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38.svg" ContentType="image/svg+xml"/>
  <Override PartName="/ppt/media/image40.svg" ContentType="image/svg+xml"/>
  <Override PartName="/ppt/media/image42.svg" ContentType="image/svg+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70"/>
  </p:notesMasterIdLst>
  <p:sldIdLst>
    <p:sldId id="270" r:id="rId5"/>
    <p:sldId id="452" r:id="rId6"/>
    <p:sldId id="352" r:id="rId7"/>
    <p:sldId id="353" r:id="rId8"/>
    <p:sldId id="354" r:id="rId9"/>
    <p:sldId id="355" r:id="rId10"/>
    <p:sldId id="356" r:id="rId11"/>
    <p:sldId id="357" r:id="rId12"/>
    <p:sldId id="358" r:id="rId13"/>
    <p:sldId id="359" r:id="rId14"/>
    <p:sldId id="360" r:id="rId15"/>
    <p:sldId id="377" r:id="rId16"/>
    <p:sldId id="378" r:id="rId17"/>
    <p:sldId id="379" r:id="rId18"/>
    <p:sldId id="380" r:id="rId19"/>
    <p:sldId id="528" r:id="rId20"/>
    <p:sldId id="543" r:id="rId21"/>
    <p:sldId id="544" r:id="rId22"/>
    <p:sldId id="545" r:id="rId23"/>
    <p:sldId id="547" r:id="rId24"/>
    <p:sldId id="548" r:id="rId25"/>
    <p:sldId id="549" r:id="rId26"/>
    <p:sldId id="538" r:id="rId27"/>
    <p:sldId id="539" r:id="rId28"/>
    <p:sldId id="540" r:id="rId29"/>
    <p:sldId id="541" r:id="rId30"/>
    <p:sldId id="542" r:id="rId31"/>
    <p:sldId id="530" r:id="rId32"/>
    <p:sldId id="532" r:id="rId33"/>
    <p:sldId id="533" r:id="rId34"/>
    <p:sldId id="534" r:id="rId35"/>
    <p:sldId id="535" r:id="rId36"/>
    <p:sldId id="536" r:id="rId37"/>
    <p:sldId id="537" r:id="rId38"/>
    <p:sldId id="529" r:id="rId39"/>
    <p:sldId id="531" r:id="rId40"/>
    <p:sldId id="550" r:id="rId41"/>
    <p:sldId id="551" r:id="rId42"/>
    <p:sldId id="552" r:id="rId43"/>
    <p:sldId id="553" r:id="rId44"/>
    <p:sldId id="554" r:id="rId45"/>
    <p:sldId id="555" r:id="rId46"/>
    <p:sldId id="573" r:id="rId47"/>
    <p:sldId id="574" r:id="rId48"/>
    <p:sldId id="575" r:id="rId49"/>
    <p:sldId id="576" r:id="rId50"/>
    <p:sldId id="577" r:id="rId51"/>
    <p:sldId id="578" r:id="rId52"/>
    <p:sldId id="579" r:id="rId53"/>
    <p:sldId id="581" r:id="rId54"/>
    <p:sldId id="580" r:id="rId55"/>
    <p:sldId id="582" r:id="rId56"/>
    <p:sldId id="583" r:id="rId57"/>
    <p:sldId id="584" r:id="rId58"/>
    <p:sldId id="585" r:id="rId59"/>
    <p:sldId id="556" r:id="rId60"/>
    <p:sldId id="557" r:id="rId61"/>
    <p:sldId id="558" r:id="rId62"/>
    <p:sldId id="559" r:id="rId63"/>
    <p:sldId id="560" r:id="rId64"/>
    <p:sldId id="561" r:id="rId65"/>
    <p:sldId id="562" r:id="rId66"/>
    <p:sldId id="563" r:id="rId67"/>
    <p:sldId id="564" r:id="rId68"/>
    <p:sldId id="566" r:id="rId69"/>
    <p:sldId id="567" r:id="rId71"/>
    <p:sldId id="568" r:id="rId72"/>
    <p:sldId id="569" r:id="rId73"/>
    <p:sldId id="570" r:id="rId74"/>
    <p:sldId id="571" r:id="rId75"/>
    <p:sldId id="572" r:id="rId76"/>
    <p:sldId id="565" r:id="rId77"/>
    <p:sldId id="586" r:id="rId78"/>
    <p:sldId id="588" r:id="rId79"/>
    <p:sldId id="589" r:id="rId80"/>
    <p:sldId id="590" r:id="rId81"/>
    <p:sldId id="591" r:id="rId82"/>
    <p:sldId id="592" r:id="rId83"/>
    <p:sldId id="593" r:id="rId84"/>
    <p:sldId id="594" r:id="rId85"/>
    <p:sldId id="595" r:id="rId86"/>
    <p:sldId id="596" r:id="rId87"/>
    <p:sldId id="597" r:id="rId88"/>
    <p:sldId id="598" r:id="rId89"/>
    <p:sldId id="599" r:id="rId90"/>
    <p:sldId id="600" r:id="rId91"/>
    <p:sldId id="601" r:id="rId92"/>
    <p:sldId id="602" r:id="rId93"/>
    <p:sldId id="603" r:id="rId94"/>
    <p:sldId id="604" r:id="rId95"/>
    <p:sldId id="605" r:id="rId96"/>
    <p:sldId id="606" r:id="rId97"/>
    <p:sldId id="607" r:id="rId98"/>
    <p:sldId id="611" r:id="rId99"/>
    <p:sldId id="612" r:id="rId100"/>
    <p:sldId id="613" r:id="rId101"/>
    <p:sldId id="614" r:id="rId102"/>
    <p:sldId id="608" r:id="rId103"/>
    <p:sldId id="609" r:id="rId104"/>
    <p:sldId id="610" r:id="rId105"/>
    <p:sldId id="615" r:id="rId106"/>
    <p:sldId id="616" r:id="rId107"/>
    <p:sldId id="617" r:id="rId108"/>
    <p:sldId id="618" r:id="rId109"/>
    <p:sldId id="619" r:id="rId110"/>
    <p:sldId id="620" r:id="rId111"/>
    <p:sldId id="621" r:id="rId112"/>
    <p:sldId id="622" r:id="rId113"/>
    <p:sldId id="623" r:id="rId114"/>
    <p:sldId id="349"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50" r:id="rId132"/>
    <p:sldId id="348" r:id="rId133"/>
    <p:sldId id="399" r:id="rId134"/>
    <p:sldId id="400" r:id="rId135"/>
    <p:sldId id="281" r:id="rId136"/>
    <p:sldId id="282" r:id="rId137"/>
    <p:sldId id="283" r:id="rId138"/>
    <p:sldId id="527" r:id="rId139"/>
    <p:sldId id="474" r:id="rId140"/>
    <p:sldId id="475" r:id="rId141"/>
    <p:sldId id="476" r:id="rId142"/>
    <p:sldId id="477" r:id="rId143"/>
    <p:sldId id="478" r:id="rId144"/>
    <p:sldId id="479" r:id="rId145"/>
    <p:sldId id="480" r:id="rId146"/>
    <p:sldId id="481" r:id="rId147"/>
    <p:sldId id="482" r:id="rId148"/>
    <p:sldId id="483" r:id="rId149"/>
    <p:sldId id="484" r:id="rId150"/>
    <p:sldId id="485" r:id="rId151"/>
    <p:sldId id="488" r:id="rId152"/>
    <p:sldId id="489" r:id="rId153"/>
    <p:sldId id="490" r:id="rId154"/>
    <p:sldId id="519" r:id="rId155"/>
    <p:sldId id="520" r:id="rId156"/>
    <p:sldId id="522" r:id="rId157"/>
    <p:sldId id="491" r:id="rId158"/>
    <p:sldId id="492" r:id="rId159"/>
    <p:sldId id="493" r:id="rId160"/>
    <p:sldId id="523" r:id="rId161"/>
    <p:sldId id="524" r:id="rId162"/>
    <p:sldId id="525" r:id="rId163"/>
    <p:sldId id="526" r:id="rId164"/>
    <p:sldId id="494" r:id="rId165"/>
    <p:sldId id="269" r:id="rId166"/>
    <p:sldId id="313" r:id="rId167"/>
    <p:sldId id="495" r:id="rId168"/>
    <p:sldId id="496" r:id="rId169"/>
    <p:sldId id="381" r:id="rId170"/>
    <p:sldId id="497" r:id="rId171"/>
    <p:sldId id="498" r:id="rId172"/>
    <p:sldId id="499" r:id="rId173"/>
    <p:sldId id="500" r:id="rId174"/>
    <p:sldId id="501" r:id="rId175"/>
    <p:sldId id="502" r:id="rId176"/>
    <p:sldId id="503" r:id="rId177"/>
    <p:sldId id="504" r:id="rId178"/>
    <p:sldId id="505" r:id="rId179"/>
    <p:sldId id="506" r:id="rId180"/>
    <p:sldId id="507" r:id="rId181"/>
    <p:sldId id="508" r:id="rId182"/>
    <p:sldId id="509" r:id="rId183"/>
    <p:sldId id="510" r:id="rId184"/>
    <p:sldId id="511" r:id="rId185"/>
    <p:sldId id="512" r:id="rId186"/>
    <p:sldId id="513" r:id="rId187"/>
    <p:sldId id="514" r:id="rId188"/>
    <p:sldId id="515" r:id="rId189"/>
    <p:sldId id="518" r:id="rId190"/>
    <p:sldId id="517" r:id="rId191"/>
    <p:sldId id="516" r:id="rId192"/>
    <p:sldId id="401" r:id="rId193"/>
    <p:sldId id="403" r:id="rId194"/>
    <p:sldId id="402" r:id="rId195"/>
    <p:sldId id="404" r:id="rId196"/>
    <p:sldId id="405" r:id="rId197"/>
    <p:sldId id="406" r:id="rId198"/>
    <p:sldId id="407" r:id="rId199"/>
    <p:sldId id="408" r:id="rId200"/>
    <p:sldId id="409" r:id="rId201"/>
    <p:sldId id="411" r:id="rId202"/>
    <p:sldId id="410" r:id="rId203"/>
    <p:sldId id="413" r:id="rId204"/>
    <p:sldId id="414" r:id="rId205"/>
    <p:sldId id="415" r:id="rId206"/>
    <p:sldId id="417" r:id="rId207"/>
    <p:sldId id="432" r:id="rId208"/>
    <p:sldId id="433" r:id="rId209"/>
    <p:sldId id="434" r:id="rId210"/>
    <p:sldId id="435" r:id="rId211"/>
    <p:sldId id="436" r:id="rId212"/>
    <p:sldId id="420" r:id="rId213"/>
    <p:sldId id="421" r:id="rId214"/>
    <p:sldId id="422" r:id="rId215"/>
    <p:sldId id="423" r:id="rId216"/>
    <p:sldId id="424" r:id="rId217"/>
    <p:sldId id="425" r:id="rId218"/>
    <p:sldId id="426" r:id="rId219"/>
    <p:sldId id="427" r:id="rId220"/>
    <p:sldId id="428" r:id="rId221"/>
    <p:sldId id="429" r:id="rId222"/>
    <p:sldId id="430" r:id="rId223"/>
    <p:sldId id="431" r:id="rId224"/>
    <p:sldId id="438" r:id="rId225"/>
    <p:sldId id="439" r:id="rId226"/>
    <p:sldId id="440" r:id="rId227"/>
    <p:sldId id="441" r:id="rId228"/>
    <p:sldId id="442" r:id="rId229"/>
    <p:sldId id="443" r:id="rId230"/>
    <p:sldId id="412" r:id="rId231"/>
    <p:sldId id="444" r:id="rId232"/>
    <p:sldId id="445" r:id="rId233"/>
    <p:sldId id="446" r:id="rId234"/>
    <p:sldId id="447" r:id="rId235"/>
    <p:sldId id="448" r:id="rId236"/>
    <p:sldId id="449" r:id="rId237"/>
    <p:sldId id="450" r:id="rId238"/>
    <p:sldId id="451" r:id="rId239"/>
    <p:sldId id="351" r:id="rId240"/>
    <p:sldId id="398" r:id="rId241"/>
    <p:sldId id="335" r:id="rId242"/>
    <p:sldId id="332" r:id="rId243"/>
    <p:sldId id="340" r:id="rId244"/>
    <p:sldId id="339" r:id="rId245"/>
    <p:sldId id="341" r:id="rId246"/>
    <p:sldId id="342" r:id="rId247"/>
    <p:sldId id="343" r:id="rId248"/>
    <p:sldId id="344" r:id="rId249"/>
    <p:sldId id="345" r:id="rId250"/>
    <p:sldId id="346" r:id="rId251"/>
    <p:sldId id="347" r:id="rId252"/>
  </p:sldIdLst>
  <p:sldSz cx="12192000" cy="6858000"/>
  <p:notesSz cx="6858000" cy="9144000"/>
  <p:custDataLst>
    <p:tags r:id="rId2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0" clrIdx="0"/>
  <p:cmAuthor id="2" name="23555" initials="2" lastIdx="0" clrIdx="1"/>
  <p:cmAuthor id="3" name="Administrator" initials="A" lastIdx="0" clrIdx="2"/>
  <p:cmAuthor id="4" name="Author" initials="A" lastIdx="0" clrIdx="3"/>
  <p:cmAuthor id="5" name="asus" initials="a" lastIdx="0" clrIdx="4"/>
  <p:cmAuthor id="6" name="潘 清" initials="潘" lastIdx="0" clrIdx="5"/>
  <p:cmAuthor id="7" name="asus-1" initials="a" lastIdx="0" clrIdx="6"/>
  <p:cmAuthor id="8" name="WPS" initials="W" lastIdx="0" clrIdx="7"/>
  <p:cmAuthor id="9" name="作者" initials="A" lastIdx="0" clrIdx="8"/>
  <p:cmAuthor id="10" name="WPS_1679281038" initials="W" lastIdx="0" clrIdx="9"/>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varScale="1">
        <p:scale>
          <a:sx n="105" d="100"/>
          <a:sy n="105" d="100"/>
        </p:scale>
        <p:origin x="60" y="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notesMaster" Target="notesMasters/notesMaster1.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7" Type="http://schemas.openxmlformats.org/officeDocument/2006/relationships/tags" Target="tags/tag953.xml"/><Relationship Id="rId256" Type="http://schemas.openxmlformats.org/officeDocument/2006/relationships/commentAuthors" Target="commentAuthors.xml"/><Relationship Id="rId255" Type="http://schemas.openxmlformats.org/officeDocument/2006/relationships/tableStyles" Target="tableStyles.xml"/><Relationship Id="rId254" Type="http://schemas.openxmlformats.org/officeDocument/2006/relationships/viewProps" Target="viewProps.xml"/><Relationship Id="rId253" Type="http://schemas.openxmlformats.org/officeDocument/2006/relationships/presProps" Target="presProps.xml"/><Relationship Id="rId252" Type="http://schemas.openxmlformats.org/officeDocument/2006/relationships/slide" Target="slides/slide247.xml"/><Relationship Id="rId251" Type="http://schemas.openxmlformats.org/officeDocument/2006/relationships/slide" Target="slides/slide246.xml"/><Relationship Id="rId250" Type="http://schemas.openxmlformats.org/officeDocument/2006/relationships/slide" Target="slides/slide245.xml"/><Relationship Id="rId25" Type="http://schemas.openxmlformats.org/officeDocument/2006/relationships/slide" Target="slides/slide21.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246" Type="http://schemas.openxmlformats.org/officeDocument/2006/relationships/slide" Target="slides/slide241.xml"/><Relationship Id="rId245" Type="http://schemas.openxmlformats.org/officeDocument/2006/relationships/slide" Target="slides/slide240.xml"/><Relationship Id="rId244" Type="http://schemas.openxmlformats.org/officeDocument/2006/relationships/slide" Target="slides/slide239.xml"/><Relationship Id="rId243" Type="http://schemas.openxmlformats.org/officeDocument/2006/relationships/slide" Target="slides/slide238.xml"/><Relationship Id="rId242" Type="http://schemas.openxmlformats.org/officeDocument/2006/relationships/slide" Target="slides/slide237.xml"/><Relationship Id="rId241" Type="http://schemas.openxmlformats.org/officeDocument/2006/relationships/slide" Target="slides/slide236.xml"/><Relationship Id="rId240" Type="http://schemas.openxmlformats.org/officeDocument/2006/relationships/slide" Target="slides/slide235.xml"/><Relationship Id="rId24" Type="http://schemas.openxmlformats.org/officeDocument/2006/relationships/slide" Target="slides/slide20.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236" Type="http://schemas.openxmlformats.org/officeDocument/2006/relationships/slide" Target="slides/slide231.xml"/><Relationship Id="rId235" Type="http://schemas.openxmlformats.org/officeDocument/2006/relationships/slide" Target="slides/slide230.xml"/><Relationship Id="rId234" Type="http://schemas.openxmlformats.org/officeDocument/2006/relationships/slide" Target="slides/slide229.xml"/><Relationship Id="rId233" Type="http://schemas.openxmlformats.org/officeDocument/2006/relationships/slide" Target="slides/slide228.xml"/><Relationship Id="rId232" Type="http://schemas.openxmlformats.org/officeDocument/2006/relationships/slide" Target="slides/slide227.xml"/><Relationship Id="rId231" Type="http://schemas.openxmlformats.org/officeDocument/2006/relationships/slide" Target="slides/slide226.xml"/><Relationship Id="rId230" Type="http://schemas.openxmlformats.org/officeDocument/2006/relationships/slide" Target="slides/slide225.xml"/><Relationship Id="rId23" Type="http://schemas.openxmlformats.org/officeDocument/2006/relationships/slide" Target="slides/slide19.xml"/><Relationship Id="rId229" Type="http://schemas.openxmlformats.org/officeDocument/2006/relationships/slide" Target="slides/slide224.xml"/><Relationship Id="rId228" Type="http://schemas.openxmlformats.org/officeDocument/2006/relationships/slide" Target="slides/slide223.xml"/><Relationship Id="rId227" Type="http://schemas.openxmlformats.org/officeDocument/2006/relationships/slide" Target="slides/slide222.xml"/><Relationship Id="rId226" Type="http://schemas.openxmlformats.org/officeDocument/2006/relationships/slide" Target="slides/slide221.xml"/><Relationship Id="rId225" Type="http://schemas.openxmlformats.org/officeDocument/2006/relationships/slide" Target="slides/slide220.xml"/><Relationship Id="rId224" Type="http://schemas.openxmlformats.org/officeDocument/2006/relationships/slide" Target="slides/slide219.xml"/><Relationship Id="rId223" Type="http://schemas.openxmlformats.org/officeDocument/2006/relationships/slide" Target="slides/slide218.xml"/><Relationship Id="rId222" Type="http://schemas.openxmlformats.org/officeDocument/2006/relationships/slide" Target="slides/slide217.xml"/><Relationship Id="rId221" Type="http://schemas.openxmlformats.org/officeDocument/2006/relationships/slide" Target="slides/slide216.xml"/><Relationship Id="rId220" Type="http://schemas.openxmlformats.org/officeDocument/2006/relationships/slide" Target="slides/slide215.xml"/><Relationship Id="rId22" Type="http://schemas.openxmlformats.org/officeDocument/2006/relationships/slide" Target="slides/slide18.xml"/><Relationship Id="rId219" Type="http://schemas.openxmlformats.org/officeDocument/2006/relationships/slide" Target="slides/slide214.xml"/><Relationship Id="rId218" Type="http://schemas.openxmlformats.org/officeDocument/2006/relationships/slide" Target="slides/slide213.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21" Type="http://schemas.openxmlformats.org/officeDocument/2006/relationships/slide" Target="slides/slide17.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4.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90" Type="http://schemas.openxmlformats.org/officeDocument/2006/relationships/slide" Target="slides/slide185.xml"/><Relationship Id="rId19" Type="http://schemas.openxmlformats.org/officeDocument/2006/relationships/slide" Target="slides/slide15.xml"/><Relationship Id="rId189" Type="http://schemas.openxmlformats.org/officeDocument/2006/relationships/slide" Target="slides/slide184.xml"/><Relationship Id="rId188" Type="http://schemas.openxmlformats.org/officeDocument/2006/relationships/slide" Target="slides/slide183.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4.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3.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2.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1.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10.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9.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8.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7.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1" qsCatId="simple" csTypeId="urn:microsoft.com/office/officeart/2005/8/colors/accent4_2" csCatId="accent1" phldr="0"/>
      <dgm:spPr/>
    </dgm:pt>
    <dgm:pt modelId="{870E4F47-8CC4-4F59-B4C1-42B5AAA5CEFE}">
      <dgm:prSet phldrT="[文本]" phldr="0" custT="0"/>
      <dgm:spPr/>
      <dgm:t>
        <a:bodyPr vert="horz" wrap="square"/>
        <a:p>
          <a:pPr>
            <a:lnSpc>
              <a:spcPct val="100000"/>
            </a:lnSpc>
            <a:spcBef>
              <a:spcPct val="0"/>
            </a:spcBef>
            <a:spcAft>
              <a:spcPct val="35000"/>
            </a:spcAft>
          </a:pPr>
          <a:r>
            <a:rPr lang="en-US" altLang="zh-CN" b="1">
              <a:latin typeface="微软雅黑" panose="020B0503020204020204" charset="-122"/>
              <a:ea typeface="微软雅黑" panose="020B0503020204020204" charset="-122"/>
            </a:rPr>
            <a:t>CI</a:t>
          </a:r>
          <a:r>
            <a:rPr lang="en-US" altLang="zh-CN" b="1">
              <a:latin typeface="微软雅黑" panose="020B0503020204020204" charset="-122"/>
              <a:ea typeface="微软雅黑" panose="020B0503020204020204" charset="-122"/>
            </a:rPr>
            <a:t/>
          </a:r>
          <a:endParaRPr lang="en-US" altLang="zh-CN" b="1">
            <a:latin typeface="微软雅黑" panose="020B0503020204020204" charset="-122"/>
            <a:ea typeface="微软雅黑" panose="020B0503020204020204" charset="-122"/>
          </a:endParaRPr>
        </a:p>
      </dgm:t>
    </dgm:pt>
    <dgm:pt modelId="{3D1AB2CA-88A4-4E4C-9A8A-508DF0E06639}" cxnId="{4280C140-206D-4CFC-9373-F9883B8152BC}" type="parTrans">
      <dgm:prSet/>
      <dgm:spPr/>
    </dgm:pt>
    <dgm:pt modelId="{856E2728-BF00-49C7-82BA-8F4DCB00940B}" cxnId="{4280C140-206D-4CFC-9373-F9883B8152BC}" type="sibTrans">
      <dgm:prSet/>
      <dgm:spPr/>
    </dgm:pt>
    <dgm:pt modelId="{1AA64000-5F0F-47A8-A435-2AF8D82F28B1}">
      <dgm:prSet phldrT="[文本]" phldr="0" custT="0"/>
      <dgm:spPr/>
      <dgm:t>
        <a:bodyPr vert="horz" wrap="square"/>
        <a:p>
          <a:pPr>
            <a:lnSpc>
              <a:spcPct val="100000"/>
            </a:lnSpc>
            <a:spcBef>
              <a:spcPct val="0"/>
            </a:spcBef>
            <a:spcAft>
              <a:spcPct val="35000"/>
            </a:spcAft>
          </a:pPr>
          <a:r>
            <a:rPr lang="en-US" altLang="zh-CN" b="1">
              <a:latin typeface="微软雅黑" panose="020B0503020204020204" charset="-122"/>
              <a:ea typeface="微软雅黑" panose="020B0503020204020204" charset="-122"/>
            </a:rPr>
            <a:t>SIT</a:t>
          </a:r>
          <a:r>
            <a:rPr lang="en-US" altLang="zh-CN" b="1">
              <a:latin typeface="微软雅黑" panose="020B0503020204020204" charset="-122"/>
              <a:ea typeface="微软雅黑" panose="020B0503020204020204" charset="-122"/>
            </a:rPr>
            <a:t/>
          </a:r>
          <a:endParaRPr lang="en-US" altLang="zh-CN" b="1">
            <a:latin typeface="微软雅黑" panose="020B0503020204020204" charset="-122"/>
            <a:ea typeface="微软雅黑" panose="020B0503020204020204" charset="-122"/>
          </a:endParaRPr>
        </a:p>
      </dgm:t>
    </dgm:pt>
    <dgm:pt modelId="{845A32C3-0E8A-4EED-972E-FC6F9A8364F8}" cxnId="{59B575F3-0939-469F-BEC8-C1515839A2E5}" type="parTrans">
      <dgm:prSet/>
      <dgm:spPr/>
    </dgm:pt>
    <dgm:pt modelId="{C0D86BAE-7711-4781-A574-7BE0EA273229}" cxnId="{59B575F3-0939-469F-BEC8-C1515839A2E5}" type="sibTrans">
      <dgm:prSet/>
      <dgm:spPr/>
    </dgm:pt>
    <dgm:pt modelId="{9C12F5BE-AC2F-4662-8DFA-C79428950CF2}">
      <dgm:prSet phldrT="[文本]" phldr="0" custT="0"/>
      <dgm:spPr/>
      <dgm:t>
        <a:bodyPr vert="horz" wrap="square"/>
        <a:p>
          <a:pPr>
            <a:lnSpc>
              <a:spcPct val="100000"/>
            </a:lnSpc>
            <a:spcBef>
              <a:spcPct val="0"/>
            </a:spcBef>
            <a:spcAft>
              <a:spcPct val="35000"/>
            </a:spcAft>
          </a:pPr>
          <a:r>
            <a:rPr lang="en-US" altLang="zh-CN" b="1">
              <a:latin typeface="微软雅黑" panose="020B0503020204020204" charset="-122"/>
              <a:ea typeface="微软雅黑" panose="020B0503020204020204" charset="-122"/>
            </a:rPr>
            <a:t>UAT</a:t>
          </a:r>
          <a:r>
            <a:rPr lang="en-US" altLang="zh-CN" b="1">
              <a:latin typeface="微软雅黑" panose="020B0503020204020204" charset="-122"/>
              <a:ea typeface="微软雅黑" panose="020B0503020204020204" charset="-122"/>
            </a:rPr>
            <a:t/>
          </a:r>
          <a:endParaRPr lang="en-US" altLang="zh-CN" b="1">
            <a:latin typeface="微软雅黑" panose="020B0503020204020204" charset="-122"/>
            <a:ea typeface="微软雅黑" panose="020B0503020204020204" charset="-122"/>
          </a:endParaRPr>
        </a:p>
      </dgm:t>
    </dgm:pt>
    <dgm:pt modelId="{E2B7565C-BEBF-47B7-AC71-10023CB96091}" cxnId="{EAC26AF9-2971-4FC3-AB3F-9FE020C20278}" type="parTrans">
      <dgm:prSet/>
      <dgm:spPr/>
    </dgm:pt>
    <dgm:pt modelId="{BE48B07B-4C6F-4C50-9D7F-CE1D6590BF95}" cxnId="{EAC26AF9-2971-4FC3-AB3F-9FE020C20278}"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4280C140-206D-4CFC-9373-F9883B8152BC}" srcId="{9D527559-FDD8-4274-B634-C7FBCF5BC573}" destId="{870E4F47-8CC4-4F59-B4C1-42B5AAA5CEFE}" srcOrd="0" destOrd="0" parTransId="{3D1AB2CA-88A4-4E4C-9A8A-508DF0E06639}" sibTransId="{856E2728-BF00-49C7-82BA-8F4DCB00940B}"/>
    <dgm:cxn modelId="{59B575F3-0939-469F-BEC8-C1515839A2E5}" srcId="{9D527559-FDD8-4274-B634-C7FBCF5BC573}" destId="{1AA64000-5F0F-47A8-A435-2AF8D82F28B1}" srcOrd="1" destOrd="0" parTransId="{845A32C3-0E8A-4EED-972E-FC6F9A8364F8}" sibTransId="{C0D86BAE-7711-4781-A574-7BE0EA273229}"/>
    <dgm:cxn modelId="{EAC26AF9-2971-4FC3-AB3F-9FE020C20278}" srcId="{9D527559-FDD8-4274-B634-C7FBCF5BC573}" destId="{9C12F5BE-AC2F-4662-8DFA-C79428950CF2}" srcOrd="2" destOrd="0" parTransId="{E2B7565C-BEBF-47B7-AC71-10023CB96091}" sibTransId="{BE48B07B-4C6F-4C50-9D7F-CE1D6590BF95}"/>
    <dgm:cxn modelId="{5118801E-9FBA-4EF3-B2D7-9BC0AA2E4419}" type="presOf" srcId="{9D527559-FDD8-4274-B634-C7FBCF5BC573}" destId="{60E81CF5-4537-4C2F-8762-598D2E914097}" srcOrd="0" destOrd="0" presId="urn:microsoft.com/office/officeart/2005/8/layout/chevron1"/>
    <dgm:cxn modelId="{B945190A-8BD3-4991-8B07-429A25ACBDA7}" type="presParOf" srcId="{60E81CF5-4537-4C2F-8762-598D2E914097}" destId="{67FF3BB9-6612-4697-87EE-EC66312779BE}" srcOrd="0" destOrd="0" presId="urn:microsoft.com/office/officeart/2005/8/layout/chevron1"/>
    <dgm:cxn modelId="{AE1AAE77-4A0F-43BE-8F19-2EF72757E06F}" type="presOf" srcId="{870E4F47-8CC4-4F59-B4C1-42B5AAA5CEFE}" destId="{67FF3BB9-6612-4697-87EE-EC66312779BE}" srcOrd="0" destOrd="0" presId="urn:microsoft.com/office/officeart/2005/8/layout/chevron1"/>
    <dgm:cxn modelId="{A555062E-2DF6-457E-8F7B-0504D79EAC53}" type="presParOf" srcId="{60E81CF5-4537-4C2F-8762-598D2E914097}" destId="{E484CEA2-673C-4A85-8A00-8580D721B29A}" srcOrd="1" destOrd="0" presId="urn:microsoft.com/office/officeart/2005/8/layout/chevron1"/>
    <dgm:cxn modelId="{3A400D66-D23C-4815-BE9F-1496682AD29D}" type="presParOf" srcId="{60E81CF5-4537-4C2F-8762-598D2E914097}" destId="{D3000CD6-B08B-4D3B-8D2A-7F1C26A23961}" srcOrd="2" destOrd="0" presId="urn:microsoft.com/office/officeart/2005/8/layout/chevron1"/>
    <dgm:cxn modelId="{D94D5C76-81EB-4171-8442-D1A6896947E0}" type="presOf" srcId="{1AA64000-5F0F-47A8-A435-2AF8D82F28B1}" destId="{D3000CD6-B08B-4D3B-8D2A-7F1C26A23961}" srcOrd="0" destOrd="0" presId="urn:microsoft.com/office/officeart/2005/8/layout/chevron1"/>
    <dgm:cxn modelId="{9A419874-6ECD-4A96-8487-A51FE4335982}" type="presParOf" srcId="{60E81CF5-4537-4C2F-8762-598D2E914097}" destId="{1773A515-DFFE-41F0-B581-98757CBEC16E}" srcOrd="3" destOrd="0" presId="urn:microsoft.com/office/officeart/2005/8/layout/chevron1"/>
    <dgm:cxn modelId="{83F4C26D-47A5-4796-BB09-648B0AFACE90}" type="presParOf" srcId="{60E81CF5-4537-4C2F-8762-598D2E914097}" destId="{74437C11-3810-488A-B265-8C8037793D77}" srcOrd="4" destOrd="0" presId="urn:microsoft.com/office/officeart/2005/8/layout/chevron1"/>
    <dgm:cxn modelId="{C09F5FCE-AA46-420B-A126-995CD37EAB73}"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53475" cy="504825"/>
        <a:chOff x="0" y="0"/>
        <a:chExt cx="8753475" cy="504825"/>
      </a:xfrm>
    </dsp:grpSpPr>
    <dsp:sp modelId="{67FF3BB9-6612-4697-87EE-EC66312779BE}">
      <dsp:nvSpPr>
        <dsp:cNvPr id="3" name="燕尾形 2"/>
        <dsp:cNvSpPr/>
      </dsp:nvSpPr>
      <dsp:spPr bwMode="white">
        <a:xfrm>
          <a:off x="0" y="0"/>
          <a:ext cx="3126241" cy="504825"/>
        </a:xfrm>
        <a:prstGeom prst="chevron">
          <a:avLst/>
        </a:prstGeom>
      </dsp:spPr>
      <dsp:style>
        <a:lnRef idx="2">
          <a:schemeClr val="lt1"/>
        </a:lnRef>
        <a:fillRef idx="1">
          <a:schemeClr val="accent4"/>
        </a:fillRef>
        <a:effectRef idx="0">
          <a:scrgbClr r="0" g="0" b="0"/>
        </a:effectRef>
        <a:fontRef idx="minor">
          <a:schemeClr val="lt1"/>
        </a:fontRef>
      </dsp:style>
      <dsp:txBody>
        <a:bodyPr vert="horz" wrap="square" lIns="104013" tIns="34671" rIns="34671" bIns="34671"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altLang="zh-CN" b="1">
              <a:latin typeface="微软雅黑" panose="020B0503020204020204" charset="-122"/>
              <a:ea typeface="微软雅黑" panose="020B0503020204020204" charset="-122"/>
            </a:rPr>
            <a:t>CI</a:t>
          </a:r>
          <a:endParaRPr lang="en-US" altLang="zh-CN" b="1">
            <a:latin typeface="微软雅黑" panose="020B0503020204020204" charset="-122"/>
            <a:ea typeface="微软雅黑" panose="020B0503020204020204" charset="-122"/>
          </a:endParaRPr>
        </a:p>
      </dsp:txBody>
      <dsp:txXfrm>
        <a:off x="0" y="0"/>
        <a:ext cx="3126241" cy="504825"/>
      </dsp:txXfrm>
    </dsp:sp>
    <dsp:sp modelId="{D3000CD6-B08B-4D3B-8D2A-7F1C26A23961}">
      <dsp:nvSpPr>
        <dsp:cNvPr id="4" name="燕尾形 3"/>
        <dsp:cNvSpPr/>
      </dsp:nvSpPr>
      <dsp:spPr bwMode="white">
        <a:xfrm>
          <a:off x="2813617" y="0"/>
          <a:ext cx="3126241" cy="504825"/>
        </a:xfrm>
        <a:prstGeom prst="chevron">
          <a:avLst/>
        </a:prstGeom>
      </dsp:spPr>
      <dsp:style>
        <a:lnRef idx="2">
          <a:schemeClr val="lt1"/>
        </a:lnRef>
        <a:fillRef idx="1">
          <a:schemeClr val="accent4"/>
        </a:fillRef>
        <a:effectRef idx="0">
          <a:scrgbClr r="0" g="0" b="0"/>
        </a:effectRef>
        <a:fontRef idx="minor">
          <a:schemeClr val="lt1"/>
        </a:fontRef>
      </dsp:style>
      <dsp:txBody>
        <a:bodyPr vert="horz" wrap="square" lIns="104013" tIns="34671" rIns="34671" bIns="34671"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altLang="zh-CN" b="1">
              <a:latin typeface="微软雅黑" panose="020B0503020204020204" charset="-122"/>
              <a:ea typeface="微软雅黑" panose="020B0503020204020204" charset="-122"/>
            </a:rPr>
            <a:t>SIT</a:t>
          </a:r>
          <a:endParaRPr lang="en-US" altLang="zh-CN" b="1">
            <a:latin typeface="微软雅黑" panose="020B0503020204020204" charset="-122"/>
            <a:ea typeface="微软雅黑" panose="020B0503020204020204" charset="-122"/>
          </a:endParaRPr>
        </a:p>
      </dsp:txBody>
      <dsp:txXfrm>
        <a:off x="2813617" y="0"/>
        <a:ext cx="3126241" cy="504825"/>
      </dsp:txXfrm>
    </dsp:sp>
    <dsp:sp modelId="{74437C11-3810-488A-B265-8C8037793D77}">
      <dsp:nvSpPr>
        <dsp:cNvPr id="5" name="燕尾形 4"/>
        <dsp:cNvSpPr/>
      </dsp:nvSpPr>
      <dsp:spPr bwMode="white">
        <a:xfrm>
          <a:off x="5627234" y="0"/>
          <a:ext cx="3126241" cy="504825"/>
        </a:xfrm>
        <a:prstGeom prst="chevron">
          <a:avLst/>
        </a:prstGeom>
      </dsp:spPr>
      <dsp:style>
        <a:lnRef idx="2">
          <a:schemeClr val="lt1"/>
        </a:lnRef>
        <a:fillRef idx="1">
          <a:schemeClr val="accent4"/>
        </a:fillRef>
        <a:effectRef idx="0">
          <a:scrgbClr r="0" g="0" b="0"/>
        </a:effectRef>
        <a:fontRef idx="minor">
          <a:schemeClr val="lt1"/>
        </a:fontRef>
      </dsp:style>
      <dsp:txBody>
        <a:bodyPr vert="horz" wrap="square" lIns="104013" tIns="34671" rIns="34671" bIns="34671"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altLang="zh-CN" b="1">
              <a:latin typeface="微软雅黑" panose="020B0503020204020204" charset="-122"/>
              <a:ea typeface="微软雅黑" panose="020B0503020204020204" charset="-122"/>
            </a:rPr>
            <a:t>UAT</a:t>
          </a:r>
          <a:endParaRPr lang="en-US" altLang="zh-CN" b="1">
            <a:latin typeface="微软雅黑" panose="020B0503020204020204" charset="-122"/>
            <a:ea typeface="微软雅黑" panose="020B0503020204020204" charset="-122"/>
          </a:endParaRPr>
        </a:p>
      </dsp:txBody>
      <dsp:txXfrm>
        <a:off x="5627234" y="0"/>
        <a:ext cx="3126241" cy="5048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自定义版式">
    <p:bg>
      <p:bgPr>
        <a:no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837200" y="673784"/>
            <a:ext cx="1101928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userDrawn="1"/>
        </p:nvSpPr>
        <p:spPr>
          <a:xfrm>
            <a:off x="908685" y="370840"/>
            <a:ext cx="4008755" cy="395605"/>
          </a:xfrm>
          <a:prstGeom prst="rect">
            <a:avLst/>
          </a:prstGeom>
        </p:spPr>
        <p:txBody>
          <a:bodyPr>
            <a:noAutofit/>
          </a:bodyPr>
          <a:lstStyle>
            <a:lvl1pPr algn="l" defTabSz="914400" rtl="0" eaLnBrk="1" latinLnBrk="0" hangingPunct="1">
              <a:lnSpc>
                <a:spcPct val="90000"/>
              </a:lnSpc>
              <a:spcBef>
                <a:spcPct val="0"/>
              </a:spcBef>
              <a:buNone/>
              <a:defRPr sz="2000" kern="1200">
                <a:solidFill>
                  <a:schemeClr val="tx1"/>
                </a:solidFill>
                <a:latin typeface="+mj-lt"/>
                <a:ea typeface="+mj-ea"/>
                <a:cs typeface="+mj-cs"/>
              </a:defRPr>
            </a:lvl1pPr>
          </a:lstStyle>
          <a:p>
            <a:pPr fontAlgn="auto">
              <a:spcAft>
                <a:spcPts val="0"/>
              </a:spcAft>
            </a:pPr>
            <a:r>
              <a:rPr lang="zh-CN" altLang="en-US" sz="1400" b="1" dirty="0">
                <a:solidFill>
                  <a:srgbClr val="2577EC"/>
                </a:solidFill>
                <a:latin typeface="+mn-lt"/>
                <a:ea typeface="+mn-ea"/>
                <a:cs typeface="+mn-ea"/>
                <a:sym typeface="+mn-lt"/>
              </a:rPr>
              <a:t>大数据人才孵化平台</a:t>
            </a:r>
            <a:endParaRPr lang="zh-CN" altLang="en-US" sz="1400" b="1" dirty="0">
              <a:solidFill>
                <a:srgbClr val="2577EC"/>
              </a:solidFill>
              <a:latin typeface="+mn-lt"/>
              <a:ea typeface="+mn-ea"/>
              <a:cs typeface="+mn-ea"/>
              <a:sym typeface="+mn-lt"/>
            </a:endParaRPr>
          </a:p>
        </p:txBody>
      </p:sp>
      <p:pic>
        <p:nvPicPr>
          <p:cNvPr id="4" name="图片 3" descr="沃林人力"/>
          <p:cNvPicPr>
            <a:picLocks noChangeAspect="1"/>
          </p:cNvPicPr>
          <p:nvPr userDrawn="1"/>
        </p:nvPicPr>
        <p:blipFill>
          <a:blip r:embed="rId2"/>
          <a:stretch>
            <a:fillRect/>
          </a:stretch>
        </p:blipFill>
        <p:spPr>
          <a:xfrm>
            <a:off x="47625" y="0"/>
            <a:ext cx="789305" cy="789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0" Type="http://schemas.openxmlformats.org/officeDocument/2006/relationships/theme" Target="../theme/theme3.xml"/><Relationship Id="rId2" Type="http://schemas.openxmlformats.org/officeDocument/2006/relationships/slideLayout" Target="../slideLayouts/slideLayout25.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27FC-00D0-44F0-A99E-EB5405C0BB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B1D91-D134-4255-98B6-536A0AC406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27FC-00D0-44F0-A99E-EB5405C0BB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B1D91-D134-4255-98B6-536A0AC406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image" Target="../media/image6.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7.xml"/><Relationship Id="rId1" Type="http://schemas.openxmlformats.org/officeDocument/2006/relationships/tags" Target="../tags/tag28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9.xml"/><Relationship Id="rId1" Type="http://schemas.openxmlformats.org/officeDocument/2006/relationships/tags" Target="../tags/tag288.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91.xml"/><Relationship Id="rId1" Type="http://schemas.openxmlformats.org/officeDocument/2006/relationships/tags" Target="../tags/tag290.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93.xml"/><Relationship Id="rId1" Type="http://schemas.openxmlformats.org/officeDocument/2006/relationships/tags" Target="../tags/tag29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95.xml"/><Relationship Id="rId1" Type="http://schemas.openxmlformats.org/officeDocument/2006/relationships/tags" Target="../tags/tag29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97.xml"/><Relationship Id="rId1" Type="http://schemas.openxmlformats.org/officeDocument/2006/relationships/tags" Target="../tags/tag296.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99.xml"/><Relationship Id="rId1" Type="http://schemas.openxmlformats.org/officeDocument/2006/relationships/tags" Target="../tags/tag29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301.xml"/><Relationship Id="rId1" Type="http://schemas.openxmlformats.org/officeDocument/2006/relationships/tags" Target="../tags/tag300.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303.xml"/><Relationship Id="rId1" Type="http://schemas.openxmlformats.org/officeDocument/2006/relationships/tags" Target="../tags/tag302.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1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media/image9.png"/><Relationship Id="rId6" Type="http://schemas.openxmlformats.org/officeDocument/2006/relationships/tags" Target="../tags/tag101.xml"/><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image" Target="../media/image7.png"/><Relationship Id="rId2" Type="http://schemas.openxmlformats.org/officeDocument/2006/relationships/tags" Target="../tags/tag99.xml"/><Relationship Id="rId10" Type="http://schemas.openxmlformats.org/officeDocument/2006/relationships/slideLayout" Target="../slideLayouts/slideLayout31.xml"/><Relationship Id="rId1" Type="http://schemas.openxmlformats.org/officeDocument/2006/relationships/tags" Target="../tags/tag98.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07.xml"/></Relationships>
</file>

<file path=ppt/slides/_rels/slide111.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0" Type="http://schemas.openxmlformats.org/officeDocument/2006/relationships/slideLayout" Target="../slideLayouts/slideLayout30.xml"/><Relationship Id="rId1" Type="http://schemas.openxmlformats.org/officeDocument/2006/relationships/tags" Target="../tags/tag308.xml"/></Relationships>
</file>

<file path=ppt/slides/_rels/slide112.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6" Type="http://schemas.openxmlformats.org/officeDocument/2006/relationships/notesSlide" Target="../notesSlides/notesSlide8.xml"/><Relationship Id="rId15" Type="http://schemas.openxmlformats.org/officeDocument/2006/relationships/slideLayout" Target="../slideLayouts/slideLayout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17.xml"/></Relationships>
</file>

<file path=ppt/slides/_rels/slide113.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114.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1" Type="http://schemas.openxmlformats.org/officeDocument/2006/relationships/slideLayout" Target="../slideLayouts/slideLayout25.xml"/><Relationship Id="rId10" Type="http://schemas.openxmlformats.org/officeDocument/2006/relationships/tags" Target="../tags/tag347.xml"/><Relationship Id="rId1" Type="http://schemas.openxmlformats.org/officeDocument/2006/relationships/tags" Target="../tags/tag338.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351.xml"/><Relationship Id="rId4" Type="http://schemas.openxmlformats.org/officeDocument/2006/relationships/image" Target="../media/image36.png"/><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116.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0" Type="http://schemas.openxmlformats.org/officeDocument/2006/relationships/slideLayout" Target="../slideLayouts/slideLayout31.xml"/><Relationship Id="rId1" Type="http://schemas.openxmlformats.org/officeDocument/2006/relationships/tags" Target="../tags/tag352.xml"/></Relationships>
</file>

<file path=ppt/slides/_rels/slide117.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7" Type="http://schemas.openxmlformats.org/officeDocument/2006/relationships/slideLayout" Target="../slideLayouts/slideLayout31.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tags" Target="../tags/tag362.xml"/><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tags" Target="../tags/tag361.xml"/></Relationships>
</file>

<file path=ppt/slides/_rels/slide118.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1" Type="http://schemas.openxmlformats.org/officeDocument/2006/relationships/slideLayout" Target="../slideLayouts/slideLayout31.xml"/><Relationship Id="rId10" Type="http://schemas.openxmlformats.org/officeDocument/2006/relationships/tags" Target="../tags/tag406.xml"/><Relationship Id="rId1" Type="http://schemas.openxmlformats.org/officeDocument/2006/relationships/tags" Target="../tags/tag397.xml"/></Relationships>
</file>

<file path=ppt/slides/_rels/slide119.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5" Type="http://schemas.openxmlformats.org/officeDocument/2006/relationships/notesSlide" Target="../notesSlides/notesSlide9.xml"/><Relationship Id="rId34" Type="http://schemas.openxmlformats.org/officeDocument/2006/relationships/slideLayout" Target="../slideLayouts/slideLayout25.xml"/><Relationship Id="rId33" Type="http://schemas.openxmlformats.org/officeDocument/2006/relationships/tags" Target="../tags/tag439.xml"/><Relationship Id="rId32" Type="http://schemas.openxmlformats.org/officeDocument/2006/relationships/tags" Target="../tags/tag438.xml"/><Relationship Id="rId31" Type="http://schemas.openxmlformats.org/officeDocument/2006/relationships/tags" Target="../tags/tag437.xml"/><Relationship Id="rId30" Type="http://schemas.openxmlformats.org/officeDocument/2006/relationships/tags" Target="../tags/tag436.xml"/><Relationship Id="rId3" Type="http://schemas.openxmlformats.org/officeDocument/2006/relationships/tags" Target="../tags/tag409.xml"/><Relationship Id="rId29" Type="http://schemas.openxmlformats.org/officeDocument/2006/relationships/tags" Target="../tags/tag435.xml"/><Relationship Id="rId28" Type="http://schemas.openxmlformats.org/officeDocument/2006/relationships/tags" Target="../tags/tag434.xml"/><Relationship Id="rId27" Type="http://schemas.openxmlformats.org/officeDocument/2006/relationships/tags" Target="../tags/tag433.xml"/><Relationship Id="rId26" Type="http://schemas.openxmlformats.org/officeDocument/2006/relationships/tags" Target="../tags/tag432.xml"/><Relationship Id="rId25" Type="http://schemas.openxmlformats.org/officeDocument/2006/relationships/tags" Target="../tags/tag431.xml"/><Relationship Id="rId24" Type="http://schemas.openxmlformats.org/officeDocument/2006/relationships/tags" Target="../tags/tag430.xml"/><Relationship Id="rId23" Type="http://schemas.openxmlformats.org/officeDocument/2006/relationships/tags" Target="../tags/tag429.xml"/><Relationship Id="rId22" Type="http://schemas.openxmlformats.org/officeDocument/2006/relationships/tags" Target="../tags/tag428.xml"/><Relationship Id="rId21" Type="http://schemas.openxmlformats.org/officeDocument/2006/relationships/tags" Target="../tags/tag427.xml"/><Relationship Id="rId20" Type="http://schemas.openxmlformats.org/officeDocument/2006/relationships/tags" Target="../tags/tag426.xml"/><Relationship Id="rId2" Type="http://schemas.openxmlformats.org/officeDocument/2006/relationships/tags" Target="../tags/tag408.xml"/><Relationship Id="rId19" Type="http://schemas.openxmlformats.org/officeDocument/2006/relationships/tags" Target="../tags/tag425.xml"/><Relationship Id="rId18" Type="http://schemas.openxmlformats.org/officeDocument/2006/relationships/tags" Target="../tags/tag424.xml"/><Relationship Id="rId17" Type="http://schemas.openxmlformats.org/officeDocument/2006/relationships/tags" Target="../tags/tag423.xml"/><Relationship Id="rId16" Type="http://schemas.openxmlformats.org/officeDocument/2006/relationships/tags" Target="../tags/tag422.xml"/><Relationship Id="rId15" Type="http://schemas.openxmlformats.org/officeDocument/2006/relationships/tags" Target="../tags/tag421.xml"/><Relationship Id="rId14" Type="http://schemas.openxmlformats.org/officeDocument/2006/relationships/tags" Target="../tags/tag420.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tags" Target="../tags/tag407.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107.xml"/><Relationship Id="rId4" Type="http://schemas.openxmlformats.org/officeDocument/2006/relationships/image" Target="../media/image10.png"/><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20.xml.rels><?xml version="1.0" encoding="UTF-8" standalone="yes"?>
<Relationships xmlns="http://schemas.openxmlformats.org/package/2006/relationships"><Relationship Id="rId9" Type="http://schemas.openxmlformats.org/officeDocument/2006/relationships/tags" Target="../tags/tag448.xml"/><Relationship Id="rId8" Type="http://schemas.openxmlformats.org/officeDocument/2006/relationships/tags" Target="../tags/tag447.xml"/><Relationship Id="rId7" Type="http://schemas.openxmlformats.org/officeDocument/2006/relationships/tags" Target="../tags/tag446.x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7" Type="http://schemas.openxmlformats.org/officeDocument/2006/relationships/notesSlide" Target="../notesSlides/notesSlide10.xml"/><Relationship Id="rId26" Type="http://schemas.openxmlformats.org/officeDocument/2006/relationships/slideLayout" Target="../slideLayouts/slideLayout31.xml"/><Relationship Id="rId25" Type="http://schemas.openxmlformats.org/officeDocument/2006/relationships/tags" Target="../tags/tag464.xml"/><Relationship Id="rId24" Type="http://schemas.openxmlformats.org/officeDocument/2006/relationships/tags" Target="../tags/tag463.xml"/><Relationship Id="rId23" Type="http://schemas.openxmlformats.org/officeDocument/2006/relationships/tags" Target="../tags/tag462.xml"/><Relationship Id="rId22" Type="http://schemas.openxmlformats.org/officeDocument/2006/relationships/tags" Target="../tags/tag461.xml"/><Relationship Id="rId21" Type="http://schemas.openxmlformats.org/officeDocument/2006/relationships/tags" Target="../tags/tag460.xml"/><Relationship Id="rId20" Type="http://schemas.openxmlformats.org/officeDocument/2006/relationships/tags" Target="../tags/tag459.xml"/><Relationship Id="rId2" Type="http://schemas.openxmlformats.org/officeDocument/2006/relationships/tags" Target="../tags/tag441.xml"/><Relationship Id="rId19" Type="http://schemas.openxmlformats.org/officeDocument/2006/relationships/tags" Target="../tags/tag458.xml"/><Relationship Id="rId18" Type="http://schemas.openxmlformats.org/officeDocument/2006/relationships/tags" Target="../tags/tag457.xml"/><Relationship Id="rId17" Type="http://schemas.openxmlformats.org/officeDocument/2006/relationships/tags" Target="../tags/tag456.xml"/><Relationship Id="rId16" Type="http://schemas.openxmlformats.org/officeDocument/2006/relationships/tags" Target="../tags/tag455.xml"/><Relationship Id="rId15" Type="http://schemas.openxmlformats.org/officeDocument/2006/relationships/tags" Target="../tags/tag454.xml"/><Relationship Id="rId14" Type="http://schemas.openxmlformats.org/officeDocument/2006/relationships/tags" Target="../tags/tag453.xml"/><Relationship Id="rId13" Type="http://schemas.openxmlformats.org/officeDocument/2006/relationships/tags" Target="../tags/tag452.xml"/><Relationship Id="rId12" Type="http://schemas.openxmlformats.org/officeDocument/2006/relationships/tags" Target="../tags/tag451.xml"/><Relationship Id="rId11" Type="http://schemas.openxmlformats.org/officeDocument/2006/relationships/tags" Target="../tags/tag450.xml"/><Relationship Id="rId10" Type="http://schemas.openxmlformats.org/officeDocument/2006/relationships/tags" Target="../tags/tag449.xml"/><Relationship Id="rId1" Type="http://schemas.openxmlformats.org/officeDocument/2006/relationships/tags" Target="../tags/tag440.xml"/></Relationships>
</file>

<file path=ppt/slides/_rels/slide121.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1" Type="http://schemas.openxmlformats.org/officeDocument/2006/relationships/notesSlide" Target="../notesSlides/notesSlide11.xml"/><Relationship Id="rId30" Type="http://schemas.openxmlformats.org/officeDocument/2006/relationships/slideLayout" Target="../slideLayouts/slideLayout30.xml"/><Relationship Id="rId3" Type="http://schemas.openxmlformats.org/officeDocument/2006/relationships/tags" Target="../tags/tag467.xml"/><Relationship Id="rId29" Type="http://schemas.openxmlformats.org/officeDocument/2006/relationships/tags" Target="../tags/tag493.xml"/><Relationship Id="rId28" Type="http://schemas.openxmlformats.org/officeDocument/2006/relationships/tags" Target="../tags/tag492.xml"/><Relationship Id="rId27" Type="http://schemas.openxmlformats.org/officeDocument/2006/relationships/tags" Target="../tags/tag491.xml"/><Relationship Id="rId26" Type="http://schemas.openxmlformats.org/officeDocument/2006/relationships/tags" Target="../tags/tag490.xml"/><Relationship Id="rId25" Type="http://schemas.openxmlformats.org/officeDocument/2006/relationships/tags" Target="../tags/tag489.xml"/><Relationship Id="rId24" Type="http://schemas.openxmlformats.org/officeDocument/2006/relationships/tags" Target="../tags/tag488.xml"/><Relationship Id="rId23" Type="http://schemas.openxmlformats.org/officeDocument/2006/relationships/tags" Target="../tags/tag487.xml"/><Relationship Id="rId22" Type="http://schemas.openxmlformats.org/officeDocument/2006/relationships/tags" Target="../tags/tag486.xml"/><Relationship Id="rId21" Type="http://schemas.openxmlformats.org/officeDocument/2006/relationships/tags" Target="../tags/tag485.xml"/><Relationship Id="rId20" Type="http://schemas.openxmlformats.org/officeDocument/2006/relationships/tags" Target="../tags/tag484.xml"/><Relationship Id="rId2" Type="http://schemas.openxmlformats.org/officeDocument/2006/relationships/tags" Target="../tags/tag466.xml"/><Relationship Id="rId19" Type="http://schemas.openxmlformats.org/officeDocument/2006/relationships/tags" Target="../tags/tag483.xml"/><Relationship Id="rId18" Type="http://schemas.openxmlformats.org/officeDocument/2006/relationships/tags" Target="../tags/tag482.xml"/><Relationship Id="rId17" Type="http://schemas.openxmlformats.org/officeDocument/2006/relationships/tags" Target="../tags/tag481.xml"/><Relationship Id="rId16" Type="http://schemas.openxmlformats.org/officeDocument/2006/relationships/tags" Target="../tags/tag480.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tags" Target="../tags/tag465.xml"/></Relationships>
</file>

<file path=ppt/slides/_rels/slide122.xml.rels><?xml version="1.0" encoding="UTF-8" standalone="yes"?>
<Relationships xmlns="http://schemas.openxmlformats.org/package/2006/relationships"><Relationship Id="rId9" Type="http://schemas.openxmlformats.org/officeDocument/2006/relationships/image" Target="../media/image42.svg"/><Relationship Id="rId8" Type="http://schemas.openxmlformats.org/officeDocument/2006/relationships/image" Target="../media/image41.png"/><Relationship Id="rId7" Type="http://schemas.openxmlformats.org/officeDocument/2006/relationships/tags" Target="../tags/tag49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tags" Target="../tags/tag495.xml"/><Relationship Id="rId3" Type="http://schemas.openxmlformats.org/officeDocument/2006/relationships/image" Target="../media/image38.svg"/><Relationship Id="rId20" Type="http://schemas.openxmlformats.org/officeDocument/2006/relationships/slideLayout" Target="../slideLayouts/slideLayout31.xml"/><Relationship Id="rId2" Type="http://schemas.openxmlformats.org/officeDocument/2006/relationships/image" Target="../media/image37.png"/><Relationship Id="rId19" Type="http://schemas.openxmlformats.org/officeDocument/2006/relationships/tags" Target="../tags/tag504.xml"/><Relationship Id="rId18" Type="http://schemas.openxmlformats.org/officeDocument/2006/relationships/tags" Target="../tags/tag503.xml"/><Relationship Id="rId17" Type="http://schemas.openxmlformats.org/officeDocument/2006/relationships/tags" Target="../tags/tag502.xml"/><Relationship Id="rId16" Type="http://schemas.openxmlformats.org/officeDocument/2006/relationships/tags" Target="../tags/tag501.xml"/><Relationship Id="rId15" Type="http://schemas.openxmlformats.org/officeDocument/2006/relationships/tags" Target="../tags/tag500.xml"/><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image" Target="../media/image44.svg"/><Relationship Id="rId11" Type="http://schemas.openxmlformats.org/officeDocument/2006/relationships/image" Target="../media/image43.png"/><Relationship Id="rId10" Type="http://schemas.openxmlformats.org/officeDocument/2006/relationships/tags" Target="../tags/tag497.xml"/><Relationship Id="rId1" Type="http://schemas.openxmlformats.org/officeDocument/2006/relationships/tags" Target="../tags/tag494.xml"/></Relationships>
</file>

<file path=ppt/slides/_rels/slide123.xml.rels><?xml version="1.0" encoding="UTF-8" standalone="yes"?>
<Relationships xmlns="http://schemas.openxmlformats.org/package/2006/relationships"><Relationship Id="rId9" Type="http://schemas.openxmlformats.org/officeDocument/2006/relationships/tags" Target="../tags/tag511.xml"/><Relationship Id="rId8" Type="http://schemas.openxmlformats.org/officeDocument/2006/relationships/tags" Target="../tags/tag510.xml"/><Relationship Id="rId7" Type="http://schemas.openxmlformats.org/officeDocument/2006/relationships/tags" Target="../tags/tag509.xml"/><Relationship Id="rId6" Type="http://schemas.openxmlformats.org/officeDocument/2006/relationships/tags" Target="../tags/tag508.xml"/><Relationship Id="rId5" Type="http://schemas.openxmlformats.org/officeDocument/2006/relationships/image" Target="../media/image46.png"/><Relationship Id="rId4" Type="http://schemas.openxmlformats.org/officeDocument/2006/relationships/tags" Target="../tags/tag507.xml"/><Relationship Id="rId3" Type="http://schemas.openxmlformats.org/officeDocument/2006/relationships/tags" Target="../tags/tag506.xml"/><Relationship Id="rId20" Type="http://schemas.openxmlformats.org/officeDocument/2006/relationships/slideLayout" Target="../slideLayouts/slideLayout31.xml"/><Relationship Id="rId2" Type="http://schemas.openxmlformats.org/officeDocument/2006/relationships/image" Target="../media/image45.png"/><Relationship Id="rId19" Type="http://schemas.openxmlformats.org/officeDocument/2006/relationships/tags" Target="../tags/tag521.xml"/><Relationship Id="rId18" Type="http://schemas.openxmlformats.org/officeDocument/2006/relationships/tags" Target="../tags/tag520.xml"/><Relationship Id="rId17" Type="http://schemas.openxmlformats.org/officeDocument/2006/relationships/tags" Target="../tags/tag519.xml"/><Relationship Id="rId16" Type="http://schemas.openxmlformats.org/officeDocument/2006/relationships/tags" Target="../tags/tag518.xml"/><Relationship Id="rId15" Type="http://schemas.openxmlformats.org/officeDocument/2006/relationships/tags" Target="../tags/tag517.xml"/><Relationship Id="rId14" Type="http://schemas.openxmlformats.org/officeDocument/2006/relationships/tags" Target="../tags/tag516.xml"/><Relationship Id="rId13" Type="http://schemas.openxmlformats.org/officeDocument/2006/relationships/tags" Target="../tags/tag515.xml"/><Relationship Id="rId12" Type="http://schemas.openxmlformats.org/officeDocument/2006/relationships/tags" Target="../tags/tag514.xml"/><Relationship Id="rId11" Type="http://schemas.openxmlformats.org/officeDocument/2006/relationships/tags" Target="../tags/tag513.xml"/><Relationship Id="rId10" Type="http://schemas.openxmlformats.org/officeDocument/2006/relationships/tags" Target="../tags/tag512.xml"/><Relationship Id="rId1" Type="http://schemas.openxmlformats.org/officeDocument/2006/relationships/tags" Target="../tags/tag505.xml"/></Relationships>
</file>

<file path=ppt/slides/_rels/slide124.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image" Target="../media/image49.png"/><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image" Target="../media/image48.png"/><Relationship Id="rId4" Type="http://schemas.openxmlformats.org/officeDocument/2006/relationships/tags" Target="../tags/tag524.xml"/><Relationship Id="rId3" Type="http://schemas.openxmlformats.org/officeDocument/2006/relationships/tags" Target="../tags/tag523.xml"/><Relationship Id="rId2" Type="http://schemas.openxmlformats.org/officeDocument/2006/relationships/image" Target="../media/image47.png"/><Relationship Id="rId13" Type="http://schemas.openxmlformats.org/officeDocument/2006/relationships/slideLayout" Target="../slideLayouts/slideLayout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tags" Target="../tags/tag522.xml"/></Relationships>
</file>

<file path=ppt/slides/_rels/slide125.xml.rels><?xml version="1.0" encoding="UTF-8" standalone="yes"?>
<Relationships xmlns="http://schemas.openxmlformats.org/package/2006/relationships"><Relationship Id="rId9" Type="http://schemas.openxmlformats.org/officeDocument/2006/relationships/tags" Target="../tags/tag538.xml"/><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tags" Target="../tags/tag535.xml"/><Relationship Id="rId5" Type="http://schemas.openxmlformats.org/officeDocument/2006/relationships/tags" Target="../tags/tag534.xml"/><Relationship Id="rId4" Type="http://schemas.openxmlformats.org/officeDocument/2006/relationships/tags" Target="../tags/tag533.xml"/><Relationship Id="rId3" Type="http://schemas.openxmlformats.org/officeDocument/2006/relationships/tags" Target="../tags/tag532.xml"/><Relationship Id="rId2" Type="http://schemas.openxmlformats.org/officeDocument/2006/relationships/image" Target="../media/image50.png"/><Relationship Id="rId15" Type="http://schemas.openxmlformats.org/officeDocument/2006/relationships/slideLayout" Target="../slideLayouts/slideLayout31.xml"/><Relationship Id="rId14" Type="http://schemas.openxmlformats.org/officeDocument/2006/relationships/tags" Target="../tags/tag543.xml"/><Relationship Id="rId13" Type="http://schemas.openxmlformats.org/officeDocument/2006/relationships/tags" Target="../tags/tag542.xml"/><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tags" Target="../tags/tag539.xml"/><Relationship Id="rId1" Type="http://schemas.openxmlformats.org/officeDocument/2006/relationships/tags" Target="../tags/tag531.xml"/></Relationships>
</file>

<file path=ppt/slides/_rels/slide126.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tags" Target="../tags/tag549.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3" Type="http://schemas.openxmlformats.org/officeDocument/2006/relationships/tags" Target="../tags/tag545.xml"/><Relationship Id="rId2" Type="http://schemas.openxmlformats.org/officeDocument/2006/relationships/image" Target="../media/image51.png"/><Relationship Id="rId12" Type="http://schemas.openxmlformats.org/officeDocument/2006/relationships/slideLayout" Target="../slideLayouts/slideLayout31.xml"/><Relationship Id="rId11" Type="http://schemas.openxmlformats.org/officeDocument/2006/relationships/tags" Target="../tags/tag552.xml"/><Relationship Id="rId10" Type="http://schemas.openxmlformats.org/officeDocument/2006/relationships/image" Target="../media/image52.png"/><Relationship Id="rId1" Type="http://schemas.openxmlformats.org/officeDocument/2006/relationships/tags" Target="../tags/tag544.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553.xml"/></Relationships>
</file>

<file path=ppt/slides/_rels/slide128.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7" Type="http://schemas.openxmlformats.org/officeDocument/2006/relationships/slideLayout" Target="../slideLayouts/slideLayout25.xml"/><Relationship Id="rId16" Type="http://schemas.openxmlformats.org/officeDocument/2006/relationships/tags" Target="../tags/tag569.xml"/><Relationship Id="rId15" Type="http://schemas.openxmlformats.org/officeDocument/2006/relationships/tags" Target="../tags/tag568.xml"/><Relationship Id="rId14" Type="http://schemas.openxmlformats.org/officeDocument/2006/relationships/tags" Target="../tags/tag567.xml"/><Relationship Id="rId13" Type="http://schemas.openxmlformats.org/officeDocument/2006/relationships/tags" Target="../tags/tag566.xml"/><Relationship Id="rId12" Type="http://schemas.openxmlformats.org/officeDocument/2006/relationships/tags" Target="../tags/tag565.xml"/><Relationship Id="rId11" Type="http://schemas.openxmlformats.org/officeDocument/2006/relationships/tags" Target="../tags/tag564.xml"/><Relationship Id="rId10" Type="http://schemas.openxmlformats.org/officeDocument/2006/relationships/tags" Target="../tags/tag563.xml"/><Relationship Id="rId1" Type="http://schemas.openxmlformats.org/officeDocument/2006/relationships/tags" Target="../tags/tag554.xml"/></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57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57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111.xml"/><Relationship Id="rId4" Type="http://schemas.openxmlformats.org/officeDocument/2006/relationships/image" Target="../media/image11.png"/><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573.xml"/><Relationship Id="rId2" Type="http://schemas.openxmlformats.org/officeDocument/2006/relationships/image" Target="../media/image55.png"/><Relationship Id="rId1" Type="http://schemas.openxmlformats.org/officeDocument/2006/relationships/tags" Target="../tags/tag572.xml"/></Relationships>
</file>

<file path=ppt/slides/_rels/slide131.xml.rels><?xml version="1.0" encoding="UTF-8" standalone="yes"?>
<Relationships xmlns="http://schemas.openxmlformats.org/package/2006/relationships"><Relationship Id="rId9" Type="http://schemas.openxmlformats.org/officeDocument/2006/relationships/tags" Target="../tags/tag582.xml"/><Relationship Id="rId8" Type="http://schemas.openxmlformats.org/officeDocument/2006/relationships/tags" Target="../tags/tag581.xml"/><Relationship Id="rId7" Type="http://schemas.openxmlformats.org/officeDocument/2006/relationships/tags" Target="../tags/tag580.xml"/><Relationship Id="rId6" Type="http://schemas.openxmlformats.org/officeDocument/2006/relationships/tags" Target="../tags/tag579.xml"/><Relationship Id="rId5" Type="http://schemas.openxmlformats.org/officeDocument/2006/relationships/tags" Target="../tags/tag578.xml"/><Relationship Id="rId46" Type="http://schemas.openxmlformats.org/officeDocument/2006/relationships/slideLayout" Target="../slideLayouts/slideLayout25.xml"/><Relationship Id="rId45" Type="http://schemas.openxmlformats.org/officeDocument/2006/relationships/tags" Target="../tags/tag613.xml"/><Relationship Id="rId44" Type="http://schemas.openxmlformats.org/officeDocument/2006/relationships/tags" Target="../tags/tag612.xml"/><Relationship Id="rId43" Type="http://schemas.openxmlformats.org/officeDocument/2006/relationships/tags" Target="../tags/tag611.xml"/><Relationship Id="rId42" Type="http://schemas.openxmlformats.org/officeDocument/2006/relationships/tags" Target="../tags/tag610.xml"/><Relationship Id="rId41" Type="http://schemas.openxmlformats.org/officeDocument/2006/relationships/tags" Target="../tags/tag609.xml"/><Relationship Id="rId40" Type="http://schemas.openxmlformats.org/officeDocument/2006/relationships/tags" Target="../tags/tag608.xml"/><Relationship Id="rId4" Type="http://schemas.openxmlformats.org/officeDocument/2006/relationships/tags" Target="../tags/tag577.xml"/><Relationship Id="rId39" Type="http://schemas.openxmlformats.org/officeDocument/2006/relationships/tags" Target="../tags/tag607.xml"/><Relationship Id="rId38" Type="http://schemas.openxmlformats.org/officeDocument/2006/relationships/tags" Target="../tags/tag606.xml"/><Relationship Id="rId37" Type="http://schemas.openxmlformats.org/officeDocument/2006/relationships/tags" Target="../tags/tag605.xml"/><Relationship Id="rId36" Type="http://schemas.microsoft.com/office/2007/relationships/diagramDrawing" Target="../diagrams/drawing1.xml"/><Relationship Id="rId35" Type="http://schemas.openxmlformats.org/officeDocument/2006/relationships/diagramColors" Target="../diagrams/colors1.xml"/><Relationship Id="rId34" Type="http://schemas.openxmlformats.org/officeDocument/2006/relationships/diagramQuickStyle" Target="../diagrams/quickStyle1.xml"/><Relationship Id="rId33" Type="http://schemas.openxmlformats.org/officeDocument/2006/relationships/diagramLayout" Target="../diagrams/layout1.xml"/><Relationship Id="rId32" Type="http://schemas.openxmlformats.org/officeDocument/2006/relationships/diagramData" Target="../diagrams/data1.xml"/><Relationship Id="rId31" Type="http://schemas.openxmlformats.org/officeDocument/2006/relationships/tags" Target="../tags/tag604.xml"/><Relationship Id="rId30" Type="http://schemas.openxmlformats.org/officeDocument/2006/relationships/tags" Target="../tags/tag603.xml"/><Relationship Id="rId3" Type="http://schemas.openxmlformats.org/officeDocument/2006/relationships/tags" Target="../tags/tag576.xml"/><Relationship Id="rId29" Type="http://schemas.openxmlformats.org/officeDocument/2006/relationships/tags" Target="../tags/tag602.xml"/><Relationship Id="rId28" Type="http://schemas.openxmlformats.org/officeDocument/2006/relationships/tags" Target="../tags/tag601.xml"/><Relationship Id="rId27" Type="http://schemas.openxmlformats.org/officeDocument/2006/relationships/tags" Target="../tags/tag600.xml"/><Relationship Id="rId26" Type="http://schemas.openxmlformats.org/officeDocument/2006/relationships/tags" Target="../tags/tag599.xml"/><Relationship Id="rId25" Type="http://schemas.openxmlformats.org/officeDocument/2006/relationships/tags" Target="../tags/tag598.xml"/><Relationship Id="rId24" Type="http://schemas.openxmlformats.org/officeDocument/2006/relationships/tags" Target="../tags/tag597.xml"/><Relationship Id="rId23" Type="http://schemas.openxmlformats.org/officeDocument/2006/relationships/tags" Target="../tags/tag596.xml"/><Relationship Id="rId22" Type="http://schemas.openxmlformats.org/officeDocument/2006/relationships/tags" Target="../tags/tag595.xml"/><Relationship Id="rId21" Type="http://schemas.openxmlformats.org/officeDocument/2006/relationships/tags" Target="../tags/tag594.xml"/><Relationship Id="rId20" Type="http://schemas.openxmlformats.org/officeDocument/2006/relationships/tags" Target="../tags/tag593.xml"/><Relationship Id="rId2" Type="http://schemas.openxmlformats.org/officeDocument/2006/relationships/tags" Target="../tags/tag575.xml"/><Relationship Id="rId19" Type="http://schemas.openxmlformats.org/officeDocument/2006/relationships/tags" Target="../tags/tag592.xml"/><Relationship Id="rId18" Type="http://schemas.openxmlformats.org/officeDocument/2006/relationships/tags" Target="../tags/tag591.xml"/><Relationship Id="rId17" Type="http://schemas.openxmlformats.org/officeDocument/2006/relationships/tags" Target="../tags/tag590.xml"/><Relationship Id="rId16" Type="http://schemas.openxmlformats.org/officeDocument/2006/relationships/tags" Target="../tags/tag589.xml"/><Relationship Id="rId15" Type="http://schemas.openxmlformats.org/officeDocument/2006/relationships/tags" Target="../tags/tag588.xml"/><Relationship Id="rId14" Type="http://schemas.openxmlformats.org/officeDocument/2006/relationships/tags" Target="../tags/tag587.xml"/><Relationship Id="rId13" Type="http://schemas.openxmlformats.org/officeDocument/2006/relationships/tags" Target="../tags/tag586.xml"/><Relationship Id="rId12" Type="http://schemas.openxmlformats.org/officeDocument/2006/relationships/tags" Target="../tags/tag585.xml"/><Relationship Id="rId11" Type="http://schemas.openxmlformats.org/officeDocument/2006/relationships/tags" Target="../tags/tag584.xml"/><Relationship Id="rId10" Type="http://schemas.openxmlformats.org/officeDocument/2006/relationships/tags" Target="../tags/tag583.xml"/><Relationship Id="rId1" Type="http://schemas.openxmlformats.org/officeDocument/2006/relationships/tags" Target="../tags/tag574.xml"/></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616.xml"/><Relationship Id="rId3" Type="http://schemas.openxmlformats.org/officeDocument/2006/relationships/tags" Target="../tags/tag615.xml"/><Relationship Id="rId2" Type="http://schemas.openxmlformats.org/officeDocument/2006/relationships/image" Target="../media/image56.png"/><Relationship Id="rId1" Type="http://schemas.openxmlformats.org/officeDocument/2006/relationships/tags" Target="../tags/tag614.xml"/></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619.xml"/><Relationship Id="rId3" Type="http://schemas.openxmlformats.org/officeDocument/2006/relationships/tags" Target="../tags/tag618.xml"/><Relationship Id="rId2" Type="http://schemas.openxmlformats.org/officeDocument/2006/relationships/image" Target="../media/image57.png"/><Relationship Id="rId1" Type="http://schemas.openxmlformats.org/officeDocument/2006/relationships/tags" Target="../tags/tag617.xml"/></Relationships>
</file>

<file path=ppt/slides/_rels/slide134.xml.rels><?xml version="1.0" encoding="UTF-8" standalone="yes"?>
<Relationships xmlns="http://schemas.openxmlformats.org/package/2006/relationships"><Relationship Id="rId9" Type="http://schemas.openxmlformats.org/officeDocument/2006/relationships/tags" Target="../tags/tag628.xml"/><Relationship Id="rId8" Type="http://schemas.openxmlformats.org/officeDocument/2006/relationships/tags" Target="../tags/tag627.xml"/><Relationship Id="rId7" Type="http://schemas.openxmlformats.org/officeDocument/2006/relationships/tags" Target="../tags/tag626.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3" Type="http://schemas.openxmlformats.org/officeDocument/2006/relationships/tags" Target="../tags/tag622.xml"/><Relationship Id="rId21" Type="http://schemas.openxmlformats.org/officeDocument/2006/relationships/slideLayout" Target="../slideLayouts/slideLayout25.xml"/><Relationship Id="rId20" Type="http://schemas.openxmlformats.org/officeDocument/2006/relationships/tags" Target="../tags/tag639.xml"/><Relationship Id="rId2" Type="http://schemas.openxmlformats.org/officeDocument/2006/relationships/tags" Target="../tags/tag621.xml"/><Relationship Id="rId19" Type="http://schemas.openxmlformats.org/officeDocument/2006/relationships/tags" Target="../tags/tag638.xml"/><Relationship Id="rId18" Type="http://schemas.openxmlformats.org/officeDocument/2006/relationships/tags" Target="../tags/tag637.xml"/><Relationship Id="rId17" Type="http://schemas.openxmlformats.org/officeDocument/2006/relationships/tags" Target="../tags/tag636.xml"/><Relationship Id="rId16" Type="http://schemas.openxmlformats.org/officeDocument/2006/relationships/tags" Target="../tags/tag635.xml"/><Relationship Id="rId15" Type="http://schemas.openxmlformats.org/officeDocument/2006/relationships/tags" Target="../tags/tag634.xml"/><Relationship Id="rId14" Type="http://schemas.openxmlformats.org/officeDocument/2006/relationships/tags" Target="../tags/tag633.xml"/><Relationship Id="rId13" Type="http://schemas.openxmlformats.org/officeDocument/2006/relationships/tags" Target="../tags/tag632.xml"/><Relationship Id="rId12" Type="http://schemas.openxmlformats.org/officeDocument/2006/relationships/tags" Target="../tags/tag631.xml"/><Relationship Id="rId11" Type="http://schemas.openxmlformats.org/officeDocument/2006/relationships/tags" Target="../tags/tag630.xml"/><Relationship Id="rId10" Type="http://schemas.openxmlformats.org/officeDocument/2006/relationships/tags" Target="../tags/tag629.xml"/><Relationship Id="rId1" Type="http://schemas.openxmlformats.org/officeDocument/2006/relationships/tags" Target="../tags/tag620.xml"/></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1.xml"/><Relationship Id="rId3" Type="http://schemas.openxmlformats.org/officeDocument/2006/relationships/tags" Target="../tags/tag641.xml"/><Relationship Id="rId2" Type="http://schemas.openxmlformats.org/officeDocument/2006/relationships/image" Target="../media/image58.png"/><Relationship Id="rId1" Type="http://schemas.openxmlformats.org/officeDocument/2006/relationships/tags" Target="../tags/tag640.xml"/></Relationships>
</file>

<file path=ppt/slides/_rels/slide13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1.xml"/><Relationship Id="rId4" Type="http://schemas.openxmlformats.org/officeDocument/2006/relationships/tags" Target="../tags/tag64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tags" Target="../tags/tag642.xml"/></Relationships>
</file>

<file path=ppt/slides/_rels/slide13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1.xml"/><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s>
</file>

<file path=ppt/slides/_rels/slide13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1.xml"/><Relationship Id="rId3" Type="http://schemas.openxmlformats.org/officeDocument/2006/relationships/tags" Target="../tags/tag648.xml"/><Relationship Id="rId2" Type="http://schemas.openxmlformats.org/officeDocument/2006/relationships/image" Target="../media/image61.png"/><Relationship Id="rId1" Type="http://schemas.openxmlformats.org/officeDocument/2006/relationships/tags" Target="../tags/tag647.xml"/></Relationships>
</file>

<file path=ppt/slides/_rels/slide13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1.xml"/><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115.xml"/><Relationship Id="rId4" Type="http://schemas.openxmlformats.org/officeDocument/2006/relationships/image" Target="../media/image12.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4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1.xml"/><Relationship Id="rId3" Type="http://schemas.openxmlformats.org/officeDocument/2006/relationships/tags" Target="../tags/tag653.xml"/><Relationship Id="rId2" Type="http://schemas.openxmlformats.org/officeDocument/2006/relationships/image" Target="../media/image62.png"/><Relationship Id="rId1" Type="http://schemas.openxmlformats.org/officeDocument/2006/relationships/tags" Target="../tags/tag652.xml"/></Relationships>
</file>

<file path=ppt/slides/_rels/slide14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1.xml"/><Relationship Id="rId3" Type="http://schemas.openxmlformats.org/officeDocument/2006/relationships/tags" Target="../tags/tag656.xml"/><Relationship Id="rId2" Type="http://schemas.openxmlformats.org/officeDocument/2006/relationships/tags" Target="../tags/tag655.xml"/><Relationship Id="rId1" Type="http://schemas.openxmlformats.org/officeDocument/2006/relationships/tags" Target="../tags/tag654.xml"/></Relationships>
</file>

<file path=ppt/slides/_rels/slide14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1.xml"/><Relationship Id="rId3" Type="http://schemas.openxmlformats.org/officeDocument/2006/relationships/tags" Target="../tags/tag658.xml"/><Relationship Id="rId2" Type="http://schemas.openxmlformats.org/officeDocument/2006/relationships/image" Target="../media/image63.png"/><Relationship Id="rId1" Type="http://schemas.openxmlformats.org/officeDocument/2006/relationships/tags" Target="../tags/tag657.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1.xml"/><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1.xml"/><Relationship Id="rId3" Type="http://schemas.openxmlformats.org/officeDocument/2006/relationships/tags" Target="../tags/tag663.xml"/><Relationship Id="rId2" Type="http://schemas.openxmlformats.org/officeDocument/2006/relationships/image" Target="../media/image64.png"/><Relationship Id="rId1" Type="http://schemas.openxmlformats.org/officeDocument/2006/relationships/tags" Target="../tags/tag662.xml"/></Relationships>
</file>

<file path=ppt/slides/_rels/slide14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1.xml"/><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1.xml"/><Relationship Id="rId3" Type="http://schemas.openxmlformats.org/officeDocument/2006/relationships/tags" Target="../tags/tag668.xml"/><Relationship Id="rId2" Type="http://schemas.openxmlformats.org/officeDocument/2006/relationships/image" Target="../media/image65.png"/><Relationship Id="rId1" Type="http://schemas.openxmlformats.org/officeDocument/2006/relationships/tags" Target="../tags/tag667.xml"/></Relationships>
</file>

<file path=ppt/slides/_rels/slide14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1.xml"/><Relationship Id="rId4" Type="http://schemas.openxmlformats.org/officeDocument/2006/relationships/tags" Target="../tags/tag670.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669.xml"/></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1.xml"/><Relationship Id="rId3" Type="http://schemas.openxmlformats.org/officeDocument/2006/relationships/tags" Target="../tags/tag672.xml"/><Relationship Id="rId2" Type="http://schemas.openxmlformats.org/officeDocument/2006/relationships/image" Target="../media/image68.png"/><Relationship Id="rId1" Type="http://schemas.openxmlformats.org/officeDocument/2006/relationships/tags" Target="../tags/tag671.xml"/></Relationships>
</file>

<file path=ppt/slides/_rels/slide14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1.xml"/><Relationship Id="rId3" Type="http://schemas.openxmlformats.org/officeDocument/2006/relationships/tags" Target="../tags/tag674.xml"/><Relationship Id="rId2" Type="http://schemas.openxmlformats.org/officeDocument/2006/relationships/image" Target="../media/image69.png"/><Relationship Id="rId1" Type="http://schemas.openxmlformats.org/officeDocument/2006/relationships/tags" Target="../tags/tag67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17.xml"/><Relationship Id="rId1" Type="http://schemas.openxmlformats.org/officeDocument/2006/relationships/tags" Target="../tags/tag116.xml"/></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1.xml"/><Relationship Id="rId3" Type="http://schemas.openxmlformats.org/officeDocument/2006/relationships/tags" Target="../tags/tag676.xml"/><Relationship Id="rId2" Type="http://schemas.openxmlformats.org/officeDocument/2006/relationships/hyperlink" Target="https://zhuanlan.zhihu.com/p/688747585" TargetMode="External"/><Relationship Id="rId1" Type="http://schemas.openxmlformats.org/officeDocument/2006/relationships/tags" Target="../tags/tag675.xml"/></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1.xml"/><Relationship Id="rId3" Type="http://schemas.openxmlformats.org/officeDocument/2006/relationships/tags" Target="../tags/tag678.xml"/><Relationship Id="rId2" Type="http://schemas.openxmlformats.org/officeDocument/2006/relationships/image" Target="../media/image70.png"/><Relationship Id="rId1" Type="http://schemas.openxmlformats.org/officeDocument/2006/relationships/tags" Target="../tags/tag677.xml"/></Relationships>
</file>

<file path=ppt/slides/_rels/slide15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1.xml"/><Relationship Id="rId3" Type="http://schemas.openxmlformats.org/officeDocument/2006/relationships/tags" Target="../tags/tag680.xml"/><Relationship Id="rId2" Type="http://schemas.openxmlformats.org/officeDocument/2006/relationships/image" Target="../media/image71.png"/><Relationship Id="rId1" Type="http://schemas.openxmlformats.org/officeDocument/2006/relationships/tags" Target="../tags/tag679.xml"/></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1.xml"/><Relationship Id="rId3" Type="http://schemas.openxmlformats.org/officeDocument/2006/relationships/tags" Target="../tags/tag682.xml"/><Relationship Id="rId2" Type="http://schemas.openxmlformats.org/officeDocument/2006/relationships/image" Target="../media/image72.png"/><Relationship Id="rId1" Type="http://schemas.openxmlformats.org/officeDocument/2006/relationships/tags" Target="../tags/tag681.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1.xml"/><Relationship Id="rId3" Type="http://schemas.openxmlformats.org/officeDocument/2006/relationships/tags" Target="../tags/tag684.xml"/><Relationship Id="rId2" Type="http://schemas.openxmlformats.org/officeDocument/2006/relationships/image" Target="../media/image73.png"/><Relationship Id="rId1" Type="http://schemas.openxmlformats.org/officeDocument/2006/relationships/tags" Target="../tags/tag683.xml"/></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1.xml"/><Relationship Id="rId3" Type="http://schemas.openxmlformats.org/officeDocument/2006/relationships/tags" Target="../tags/tag686.xml"/><Relationship Id="rId2" Type="http://schemas.openxmlformats.org/officeDocument/2006/relationships/image" Target="../media/image74.png"/><Relationship Id="rId1" Type="http://schemas.openxmlformats.org/officeDocument/2006/relationships/tags" Target="../tags/tag685.xml"/></Relationships>
</file>

<file path=ppt/slides/_rels/slide156.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1.xml"/><Relationship Id="rId4" Type="http://schemas.openxmlformats.org/officeDocument/2006/relationships/tags" Target="../tags/tag688.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tags" Target="../tags/tag687.xml"/></Relationships>
</file>

<file path=ppt/slides/_rels/slide15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1.xml"/><Relationship Id="rId3" Type="http://schemas.openxmlformats.org/officeDocument/2006/relationships/tags" Target="../tags/tag690.xml"/><Relationship Id="rId2" Type="http://schemas.openxmlformats.org/officeDocument/2006/relationships/image" Target="../media/image77.png"/><Relationship Id="rId1" Type="http://schemas.openxmlformats.org/officeDocument/2006/relationships/tags" Target="../tags/tag689.xml"/></Relationships>
</file>

<file path=ppt/slides/_rels/slide15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31.xml"/><Relationship Id="rId4" Type="http://schemas.openxmlformats.org/officeDocument/2006/relationships/tags" Target="../tags/tag69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tags" Target="../tags/tag691.xml"/></Relationships>
</file>

<file path=ppt/slides/_rels/slide15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31.xml"/><Relationship Id="rId4" Type="http://schemas.openxmlformats.org/officeDocument/2006/relationships/tags" Target="../tags/tag69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tags" Target="../tags/tag693.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1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18.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1.xml"/><Relationship Id="rId3" Type="http://schemas.openxmlformats.org/officeDocument/2006/relationships/tags" Target="../tags/tag696.xml"/><Relationship Id="rId2" Type="http://schemas.openxmlformats.org/officeDocument/2006/relationships/image" Target="../media/image82.png"/><Relationship Id="rId1" Type="http://schemas.openxmlformats.org/officeDocument/2006/relationships/tags" Target="../tags/tag695.xml"/></Relationships>
</file>

<file path=ppt/slides/_rels/slide161.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7" Type="http://schemas.openxmlformats.org/officeDocument/2006/relationships/slideLayout" Target="../slideLayouts/slideLayout25.xml"/><Relationship Id="rId26" Type="http://schemas.openxmlformats.org/officeDocument/2006/relationships/tags" Target="../tags/tag722.xml"/><Relationship Id="rId25" Type="http://schemas.openxmlformats.org/officeDocument/2006/relationships/tags" Target="../tags/tag721.xml"/><Relationship Id="rId24" Type="http://schemas.openxmlformats.org/officeDocument/2006/relationships/tags" Target="../tags/tag720.xml"/><Relationship Id="rId23" Type="http://schemas.openxmlformats.org/officeDocument/2006/relationships/tags" Target="../tags/tag719.xml"/><Relationship Id="rId22" Type="http://schemas.openxmlformats.org/officeDocument/2006/relationships/tags" Target="../tags/tag718.xml"/><Relationship Id="rId21" Type="http://schemas.openxmlformats.org/officeDocument/2006/relationships/tags" Target="../tags/tag717.xml"/><Relationship Id="rId20" Type="http://schemas.openxmlformats.org/officeDocument/2006/relationships/tags" Target="../tags/tag716.xml"/><Relationship Id="rId2" Type="http://schemas.openxmlformats.org/officeDocument/2006/relationships/tags" Target="../tags/tag698.xml"/><Relationship Id="rId19" Type="http://schemas.openxmlformats.org/officeDocument/2006/relationships/tags" Target="../tags/tag715.xml"/><Relationship Id="rId18" Type="http://schemas.openxmlformats.org/officeDocument/2006/relationships/tags" Target="../tags/tag714.xml"/><Relationship Id="rId17" Type="http://schemas.openxmlformats.org/officeDocument/2006/relationships/tags" Target="../tags/tag713.xml"/><Relationship Id="rId16" Type="http://schemas.openxmlformats.org/officeDocument/2006/relationships/tags" Target="../tags/tag712.xml"/><Relationship Id="rId15" Type="http://schemas.openxmlformats.org/officeDocument/2006/relationships/tags" Target="../tags/tag711.xml"/><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162.xml.rels><?xml version="1.0" encoding="UTF-8" standalone="yes"?>
<Relationships xmlns="http://schemas.openxmlformats.org/package/2006/relationships"><Relationship Id="rId9" Type="http://schemas.openxmlformats.org/officeDocument/2006/relationships/tags" Target="../tags/tag731.xml"/><Relationship Id="rId8" Type="http://schemas.openxmlformats.org/officeDocument/2006/relationships/tags" Target="../tags/tag730.xml"/><Relationship Id="rId7" Type="http://schemas.openxmlformats.org/officeDocument/2006/relationships/tags" Target="../tags/tag729.x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 Id="rId3" Type="http://schemas.openxmlformats.org/officeDocument/2006/relationships/tags" Target="../tags/tag725.xml"/><Relationship Id="rId2" Type="http://schemas.openxmlformats.org/officeDocument/2006/relationships/tags" Target="../tags/tag724.xml"/><Relationship Id="rId18" Type="http://schemas.openxmlformats.org/officeDocument/2006/relationships/vmlDrawing" Target="../drawings/vmlDrawing1.vml"/><Relationship Id="rId17" Type="http://schemas.openxmlformats.org/officeDocument/2006/relationships/slideLayout" Target="../slideLayouts/slideLayout31.xml"/><Relationship Id="rId16" Type="http://schemas.openxmlformats.org/officeDocument/2006/relationships/tags" Target="../tags/tag734.xml"/><Relationship Id="rId15" Type="http://schemas.openxmlformats.org/officeDocument/2006/relationships/image" Target="../media/image84.wmf"/><Relationship Id="rId14" Type="http://schemas.openxmlformats.org/officeDocument/2006/relationships/oleObject" Target="../embeddings/oleObject1.bin"/><Relationship Id="rId13" Type="http://schemas.openxmlformats.org/officeDocument/2006/relationships/image" Target="../media/image83.wmf"/><Relationship Id="rId12" Type="http://schemas.openxmlformats.org/officeDocument/2006/relationships/package" Target="../embeddings/Workbook1.xlsx"/><Relationship Id="rId11" Type="http://schemas.openxmlformats.org/officeDocument/2006/relationships/tags" Target="../tags/tag733.xml"/><Relationship Id="rId10" Type="http://schemas.openxmlformats.org/officeDocument/2006/relationships/tags" Target="../tags/tag732.xml"/><Relationship Id="rId1" Type="http://schemas.openxmlformats.org/officeDocument/2006/relationships/tags" Target="../tags/tag723.xml"/></Relationships>
</file>

<file path=ppt/slides/_rels/slide16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1.xml"/><Relationship Id="rId3" Type="http://schemas.openxmlformats.org/officeDocument/2006/relationships/tags" Target="../tags/tag736.xml"/><Relationship Id="rId2" Type="http://schemas.openxmlformats.org/officeDocument/2006/relationships/image" Target="../media/image85.png"/><Relationship Id="rId1" Type="http://schemas.openxmlformats.org/officeDocument/2006/relationships/tags" Target="../tags/tag735.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31.xml"/><Relationship Id="rId3" Type="http://schemas.openxmlformats.org/officeDocument/2006/relationships/tags" Target="../tags/tag738.xml"/><Relationship Id="rId2" Type="http://schemas.openxmlformats.org/officeDocument/2006/relationships/image" Target="../media/image86.png"/><Relationship Id="rId1" Type="http://schemas.openxmlformats.org/officeDocument/2006/relationships/tags" Target="../tags/tag737.xml"/></Relationships>
</file>

<file path=ppt/slides/_rels/slide16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741.xml"/><Relationship Id="rId7" Type="http://schemas.openxmlformats.org/officeDocument/2006/relationships/image" Target="../media/image88.wmf"/><Relationship Id="rId6" Type="http://schemas.openxmlformats.org/officeDocument/2006/relationships/oleObject" Target="../embeddings/oleObject3.bin"/><Relationship Id="rId5" Type="http://schemas.openxmlformats.org/officeDocument/2006/relationships/image" Target="../media/image87.wmf"/><Relationship Id="rId4" Type="http://schemas.openxmlformats.org/officeDocument/2006/relationships/oleObject" Target="../embeddings/oleObject2.bin"/><Relationship Id="rId3" Type="http://schemas.openxmlformats.org/officeDocument/2006/relationships/tags" Target="../tags/tag740.xml"/><Relationship Id="rId2" Type="http://schemas.openxmlformats.org/officeDocument/2006/relationships/hyperlink" Target="https://www.kdocs.cn/l/core9m0A48BO" TargetMode="External"/><Relationship Id="rId11" Type="http://schemas.openxmlformats.org/officeDocument/2006/relationships/notesSlide" Target="../notesSlides/notesSlide40.xml"/><Relationship Id="rId10" Type="http://schemas.openxmlformats.org/officeDocument/2006/relationships/vmlDrawing" Target="../drawings/vmlDrawing2.vml"/><Relationship Id="rId1" Type="http://schemas.openxmlformats.org/officeDocument/2006/relationships/tags" Target="../tags/tag739.xml"/></Relationships>
</file>

<file path=ppt/slides/_rels/slide16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31.xml"/><Relationship Id="rId4" Type="http://schemas.openxmlformats.org/officeDocument/2006/relationships/tags" Target="../tags/tag744.xml"/><Relationship Id="rId3" Type="http://schemas.openxmlformats.org/officeDocument/2006/relationships/tags" Target="../tags/tag743.xml"/><Relationship Id="rId2" Type="http://schemas.openxmlformats.org/officeDocument/2006/relationships/hyperlink" Target="https://www.kdocs.cn/l/core9m0A48BO" TargetMode="External"/><Relationship Id="rId1" Type="http://schemas.openxmlformats.org/officeDocument/2006/relationships/tags" Target="../tags/tag742.xml"/></Relationships>
</file>

<file path=ppt/slides/_rels/slide16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31.xml"/><Relationship Id="rId4" Type="http://schemas.openxmlformats.org/officeDocument/2006/relationships/tags" Target="../tags/tag747.xml"/><Relationship Id="rId3" Type="http://schemas.openxmlformats.org/officeDocument/2006/relationships/tags" Target="../tags/tag746.xml"/><Relationship Id="rId2" Type="http://schemas.openxmlformats.org/officeDocument/2006/relationships/hyperlink" Target="https://www.kdocs.cn/l/core9m0A48BO" TargetMode="External"/><Relationship Id="rId1" Type="http://schemas.openxmlformats.org/officeDocument/2006/relationships/tags" Target="../tags/tag745.xml"/></Relationships>
</file>

<file path=ppt/slides/_rels/slide168.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31.xml"/><Relationship Id="rId4" Type="http://schemas.openxmlformats.org/officeDocument/2006/relationships/tags" Target="../tags/tag750.xml"/><Relationship Id="rId3" Type="http://schemas.openxmlformats.org/officeDocument/2006/relationships/tags" Target="../tags/tag749.xml"/><Relationship Id="rId2" Type="http://schemas.openxmlformats.org/officeDocument/2006/relationships/hyperlink" Target="https://www.kdocs.cn/l/core9m0A48BO" TargetMode="External"/><Relationship Id="rId1" Type="http://schemas.openxmlformats.org/officeDocument/2006/relationships/tags" Target="../tags/tag748.xml"/></Relationships>
</file>

<file path=ppt/slides/_rels/slide169.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1.xml"/><Relationship Id="rId4" Type="http://schemas.openxmlformats.org/officeDocument/2006/relationships/tags" Target="../tags/tag753.xml"/><Relationship Id="rId3" Type="http://schemas.openxmlformats.org/officeDocument/2006/relationships/tags" Target="../tags/tag752.xml"/><Relationship Id="rId2" Type="http://schemas.openxmlformats.org/officeDocument/2006/relationships/hyperlink" Target="https://www.kdocs.cn/l/core9m0A48BO" TargetMode="External"/><Relationship Id="rId1" Type="http://schemas.openxmlformats.org/officeDocument/2006/relationships/tags" Target="../tags/tag75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1.xml"/><Relationship Id="rId1" Type="http://schemas.openxmlformats.org/officeDocument/2006/relationships/tags" Target="../tags/tag120.xml"/></Relationships>
</file>

<file path=ppt/slides/_rels/slide170.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31.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hyperlink" Target="https://www.kdocs.cn/l/core9m0A48BO" TargetMode="External"/><Relationship Id="rId1" Type="http://schemas.openxmlformats.org/officeDocument/2006/relationships/tags" Target="../tags/tag754.xml"/></Relationships>
</file>

<file path=ppt/slides/_rels/slide17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1.xml"/><Relationship Id="rId4" Type="http://schemas.openxmlformats.org/officeDocument/2006/relationships/tags" Target="../tags/tag759.xml"/><Relationship Id="rId3" Type="http://schemas.openxmlformats.org/officeDocument/2006/relationships/tags" Target="../tags/tag758.xml"/><Relationship Id="rId2" Type="http://schemas.openxmlformats.org/officeDocument/2006/relationships/hyperlink" Target="https://www.kdocs.cn/l/core9m0A48BO" TargetMode="External"/><Relationship Id="rId1" Type="http://schemas.openxmlformats.org/officeDocument/2006/relationships/tags" Target="../tags/tag757.xml"/></Relationships>
</file>

<file path=ppt/slides/_rels/slide172.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31.xml"/><Relationship Id="rId4" Type="http://schemas.openxmlformats.org/officeDocument/2006/relationships/tags" Target="../tags/tag762.xml"/><Relationship Id="rId3" Type="http://schemas.openxmlformats.org/officeDocument/2006/relationships/tags" Target="../tags/tag761.xml"/><Relationship Id="rId2" Type="http://schemas.openxmlformats.org/officeDocument/2006/relationships/hyperlink" Target="https://www.kdocs.cn/l/core9m0A48BO" TargetMode="External"/><Relationship Id="rId1" Type="http://schemas.openxmlformats.org/officeDocument/2006/relationships/tags" Target="../tags/tag760.xml"/></Relationships>
</file>

<file path=ppt/slides/_rels/slide173.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31.xml"/><Relationship Id="rId4" Type="http://schemas.openxmlformats.org/officeDocument/2006/relationships/tags" Target="../tags/tag765.xml"/><Relationship Id="rId3" Type="http://schemas.openxmlformats.org/officeDocument/2006/relationships/tags" Target="../tags/tag764.xml"/><Relationship Id="rId2" Type="http://schemas.openxmlformats.org/officeDocument/2006/relationships/hyperlink" Target="https://www.kdocs.cn/l/core9m0A48BO" TargetMode="External"/><Relationship Id="rId1" Type="http://schemas.openxmlformats.org/officeDocument/2006/relationships/tags" Target="../tags/tag763.xml"/></Relationships>
</file>

<file path=ppt/slides/_rels/slide174.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31.xml"/><Relationship Id="rId4" Type="http://schemas.openxmlformats.org/officeDocument/2006/relationships/tags" Target="../tags/tag768.xml"/><Relationship Id="rId3" Type="http://schemas.openxmlformats.org/officeDocument/2006/relationships/tags" Target="../tags/tag767.xml"/><Relationship Id="rId2" Type="http://schemas.openxmlformats.org/officeDocument/2006/relationships/hyperlink" Target="https://www.kdocs.cn/l/core9m0A48BO" TargetMode="External"/><Relationship Id="rId1" Type="http://schemas.openxmlformats.org/officeDocument/2006/relationships/tags" Target="../tags/tag766.xml"/></Relationships>
</file>

<file path=ppt/slides/_rels/slide175.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31.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hyperlink" Target="https://www.kdocs.cn/l/core9m0A48BO" TargetMode="External"/><Relationship Id="rId1" Type="http://schemas.openxmlformats.org/officeDocument/2006/relationships/tags" Target="../tags/tag769.xml"/></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31.xml"/><Relationship Id="rId4" Type="http://schemas.openxmlformats.org/officeDocument/2006/relationships/tags" Target="../tags/tag774.xml"/><Relationship Id="rId3" Type="http://schemas.openxmlformats.org/officeDocument/2006/relationships/tags" Target="../tags/tag773.xml"/><Relationship Id="rId2" Type="http://schemas.openxmlformats.org/officeDocument/2006/relationships/hyperlink" Target="https://www.kdocs.cn/l/core9m0A48BO" TargetMode="External"/><Relationship Id="rId1" Type="http://schemas.openxmlformats.org/officeDocument/2006/relationships/tags" Target="../tags/tag772.xml"/></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31.xml"/><Relationship Id="rId4" Type="http://schemas.openxmlformats.org/officeDocument/2006/relationships/tags" Target="../tags/tag777.xml"/><Relationship Id="rId3" Type="http://schemas.openxmlformats.org/officeDocument/2006/relationships/tags" Target="../tags/tag776.xml"/><Relationship Id="rId2" Type="http://schemas.openxmlformats.org/officeDocument/2006/relationships/hyperlink" Target="https://www.kdocs.cn/l/core9m0A48BO" TargetMode="External"/><Relationship Id="rId1" Type="http://schemas.openxmlformats.org/officeDocument/2006/relationships/tags" Target="../tags/tag775.xml"/></Relationships>
</file>

<file path=ppt/slides/_rels/slide178.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31.xml"/><Relationship Id="rId4" Type="http://schemas.openxmlformats.org/officeDocument/2006/relationships/tags" Target="../tags/tag780.xml"/><Relationship Id="rId3" Type="http://schemas.openxmlformats.org/officeDocument/2006/relationships/tags" Target="../tags/tag779.xml"/><Relationship Id="rId2" Type="http://schemas.openxmlformats.org/officeDocument/2006/relationships/hyperlink" Target="https://www.kdocs.cn/l/core9m0A48BO" TargetMode="External"/><Relationship Id="rId1" Type="http://schemas.openxmlformats.org/officeDocument/2006/relationships/tags" Target="../tags/tag778.xml"/></Relationships>
</file>

<file path=ppt/slides/_rels/slide179.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31.xml"/><Relationship Id="rId4" Type="http://schemas.openxmlformats.org/officeDocument/2006/relationships/tags" Target="../tags/tag783.xml"/><Relationship Id="rId3" Type="http://schemas.openxmlformats.org/officeDocument/2006/relationships/tags" Target="../tags/tag782.xml"/><Relationship Id="rId2" Type="http://schemas.openxmlformats.org/officeDocument/2006/relationships/hyperlink" Target="https://www.kdocs.cn/l/core9m0A48BO" TargetMode="External"/><Relationship Id="rId1" Type="http://schemas.openxmlformats.org/officeDocument/2006/relationships/tags" Target="../tags/tag78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3.xml"/><Relationship Id="rId1" Type="http://schemas.openxmlformats.org/officeDocument/2006/relationships/tags" Target="../tags/tag122.xml"/></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31.xml"/><Relationship Id="rId4" Type="http://schemas.openxmlformats.org/officeDocument/2006/relationships/tags" Target="../tags/tag786.xml"/><Relationship Id="rId3" Type="http://schemas.openxmlformats.org/officeDocument/2006/relationships/tags" Target="../tags/tag785.xml"/><Relationship Id="rId2" Type="http://schemas.openxmlformats.org/officeDocument/2006/relationships/hyperlink" Target="https://www.kdocs.cn/l/core9m0A48BO" TargetMode="External"/><Relationship Id="rId1" Type="http://schemas.openxmlformats.org/officeDocument/2006/relationships/tags" Target="../tags/tag784.xml"/></Relationships>
</file>

<file path=ppt/slides/_rels/slide181.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31.xml"/><Relationship Id="rId4" Type="http://schemas.openxmlformats.org/officeDocument/2006/relationships/tags" Target="../tags/tag789.xml"/><Relationship Id="rId3" Type="http://schemas.openxmlformats.org/officeDocument/2006/relationships/tags" Target="../tags/tag788.xml"/><Relationship Id="rId2" Type="http://schemas.openxmlformats.org/officeDocument/2006/relationships/hyperlink" Target="https://www.kdocs.cn/l/core9m0A48BO" TargetMode="External"/><Relationship Id="rId1" Type="http://schemas.openxmlformats.org/officeDocument/2006/relationships/tags" Target="../tags/tag787.xml"/></Relationships>
</file>

<file path=ppt/slides/_rels/slide182.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31.xml"/><Relationship Id="rId4" Type="http://schemas.openxmlformats.org/officeDocument/2006/relationships/tags" Target="../tags/tag792.xml"/><Relationship Id="rId3" Type="http://schemas.openxmlformats.org/officeDocument/2006/relationships/tags" Target="../tags/tag791.xml"/><Relationship Id="rId2" Type="http://schemas.openxmlformats.org/officeDocument/2006/relationships/hyperlink" Target="https://www.kdocs.cn/l/core9m0A48BO" TargetMode="External"/><Relationship Id="rId1" Type="http://schemas.openxmlformats.org/officeDocument/2006/relationships/tags" Target="../tags/tag790.xml"/></Relationships>
</file>

<file path=ppt/slides/_rels/slide183.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31.xml"/><Relationship Id="rId4" Type="http://schemas.openxmlformats.org/officeDocument/2006/relationships/tags" Target="../tags/tag795.xml"/><Relationship Id="rId3" Type="http://schemas.openxmlformats.org/officeDocument/2006/relationships/tags" Target="../tags/tag794.xml"/><Relationship Id="rId2" Type="http://schemas.openxmlformats.org/officeDocument/2006/relationships/hyperlink" Target="https://www.kdocs.cn/l/core9m0A48BO" TargetMode="External"/><Relationship Id="rId1" Type="http://schemas.openxmlformats.org/officeDocument/2006/relationships/tags" Target="../tags/tag793.xml"/></Relationships>
</file>

<file path=ppt/slides/_rels/slide184.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31.xml"/><Relationship Id="rId4" Type="http://schemas.openxmlformats.org/officeDocument/2006/relationships/tags" Target="../tags/tag798.xml"/><Relationship Id="rId3" Type="http://schemas.openxmlformats.org/officeDocument/2006/relationships/tags" Target="../tags/tag797.xml"/><Relationship Id="rId2" Type="http://schemas.openxmlformats.org/officeDocument/2006/relationships/hyperlink" Target="https://www.kdocs.cn/l/core9m0A48BO" TargetMode="External"/><Relationship Id="rId1" Type="http://schemas.openxmlformats.org/officeDocument/2006/relationships/tags" Target="../tags/tag796.xml"/></Relationships>
</file>

<file path=ppt/slides/_rels/slide185.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31.xml"/><Relationship Id="rId4" Type="http://schemas.openxmlformats.org/officeDocument/2006/relationships/tags" Target="../tags/tag801.xml"/><Relationship Id="rId3" Type="http://schemas.openxmlformats.org/officeDocument/2006/relationships/tags" Target="../tags/tag800.xml"/><Relationship Id="rId2" Type="http://schemas.openxmlformats.org/officeDocument/2006/relationships/hyperlink" Target="https://www.kdocs.cn/l/core9m0A48BO" TargetMode="External"/><Relationship Id="rId1" Type="http://schemas.openxmlformats.org/officeDocument/2006/relationships/tags" Target="../tags/tag799.xml"/></Relationships>
</file>

<file path=ppt/slides/_rels/slide186.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31.xml"/><Relationship Id="rId4" Type="http://schemas.openxmlformats.org/officeDocument/2006/relationships/tags" Target="../tags/tag804.xml"/><Relationship Id="rId3" Type="http://schemas.openxmlformats.org/officeDocument/2006/relationships/tags" Target="../tags/tag803.xml"/><Relationship Id="rId2" Type="http://schemas.openxmlformats.org/officeDocument/2006/relationships/hyperlink" Target="https://www.kdocs.cn/l/core9m0A48BO" TargetMode="External"/><Relationship Id="rId1" Type="http://schemas.openxmlformats.org/officeDocument/2006/relationships/tags" Target="../tags/tag802.xml"/></Relationships>
</file>

<file path=ppt/slides/_rels/slide187.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31.xml"/><Relationship Id="rId4" Type="http://schemas.openxmlformats.org/officeDocument/2006/relationships/tags" Target="../tags/tag807.xml"/><Relationship Id="rId3" Type="http://schemas.openxmlformats.org/officeDocument/2006/relationships/tags" Target="../tags/tag806.xml"/><Relationship Id="rId2" Type="http://schemas.openxmlformats.org/officeDocument/2006/relationships/hyperlink" Target="https://www.kdocs.cn/l/core9m0A48BO" TargetMode="External"/><Relationship Id="rId1" Type="http://schemas.openxmlformats.org/officeDocument/2006/relationships/tags" Target="../tags/tag805.xml"/></Relationships>
</file>

<file path=ppt/slides/_rels/slide18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31.xml"/><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s>
</file>

<file path=ppt/slides/_rels/slide189.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31.xml"/><Relationship Id="rId3" Type="http://schemas.openxmlformats.org/officeDocument/2006/relationships/tags" Target="../tags/tag812.xml"/><Relationship Id="rId2" Type="http://schemas.openxmlformats.org/officeDocument/2006/relationships/image" Target="../media/image89.png"/><Relationship Id="rId1" Type="http://schemas.openxmlformats.org/officeDocument/2006/relationships/tags" Target="../tags/tag8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5.xml"/><Relationship Id="rId1" Type="http://schemas.openxmlformats.org/officeDocument/2006/relationships/tags" Target="../tags/tag124.xml"/></Relationships>
</file>

<file path=ppt/slides/_rels/slide190.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1.xml"/><Relationship Id="rId2" Type="http://schemas.openxmlformats.org/officeDocument/2006/relationships/tags" Target="../tags/tag814.xml"/><Relationship Id="rId1" Type="http://schemas.openxmlformats.org/officeDocument/2006/relationships/tags" Target="../tags/tag813.xml"/></Relationships>
</file>

<file path=ppt/slides/_rels/slide191.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31.xml"/><Relationship Id="rId2" Type="http://schemas.openxmlformats.org/officeDocument/2006/relationships/tags" Target="../tags/tag816.xml"/><Relationship Id="rId1" Type="http://schemas.openxmlformats.org/officeDocument/2006/relationships/tags" Target="../tags/tag815.xml"/></Relationships>
</file>

<file path=ppt/slides/_rels/slide192.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31.xml"/><Relationship Id="rId3" Type="http://schemas.openxmlformats.org/officeDocument/2006/relationships/tags" Target="../tags/tag818.xml"/><Relationship Id="rId2" Type="http://schemas.openxmlformats.org/officeDocument/2006/relationships/image" Target="../media/image90.png"/><Relationship Id="rId1" Type="http://schemas.openxmlformats.org/officeDocument/2006/relationships/tags" Target="../tags/tag817.xml"/></Relationships>
</file>

<file path=ppt/slides/_rels/slide19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31.xml"/><Relationship Id="rId2" Type="http://schemas.openxmlformats.org/officeDocument/2006/relationships/tags" Target="../tags/tag820.xml"/><Relationship Id="rId1" Type="http://schemas.openxmlformats.org/officeDocument/2006/relationships/tags" Target="../tags/tag819.xml"/></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1.xml"/><Relationship Id="rId2" Type="http://schemas.openxmlformats.org/officeDocument/2006/relationships/tags" Target="../tags/tag822.xml"/><Relationship Id="rId1" Type="http://schemas.openxmlformats.org/officeDocument/2006/relationships/tags" Target="../tags/tag821.xml"/></Relationships>
</file>

<file path=ppt/slides/_rels/slide195.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31.xml"/><Relationship Id="rId2" Type="http://schemas.openxmlformats.org/officeDocument/2006/relationships/tags" Target="../tags/tag824.xml"/><Relationship Id="rId1" Type="http://schemas.openxmlformats.org/officeDocument/2006/relationships/tags" Target="../tags/tag823.xml"/></Relationships>
</file>

<file path=ppt/slides/_rels/slide196.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31.xml"/><Relationship Id="rId2" Type="http://schemas.openxmlformats.org/officeDocument/2006/relationships/tags" Target="../tags/tag826.xml"/><Relationship Id="rId1" Type="http://schemas.openxmlformats.org/officeDocument/2006/relationships/tags" Target="../tags/tag825.xml"/></Relationships>
</file>

<file path=ppt/slides/_rels/slide197.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31.xml"/><Relationship Id="rId2" Type="http://schemas.openxmlformats.org/officeDocument/2006/relationships/tags" Target="../tags/tag828.xml"/><Relationship Id="rId1" Type="http://schemas.openxmlformats.org/officeDocument/2006/relationships/tags" Target="../tags/tag827.xml"/></Relationships>
</file>

<file path=ppt/slides/_rels/slide198.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31.xml"/><Relationship Id="rId2" Type="http://schemas.openxmlformats.org/officeDocument/2006/relationships/tags" Target="../tags/tag830.xml"/><Relationship Id="rId1" Type="http://schemas.openxmlformats.org/officeDocument/2006/relationships/tags" Target="../tags/tag829.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31.xml"/><Relationship Id="rId2" Type="http://schemas.openxmlformats.org/officeDocument/2006/relationships/tags" Target="../tags/tag832.xml"/><Relationship Id="rId1" Type="http://schemas.openxmlformats.org/officeDocument/2006/relationships/tags" Target="../tags/tag83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9.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27.xml"/><Relationship Id="rId2" Type="http://schemas.openxmlformats.org/officeDocument/2006/relationships/image" Target="../media/image15.png"/><Relationship Id="rId1" Type="http://schemas.openxmlformats.org/officeDocument/2006/relationships/tags" Target="../tags/tag126.xml"/></Relationships>
</file>

<file path=ppt/slides/_rels/slide200.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31.xml"/><Relationship Id="rId2" Type="http://schemas.openxmlformats.org/officeDocument/2006/relationships/tags" Target="../tags/tag834.xml"/><Relationship Id="rId1" Type="http://schemas.openxmlformats.org/officeDocument/2006/relationships/tags" Target="../tags/tag833.xml"/></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31.xml"/><Relationship Id="rId2" Type="http://schemas.openxmlformats.org/officeDocument/2006/relationships/tags" Target="../tags/tag836.xml"/><Relationship Id="rId1" Type="http://schemas.openxmlformats.org/officeDocument/2006/relationships/tags" Target="../tags/tag835.xml"/></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31.xml"/><Relationship Id="rId2" Type="http://schemas.openxmlformats.org/officeDocument/2006/relationships/tags" Target="../tags/tag838.xml"/><Relationship Id="rId1" Type="http://schemas.openxmlformats.org/officeDocument/2006/relationships/tags" Target="../tags/tag837.xml"/></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31.xml"/><Relationship Id="rId2" Type="http://schemas.openxmlformats.org/officeDocument/2006/relationships/tags" Target="../tags/tag840.xml"/><Relationship Id="rId1" Type="http://schemas.openxmlformats.org/officeDocument/2006/relationships/tags" Target="../tags/tag839.xml"/></Relationships>
</file>

<file path=ppt/slides/_rels/slide204.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31.xml"/><Relationship Id="rId2" Type="http://schemas.openxmlformats.org/officeDocument/2006/relationships/tags" Target="../tags/tag842.xml"/><Relationship Id="rId1" Type="http://schemas.openxmlformats.org/officeDocument/2006/relationships/tags" Target="../tags/tag841.xml"/></Relationships>
</file>

<file path=ppt/slides/_rels/slide205.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31.xml"/><Relationship Id="rId2" Type="http://schemas.openxmlformats.org/officeDocument/2006/relationships/tags" Target="../tags/tag844.xml"/><Relationship Id="rId1" Type="http://schemas.openxmlformats.org/officeDocument/2006/relationships/tags" Target="../tags/tag843.xml"/></Relationships>
</file>

<file path=ppt/slides/_rels/slide206.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31.xml"/><Relationship Id="rId2" Type="http://schemas.openxmlformats.org/officeDocument/2006/relationships/tags" Target="../tags/tag846.xml"/><Relationship Id="rId1" Type="http://schemas.openxmlformats.org/officeDocument/2006/relationships/tags" Target="../tags/tag845.xml"/></Relationships>
</file>

<file path=ppt/slides/_rels/slide207.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31.xml"/><Relationship Id="rId2" Type="http://schemas.openxmlformats.org/officeDocument/2006/relationships/tags" Target="../tags/tag848.xml"/><Relationship Id="rId1" Type="http://schemas.openxmlformats.org/officeDocument/2006/relationships/tags" Target="../tags/tag847.xml"/></Relationships>
</file>

<file path=ppt/slides/_rels/slide208.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31.xml"/><Relationship Id="rId2" Type="http://schemas.openxmlformats.org/officeDocument/2006/relationships/tags" Target="../tags/tag850.xml"/><Relationship Id="rId1" Type="http://schemas.openxmlformats.org/officeDocument/2006/relationships/tags" Target="../tags/tag849.xml"/></Relationships>
</file>

<file path=ppt/slides/_rels/slide209.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31.xml"/><Relationship Id="rId2" Type="http://schemas.openxmlformats.org/officeDocument/2006/relationships/tags" Target="../tags/tag852.xml"/><Relationship Id="rId1" Type="http://schemas.openxmlformats.org/officeDocument/2006/relationships/tags" Target="../tags/tag85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9.xml"/><Relationship Id="rId1" Type="http://schemas.openxmlformats.org/officeDocument/2006/relationships/tags" Target="../tags/tag128.xml"/></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31.xml"/><Relationship Id="rId2" Type="http://schemas.openxmlformats.org/officeDocument/2006/relationships/tags" Target="../tags/tag854.xml"/><Relationship Id="rId1" Type="http://schemas.openxmlformats.org/officeDocument/2006/relationships/tags" Target="../tags/tag853.xml"/></Relationships>
</file>

<file path=ppt/slides/_rels/slide211.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31.xml"/><Relationship Id="rId2" Type="http://schemas.openxmlformats.org/officeDocument/2006/relationships/tags" Target="../tags/tag856.xml"/><Relationship Id="rId1" Type="http://schemas.openxmlformats.org/officeDocument/2006/relationships/tags" Target="../tags/tag855.xml"/></Relationships>
</file>

<file path=ppt/slides/_rels/slide212.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31.xml"/><Relationship Id="rId2" Type="http://schemas.openxmlformats.org/officeDocument/2006/relationships/tags" Target="../tags/tag858.xml"/><Relationship Id="rId1" Type="http://schemas.openxmlformats.org/officeDocument/2006/relationships/tags" Target="../tags/tag857.xml"/></Relationships>
</file>

<file path=ppt/slides/_rels/slide213.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31.xml"/><Relationship Id="rId2" Type="http://schemas.openxmlformats.org/officeDocument/2006/relationships/tags" Target="../tags/tag860.xml"/><Relationship Id="rId1" Type="http://schemas.openxmlformats.org/officeDocument/2006/relationships/tags" Target="../tags/tag859.xml"/></Relationships>
</file>

<file path=ppt/slides/_rels/slide214.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31.xml"/><Relationship Id="rId2" Type="http://schemas.openxmlformats.org/officeDocument/2006/relationships/tags" Target="../tags/tag862.xml"/><Relationship Id="rId1" Type="http://schemas.openxmlformats.org/officeDocument/2006/relationships/tags" Target="../tags/tag861.xml"/></Relationships>
</file>

<file path=ppt/slides/_rels/slide215.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31.xml"/><Relationship Id="rId2" Type="http://schemas.openxmlformats.org/officeDocument/2006/relationships/tags" Target="../tags/tag864.xml"/><Relationship Id="rId1" Type="http://schemas.openxmlformats.org/officeDocument/2006/relationships/tags" Target="../tags/tag863.xml"/></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31.xml"/><Relationship Id="rId2" Type="http://schemas.openxmlformats.org/officeDocument/2006/relationships/tags" Target="../tags/tag866.xml"/><Relationship Id="rId1" Type="http://schemas.openxmlformats.org/officeDocument/2006/relationships/tags" Target="../tags/tag865.xml"/></Relationships>
</file>

<file path=ppt/slides/_rels/slide217.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31.xml"/><Relationship Id="rId2" Type="http://schemas.openxmlformats.org/officeDocument/2006/relationships/tags" Target="../tags/tag868.xml"/><Relationship Id="rId1" Type="http://schemas.openxmlformats.org/officeDocument/2006/relationships/tags" Target="../tags/tag867.xml"/></Relationships>
</file>

<file path=ppt/slides/_rels/slide218.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31.xml"/><Relationship Id="rId2" Type="http://schemas.openxmlformats.org/officeDocument/2006/relationships/tags" Target="../tags/tag870.xml"/><Relationship Id="rId1" Type="http://schemas.openxmlformats.org/officeDocument/2006/relationships/tags" Target="../tags/tag869.xml"/></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31.xml"/><Relationship Id="rId2" Type="http://schemas.openxmlformats.org/officeDocument/2006/relationships/tags" Target="../tags/tag872.xml"/><Relationship Id="rId1" Type="http://schemas.openxmlformats.org/officeDocument/2006/relationships/tags" Target="../tags/tag87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31.xml"/><Relationship Id="rId2" Type="http://schemas.openxmlformats.org/officeDocument/2006/relationships/image" Target="../media/image16.png"/><Relationship Id="rId1" Type="http://schemas.openxmlformats.org/officeDocument/2006/relationships/tags" Target="../tags/tag130.xml"/></Relationships>
</file>

<file path=ppt/slides/_rels/slide220.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31.xml"/><Relationship Id="rId2" Type="http://schemas.openxmlformats.org/officeDocument/2006/relationships/tags" Target="../tags/tag874.xml"/><Relationship Id="rId1" Type="http://schemas.openxmlformats.org/officeDocument/2006/relationships/tags" Target="../tags/tag873.xml"/></Relationships>
</file>

<file path=ppt/slides/_rels/slide221.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31.xml"/><Relationship Id="rId2" Type="http://schemas.openxmlformats.org/officeDocument/2006/relationships/tags" Target="../tags/tag876.xml"/><Relationship Id="rId1" Type="http://schemas.openxmlformats.org/officeDocument/2006/relationships/tags" Target="../tags/tag875.xml"/></Relationships>
</file>

<file path=ppt/slides/_rels/slide222.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31.xml"/><Relationship Id="rId2" Type="http://schemas.openxmlformats.org/officeDocument/2006/relationships/tags" Target="../tags/tag878.xml"/><Relationship Id="rId1" Type="http://schemas.openxmlformats.org/officeDocument/2006/relationships/tags" Target="../tags/tag877.xml"/></Relationships>
</file>

<file path=ppt/slides/_rels/slide223.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31.xml"/><Relationship Id="rId2" Type="http://schemas.openxmlformats.org/officeDocument/2006/relationships/tags" Target="../tags/tag880.xml"/><Relationship Id="rId1" Type="http://schemas.openxmlformats.org/officeDocument/2006/relationships/tags" Target="../tags/tag879.xml"/></Relationships>
</file>

<file path=ppt/slides/_rels/slide224.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31.xml"/><Relationship Id="rId2" Type="http://schemas.openxmlformats.org/officeDocument/2006/relationships/tags" Target="../tags/tag882.xml"/><Relationship Id="rId1" Type="http://schemas.openxmlformats.org/officeDocument/2006/relationships/tags" Target="../tags/tag881.xml"/></Relationships>
</file>

<file path=ppt/slides/_rels/slide225.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31.xml"/><Relationship Id="rId2" Type="http://schemas.openxmlformats.org/officeDocument/2006/relationships/tags" Target="../tags/tag884.xml"/><Relationship Id="rId1" Type="http://schemas.openxmlformats.org/officeDocument/2006/relationships/tags" Target="../tags/tag883.xml"/></Relationships>
</file>

<file path=ppt/slides/_rels/slide226.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31.xml"/><Relationship Id="rId2" Type="http://schemas.openxmlformats.org/officeDocument/2006/relationships/tags" Target="../tags/tag886.xml"/><Relationship Id="rId1" Type="http://schemas.openxmlformats.org/officeDocument/2006/relationships/tags" Target="../tags/tag885.xml"/></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31.xml"/><Relationship Id="rId2" Type="http://schemas.openxmlformats.org/officeDocument/2006/relationships/tags" Target="../tags/tag888.xml"/><Relationship Id="rId1" Type="http://schemas.openxmlformats.org/officeDocument/2006/relationships/tags" Target="../tags/tag887.xml"/></Relationships>
</file>

<file path=ppt/slides/_rels/slide228.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31.xml"/><Relationship Id="rId2" Type="http://schemas.openxmlformats.org/officeDocument/2006/relationships/tags" Target="../tags/tag890.xml"/><Relationship Id="rId1" Type="http://schemas.openxmlformats.org/officeDocument/2006/relationships/tags" Target="../tags/tag889.xml"/></Relationships>
</file>

<file path=ppt/slides/_rels/slide229.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31.xml"/><Relationship Id="rId2" Type="http://schemas.openxmlformats.org/officeDocument/2006/relationships/tags" Target="../tags/tag892.xml"/><Relationship Id="rId1" Type="http://schemas.openxmlformats.org/officeDocument/2006/relationships/tags" Target="../tags/tag89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33.xml"/><Relationship Id="rId1" Type="http://schemas.openxmlformats.org/officeDocument/2006/relationships/tags" Target="../tags/tag132.xml"/></Relationships>
</file>

<file path=ppt/slides/_rels/slide230.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31.xml"/><Relationship Id="rId2" Type="http://schemas.openxmlformats.org/officeDocument/2006/relationships/tags" Target="../tags/tag894.xml"/><Relationship Id="rId1" Type="http://schemas.openxmlformats.org/officeDocument/2006/relationships/tags" Target="../tags/tag893.xml"/></Relationships>
</file>

<file path=ppt/slides/_rels/slide231.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31.xml"/><Relationship Id="rId2" Type="http://schemas.openxmlformats.org/officeDocument/2006/relationships/tags" Target="../tags/tag896.xml"/><Relationship Id="rId1" Type="http://schemas.openxmlformats.org/officeDocument/2006/relationships/tags" Target="../tags/tag895.xml"/></Relationships>
</file>

<file path=ppt/slides/_rels/slide232.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31.xml"/><Relationship Id="rId2" Type="http://schemas.openxmlformats.org/officeDocument/2006/relationships/tags" Target="../tags/tag898.xml"/><Relationship Id="rId1" Type="http://schemas.openxmlformats.org/officeDocument/2006/relationships/tags" Target="../tags/tag897.xml"/></Relationships>
</file>

<file path=ppt/slides/_rels/slide233.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31.xml"/><Relationship Id="rId2" Type="http://schemas.openxmlformats.org/officeDocument/2006/relationships/tags" Target="../tags/tag900.xml"/><Relationship Id="rId1" Type="http://schemas.openxmlformats.org/officeDocument/2006/relationships/tags" Target="../tags/tag899.xml"/></Relationships>
</file>

<file path=ppt/slides/_rels/slide234.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31.xml"/><Relationship Id="rId2" Type="http://schemas.openxmlformats.org/officeDocument/2006/relationships/tags" Target="../tags/tag902.xml"/><Relationship Id="rId1" Type="http://schemas.openxmlformats.org/officeDocument/2006/relationships/tags" Target="../tags/tag901.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903.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905.xml"/><Relationship Id="rId1" Type="http://schemas.openxmlformats.org/officeDocument/2006/relationships/tags" Target="../tags/tag904.xml"/></Relationships>
</file>

<file path=ppt/slides/_rels/slide237.xml.rels><?xml version="1.0" encoding="UTF-8" standalone="yes"?>
<Relationships xmlns="http://schemas.openxmlformats.org/package/2006/relationships"><Relationship Id="rId9" Type="http://schemas.openxmlformats.org/officeDocument/2006/relationships/tags" Target="../tags/tag914.xml"/><Relationship Id="rId8" Type="http://schemas.openxmlformats.org/officeDocument/2006/relationships/tags" Target="../tags/tag913.xml"/><Relationship Id="rId7" Type="http://schemas.openxmlformats.org/officeDocument/2006/relationships/tags" Target="../tags/tag912.xml"/><Relationship Id="rId6" Type="http://schemas.openxmlformats.org/officeDocument/2006/relationships/tags" Target="../tags/tag911.xml"/><Relationship Id="rId5" Type="http://schemas.openxmlformats.org/officeDocument/2006/relationships/tags" Target="../tags/tag910.xml"/><Relationship Id="rId4" Type="http://schemas.openxmlformats.org/officeDocument/2006/relationships/tags" Target="../tags/tag909.xml"/><Relationship Id="rId3" Type="http://schemas.openxmlformats.org/officeDocument/2006/relationships/tags" Target="../tags/tag908.xml"/><Relationship Id="rId2" Type="http://schemas.openxmlformats.org/officeDocument/2006/relationships/tags" Target="../tags/tag907.xml"/><Relationship Id="rId17" Type="http://schemas.openxmlformats.org/officeDocument/2006/relationships/notesSlide" Target="../notesSlides/notesSlide110.xml"/><Relationship Id="rId16" Type="http://schemas.openxmlformats.org/officeDocument/2006/relationships/slideLayout" Target="../slideLayouts/slideLayout25.xml"/><Relationship Id="rId15" Type="http://schemas.openxmlformats.org/officeDocument/2006/relationships/tags" Target="../tags/tag920.xml"/><Relationship Id="rId14" Type="http://schemas.openxmlformats.org/officeDocument/2006/relationships/tags" Target="../tags/tag919.xml"/><Relationship Id="rId13" Type="http://schemas.openxmlformats.org/officeDocument/2006/relationships/tags" Target="../tags/tag918.xml"/><Relationship Id="rId12" Type="http://schemas.openxmlformats.org/officeDocument/2006/relationships/tags" Target="../tags/tag917.xml"/><Relationship Id="rId11" Type="http://schemas.openxmlformats.org/officeDocument/2006/relationships/tags" Target="../tags/tag916.xml"/><Relationship Id="rId10" Type="http://schemas.openxmlformats.org/officeDocument/2006/relationships/tags" Target="../tags/tag915.xml"/><Relationship Id="rId1" Type="http://schemas.openxmlformats.org/officeDocument/2006/relationships/tags" Target="../tags/tag906.xml"/></Relationships>
</file>

<file path=ppt/slides/_rels/slide238.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5.xml"/><Relationship Id="rId2" Type="http://schemas.openxmlformats.org/officeDocument/2006/relationships/tags" Target="../tags/tag922.xml"/><Relationship Id="rId1" Type="http://schemas.openxmlformats.org/officeDocument/2006/relationships/tags" Target="../tags/tag921.xml"/></Relationships>
</file>

<file path=ppt/slides/_rels/slide239.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25.xml"/><Relationship Id="rId2" Type="http://schemas.openxmlformats.org/officeDocument/2006/relationships/tags" Target="../tags/tag924.xml"/><Relationship Id="rId1" Type="http://schemas.openxmlformats.org/officeDocument/2006/relationships/tags" Target="../tags/tag9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35.xml"/><Relationship Id="rId1" Type="http://schemas.openxmlformats.org/officeDocument/2006/relationships/tags" Target="../tags/tag134.xml"/></Relationships>
</file>

<file path=ppt/slides/_rels/slide240.xml.rels><?xml version="1.0" encoding="UTF-8" standalone="yes"?>
<Relationships xmlns="http://schemas.openxmlformats.org/package/2006/relationships"><Relationship Id="rId9" Type="http://schemas.openxmlformats.org/officeDocument/2006/relationships/tags" Target="../tags/tag933.xml"/><Relationship Id="rId8" Type="http://schemas.openxmlformats.org/officeDocument/2006/relationships/tags" Target="../tags/tag932.xml"/><Relationship Id="rId7" Type="http://schemas.openxmlformats.org/officeDocument/2006/relationships/tags" Target="../tags/tag931.xml"/><Relationship Id="rId6" Type="http://schemas.openxmlformats.org/officeDocument/2006/relationships/tags" Target="../tags/tag930.xml"/><Relationship Id="rId5" Type="http://schemas.openxmlformats.org/officeDocument/2006/relationships/tags" Target="../tags/tag929.xml"/><Relationship Id="rId4" Type="http://schemas.openxmlformats.org/officeDocument/2006/relationships/tags" Target="../tags/tag928.xml"/><Relationship Id="rId3" Type="http://schemas.openxmlformats.org/officeDocument/2006/relationships/tags" Target="../tags/tag927.xml"/><Relationship Id="rId2" Type="http://schemas.openxmlformats.org/officeDocument/2006/relationships/tags" Target="../tags/tag926.xml"/><Relationship Id="rId16" Type="http://schemas.openxmlformats.org/officeDocument/2006/relationships/notesSlide" Target="../notesSlides/notesSlide113.xml"/><Relationship Id="rId15" Type="http://schemas.openxmlformats.org/officeDocument/2006/relationships/slideLayout" Target="../slideLayouts/slideLayout25.xml"/><Relationship Id="rId14" Type="http://schemas.openxmlformats.org/officeDocument/2006/relationships/tags" Target="../tags/tag938.xml"/><Relationship Id="rId13" Type="http://schemas.openxmlformats.org/officeDocument/2006/relationships/tags" Target="../tags/tag937.xml"/><Relationship Id="rId12" Type="http://schemas.openxmlformats.org/officeDocument/2006/relationships/tags" Target="../tags/tag936.xml"/><Relationship Id="rId11" Type="http://schemas.openxmlformats.org/officeDocument/2006/relationships/tags" Target="../tags/tag935.xml"/><Relationship Id="rId10" Type="http://schemas.openxmlformats.org/officeDocument/2006/relationships/tags" Target="../tags/tag934.xml"/><Relationship Id="rId1" Type="http://schemas.openxmlformats.org/officeDocument/2006/relationships/tags" Target="../tags/tag925.xml"/></Relationships>
</file>

<file path=ppt/slides/_rels/slide241.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slideLayout" Target="../slideLayouts/slideLayout25.xml"/><Relationship Id="rId3" Type="http://schemas.openxmlformats.org/officeDocument/2006/relationships/tags" Target="../tags/tag940.xml"/><Relationship Id="rId2" Type="http://schemas.openxmlformats.org/officeDocument/2006/relationships/image" Target="../media/image91.png"/><Relationship Id="rId1" Type="http://schemas.openxmlformats.org/officeDocument/2006/relationships/tags" Target="../tags/tag939.xml"/></Relationships>
</file>

<file path=ppt/slides/_rels/slide242.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25.xml"/><Relationship Id="rId3" Type="http://schemas.openxmlformats.org/officeDocument/2006/relationships/tags" Target="../tags/tag942.xml"/><Relationship Id="rId2" Type="http://schemas.openxmlformats.org/officeDocument/2006/relationships/image" Target="../media/image92.png"/><Relationship Id="rId1" Type="http://schemas.openxmlformats.org/officeDocument/2006/relationships/tags" Target="../tags/tag941.xml"/></Relationships>
</file>

<file path=ppt/slides/_rels/slide243.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25.xml"/><Relationship Id="rId2" Type="http://schemas.openxmlformats.org/officeDocument/2006/relationships/tags" Target="../tags/tag944.xml"/><Relationship Id="rId1" Type="http://schemas.openxmlformats.org/officeDocument/2006/relationships/tags" Target="../tags/tag943.xml"/></Relationships>
</file>

<file path=ppt/slides/_rels/slide244.xml.rels><?xml version="1.0" encoding="UTF-8" standalone="yes"?>
<Relationships xmlns="http://schemas.openxmlformats.org/package/2006/relationships"><Relationship Id="rId4" Type="http://schemas.openxmlformats.org/officeDocument/2006/relationships/notesSlide" Target="../notesSlides/notesSlide117.xml"/><Relationship Id="rId3" Type="http://schemas.openxmlformats.org/officeDocument/2006/relationships/slideLayout" Target="../slideLayouts/slideLayout25.xml"/><Relationship Id="rId2" Type="http://schemas.openxmlformats.org/officeDocument/2006/relationships/tags" Target="../tags/tag946.xml"/><Relationship Id="rId1" Type="http://schemas.openxmlformats.org/officeDocument/2006/relationships/tags" Target="../tags/tag945.xml"/></Relationships>
</file>

<file path=ppt/slides/_rels/slide245.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25.xml"/><Relationship Id="rId2" Type="http://schemas.openxmlformats.org/officeDocument/2006/relationships/tags" Target="../tags/tag948.xml"/><Relationship Id="rId1" Type="http://schemas.openxmlformats.org/officeDocument/2006/relationships/tags" Target="../tags/tag947.xml"/></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119.xml"/><Relationship Id="rId4" Type="http://schemas.openxmlformats.org/officeDocument/2006/relationships/slideLayout" Target="../slideLayouts/slideLayout25.xml"/><Relationship Id="rId3" Type="http://schemas.openxmlformats.org/officeDocument/2006/relationships/tags" Target="../tags/tag950.xml"/><Relationship Id="rId2" Type="http://schemas.openxmlformats.org/officeDocument/2006/relationships/image" Target="../media/image93.png"/><Relationship Id="rId1" Type="http://schemas.openxmlformats.org/officeDocument/2006/relationships/tags" Target="../tags/tag949.xml"/></Relationships>
</file>

<file path=ppt/slides/_rels/slide247.xml.rels><?xml version="1.0" encoding="UTF-8" standalone="yes"?>
<Relationships xmlns="http://schemas.openxmlformats.org/package/2006/relationships"><Relationship Id="rId4" Type="http://schemas.openxmlformats.org/officeDocument/2006/relationships/notesSlide" Target="../notesSlides/notesSlide120.xml"/><Relationship Id="rId3" Type="http://schemas.openxmlformats.org/officeDocument/2006/relationships/slideLayout" Target="../slideLayouts/slideLayout25.xml"/><Relationship Id="rId2" Type="http://schemas.openxmlformats.org/officeDocument/2006/relationships/tags" Target="../tags/tag952.xml"/><Relationship Id="rId1" Type="http://schemas.openxmlformats.org/officeDocument/2006/relationships/tags" Target="../tags/tag95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37.xml"/><Relationship Id="rId1" Type="http://schemas.openxmlformats.org/officeDocument/2006/relationships/tags" Target="../tags/tag13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39.xml"/><Relationship Id="rId1" Type="http://schemas.openxmlformats.org/officeDocument/2006/relationships/tags" Target="../tags/tag13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41.xml"/><Relationship Id="rId1" Type="http://schemas.openxmlformats.org/officeDocument/2006/relationships/tags" Target="../tags/tag14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43.xml"/><Relationship Id="rId2" Type="http://schemas.openxmlformats.org/officeDocument/2006/relationships/image" Target="../media/image17.png"/><Relationship Id="rId1" Type="http://schemas.openxmlformats.org/officeDocument/2006/relationships/tags" Target="../tags/tag142.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45.xml"/><Relationship Id="rId2" Type="http://schemas.openxmlformats.org/officeDocument/2006/relationships/image" Target="../media/image18.png"/><Relationship Id="rId1" Type="http://schemas.openxmlformats.org/officeDocument/2006/relationships/tags" Target="../tags/tag14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image" Target="../media/image3.png"/><Relationship Id="rId5" Type="http://schemas.openxmlformats.org/officeDocument/2006/relationships/tags" Target="../tags/tag72.xml"/><Relationship Id="rId4" Type="http://schemas.openxmlformats.org/officeDocument/2006/relationships/image" Target="../media/image2.png"/><Relationship Id="rId3" Type="http://schemas.openxmlformats.org/officeDocument/2006/relationships/tags" Target="../tags/tag71.xml"/><Relationship Id="rId2" Type="http://schemas.openxmlformats.org/officeDocument/2006/relationships/hyperlink" Target="https://www.python.org/dev/peps/pep-0008/" TargetMode="External"/><Relationship Id="rId1" Type="http://schemas.openxmlformats.org/officeDocument/2006/relationships/tags" Target="../tags/tag70.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47.xml"/><Relationship Id="rId2" Type="http://schemas.openxmlformats.org/officeDocument/2006/relationships/image" Target="../media/image19.png"/><Relationship Id="rId1" Type="http://schemas.openxmlformats.org/officeDocument/2006/relationships/tags" Target="../tags/tag14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49.xml"/><Relationship Id="rId2" Type="http://schemas.openxmlformats.org/officeDocument/2006/relationships/image" Target="../media/image20.png"/><Relationship Id="rId1" Type="http://schemas.openxmlformats.org/officeDocument/2006/relationships/tags" Target="../tags/tag148.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51.xml"/><Relationship Id="rId2" Type="http://schemas.openxmlformats.org/officeDocument/2006/relationships/image" Target="../media/image21.png"/><Relationship Id="rId1" Type="http://schemas.openxmlformats.org/officeDocument/2006/relationships/tags" Target="../tags/tag150.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53.xml"/><Relationship Id="rId2" Type="http://schemas.openxmlformats.org/officeDocument/2006/relationships/image" Target="../media/image22.png"/><Relationship Id="rId1" Type="http://schemas.openxmlformats.org/officeDocument/2006/relationships/tags" Target="../tags/tag15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55.xml"/><Relationship Id="rId2" Type="http://schemas.openxmlformats.org/officeDocument/2006/relationships/image" Target="../media/image23.png"/><Relationship Id="rId1" Type="http://schemas.openxmlformats.org/officeDocument/2006/relationships/tags" Target="../tags/tag154.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5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156.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59.xml"/><Relationship Id="rId2" Type="http://schemas.openxmlformats.org/officeDocument/2006/relationships/image" Target="../media/image26.png"/><Relationship Id="rId1" Type="http://schemas.openxmlformats.org/officeDocument/2006/relationships/tags" Target="../tags/tag15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1.xml"/><Relationship Id="rId1" Type="http://schemas.openxmlformats.org/officeDocument/2006/relationships/tags" Target="../tags/tag16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3.xml"/><Relationship Id="rId1" Type="http://schemas.openxmlformats.org/officeDocument/2006/relationships/tags" Target="../tags/tag16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5.xml"/><Relationship Id="rId1" Type="http://schemas.openxmlformats.org/officeDocument/2006/relationships/tags" Target="../tags/tag164.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7.xml"/><Relationship Id="rId1" Type="http://schemas.openxmlformats.org/officeDocument/2006/relationships/tags" Target="../tags/tag16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9.xml"/><Relationship Id="rId1" Type="http://schemas.openxmlformats.org/officeDocument/2006/relationships/tags" Target="../tags/tag168.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7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170.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73.xml"/><Relationship Id="rId2" Type="http://schemas.openxmlformats.org/officeDocument/2006/relationships/image" Target="../media/image29.png"/><Relationship Id="rId1" Type="http://schemas.openxmlformats.org/officeDocument/2006/relationships/tags" Target="../tags/tag17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75.xml"/><Relationship Id="rId1" Type="http://schemas.openxmlformats.org/officeDocument/2006/relationships/tags" Target="../tags/tag17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77.xml"/><Relationship Id="rId1" Type="http://schemas.openxmlformats.org/officeDocument/2006/relationships/tags" Target="../tags/tag17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79.xml"/><Relationship Id="rId1" Type="http://schemas.openxmlformats.org/officeDocument/2006/relationships/tags" Target="../tags/tag17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1.xml"/><Relationship Id="rId1" Type="http://schemas.openxmlformats.org/officeDocument/2006/relationships/tags" Target="../tags/tag18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3.xml"/><Relationship Id="rId1" Type="http://schemas.openxmlformats.org/officeDocument/2006/relationships/tags" Target="../tags/tag18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5.xml"/><Relationship Id="rId1" Type="http://schemas.openxmlformats.org/officeDocument/2006/relationships/tags" Target="../tags/tag18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7.xml"/><Relationship Id="rId1" Type="http://schemas.openxmlformats.org/officeDocument/2006/relationships/tags" Target="../tags/tag18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9.xml"/><Relationship Id="rId1" Type="http://schemas.openxmlformats.org/officeDocument/2006/relationships/tags" Target="../tags/tag18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91.xml"/><Relationship Id="rId1" Type="http://schemas.openxmlformats.org/officeDocument/2006/relationships/tags" Target="../tags/tag19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93.xml"/><Relationship Id="rId1" Type="http://schemas.openxmlformats.org/officeDocument/2006/relationships/tags" Target="../tags/tag19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95.xml"/><Relationship Id="rId1" Type="http://schemas.openxmlformats.org/officeDocument/2006/relationships/tags" Target="../tags/tag19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97.xml"/><Relationship Id="rId1" Type="http://schemas.openxmlformats.org/officeDocument/2006/relationships/tags" Target="../tags/tag19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99.xml"/><Relationship Id="rId1" Type="http://schemas.openxmlformats.org/officeDocument/2006/relationships/tags" Target="../tags/tag19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1.xml"/><Relationship Id="rId1" Type="http://schemas.openxmlformats.org/officeDocument/2006/relationships/tags" Target="../tags/tag20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3.xml"/><Relationship Id="rId1" Type="http://schemas.openxmlformats.org/officeDocument/2006/relationships/tags" Target="../tags/tag20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5.xml"/><Relationship Id="rId1" Type="http://schemas.openxmlformats.org/officeDocument/2006/relationships/tags" Target="../tags/tag20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07.xml"/><Relationship Id="rId2" Type="http://schemas.openxmlformats.org/officeDocument/2006/relationships/image" Target="../media/image30.png"/><Relationship Id="rId1" Type="http://schemas.openxmlformats.org/officeDocument/2006/relationships/tags" Target="../tags/tag206.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09.xml"/><Relationship Id="rId2" Type="http://schemas.openxmlformats.org/officeDocument/2006/relationships/image" Target="../media/image31.png"/><Relationship Id="rId1" Type="http://schemas.openxmlformats.org/officeDocument/2006/relationships/tags" Target="../tags/tag208.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11.xml"/><Relationship Id="rId2" Type="http://schemas.openxmlformats.org/officeDocument/2006/relationships/image" Target="../media/image32.png"/><Relationship Id="rId1" Type="http://schemas.openxmlformats.org/officeDocument/2006/relationships/tags" Target="../tags/tag210.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13.xml"/><Relationship Id="rId2" Type="http://schemas.openxmlformats.org/officeDocument/2006/relationships/image" Target="../media/image32.png"/><Relationship Id="rId1" Type="http://schemas.openxmlformats.org/officeDocument/2006/relationships/tags" Target="../tags/tag21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15.xml"/><Relationship Id="rId2" Type="http://schemas.openxmlformats.org/officeDocument/2006/relationships/image" Target="../media/image33.png"/><Relationship Id="rId1" Type="http://schemas.openxmlformats.org/officeDocument/2006/relationships/tags" Target="../tags/tag214.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5.xml"/><Relationship Id="rId4" Type="http://schemas.openxmlformats.org/officeDocument/2006/relationships/tags" Target="../tags/tag21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216.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5.xml"/><Relationship Id="rId2" Type="http://schemas.openxmlformats.org/officeDocument/2006/relationships/tags" Target="../tags/tag219.xml"/><Relationship Id="rId1" Type="http://schemas.openxmlformats.org/officeDocument/2006/relationships/tags" Target="../tags/tag218.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5.xml"/><Relationship Id="rId2" Type="http://schemas.openxmlformats.org/officeDocument/2006/relationships/tags" Target="../tags/tag221.xml"/><Relationship Id="rId1" Type="http://schemas.openxmlformats.org/officeDocument/2006/relationships/tags" Target="../tags/tag220.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5.xml"/><Relationship Id="rId2" Type="http://schemas.openxmlformats.org/officeDocument/2006/relationships/tags" Target="../tags/tag223.xml"/><Relationship Id="rId1" Type="http://schemas.openxmlformats.org/officeDocument/2006/relationships/tags" Target="../tags/tag222.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5.xml"/><Relationship Id="rId2" Type="http://schemas.openxmlformats.org/officeDocument/2006/relationships/tags" Target="../tags/tag225.xml"/><Relationship Id="rId1" Type="http://schemas.openxmlformats.org/officeDocument/2006/relationships/tags" Target="../tags/tag22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86.xml"/><Relationship Id="rId3" Type="http://schemas.openxmlformats.org/officeDocument/2006/relationships/image" Target="../media/image4.png"/><Relationship Id="rId2" Type="http://schemas.openxmlformats.org/officeDocument/2006/relationships/tags" Target="../tags/tag85.xml"/><Relationship Id="rId1" Type="http://schemas.openxmlformats.org/officeDocument/2006/relationships/tags" Target="../tags/tag84.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5.xml"/><Relationship Id="rId2" Type="http://schemas.openxmlformats.org/officeDocument/2006/relationships/tags" Target="../tags/tag227.xml"/><Relationship Id="rId1" Type="http://schemas.openxmlformats.org/officeDocument/2006/relationships/tags" Target="../tags/tag226.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5.xml"/><Relationship Id="rId2" Type="http://schemas.openxmlformats.org/officeDocument/2006/relationships/tags" Target="../tags/tag229.xml"/><Relationship Id="rId1" Type="http://schemas.openxmlformats.org/officeDocument/2006/relationships/tags" Target="../tags/tag228.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1.xml"/><Relationship Id="rId1" Type="http://schemas.openxmlformats.org/officeDocument/2006/relationships/tags" Target="../tags/tag230.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3.xml"/><Relationship Id="rId1" Type="http://schemas.openxmlformats.org/officeDocument/2006/relationships/tags" Target="../tags/tag23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5.xml"/><Relationship Id="rId1" Type="http://schemas.openxmlformats.org/officeDocument/2006/relationships/tags" Target="../tags/tag23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7.xml"/><Relationship Id="rId1" Type="http://schemas.openxmlformats.org/officeDocument/2006/relationships/tags" Target="../tags/tag23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9.xml"/><Relationship Id="rId1" Type="http://schemas.openxmlformats.org/officeDocument/2006/relationships/tags" Target="../tags/tag23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41.xml"/><Relationship Id="rId1" Type="http://schemas.openxmlformats.org/officeDocument/2006/relationships/tags" Target="../tags/tag240.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43.xml"/><Relationship Id="rId1" Type="http://schemas.openxmlformats.org/officeDocument/2006/relationships/tags" Target="../tags/tag24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45.xml"/><Relationship Id="rId1" Type="http://schemas.openxmlformats.org/officeDocument/2006/relationships/tags" Target="../tags/tag24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5.png"/><Relationship Id="rId1" Type="http://schemas.openxmlformats.org/officeDocument/2006/relationships/tags" Target="../tags/tag8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47.xml"/><Relationship Id="rId1" Type="http://schemas.openxmlformats.org/officeDocument/2006/relationships/tags" Target="../tags/tag24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49.xml"/><Relationship Id="rId1" Type="http://schemas.openxmlformats.org/officeDocument/2006/relationships/tags" Target="../tags/tag24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1.xml"/><Relationship Id="rId1" Type="http://schemas.openxmlformats.org/officeDocument/2006/relationships/tags" Target="../tags/tag25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3.xml"/><Relationship Id="rId1" Type="http://schemas.openxmlformats.org/officeDocument/2006/relationships/tags" Target="../tags/tag25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5.xml"/><Relationship Id="rId1" Type="http://schemas.openxmlformats.org/officeDocument/2006/relationships/tags" Target="../tags/tag25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7.xml"/><Relationship Id="rId1" Type="http://schemas.openxmlformats.org/officeDocument/2006/relationships/tags" Target="../tags/tag25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9.xml"/><Relationship Id="rId1" Type="http://schemas.openxmlformats.org/officeDocument/2006/relationships/tags" Target="../tags/tag25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1.xml"/><Relationship Id="rId1" Type="http://schemas.openxmlformats.org/officeDocument/2006/relationships/tags" Target="../tags/tag26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3.xml"/><Relationship Id="rId1" Type="http://schemas.openxmlformats.org/officeDocument/2006/relationships/tags" Target="../tags/tag26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5.xml"/><Relationship Id="rId1" Type="http://schemas.openxmlformats.org/officeDocument/2006/relationships/tags" Target="../tags/tag264.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5.png"/><Relationship Id="rId1" Type="http://schemas.openxmlformats.org/officeDocument/2006/relationships/tags" Target="../tags/tag9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7.xml"/><Relationship Id="rId1" Type="http://schemas.openxmlformats.org/officeDocument/2006/relationships/tags" Target="../tags/tag26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9.xml"/><Relationship Id="rId1" Type="http://schemas.openxmlformats.org/officeDocument/2006/relationships/tags" Target="../tags/tag268.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1.xml"/><Relationship Id="rId1" Type="http://schemas.openxmlformats.org/officeDocument/2006/relationships/tags" Target="../tags/tag270.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3.xml"/><Relationship Id="rId1" Type="http://schemas.openxmlformats.org/officeDocument/2006/relationships/tags" Target="../tags/tag27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5.xml"/><Relationship Id="rId1" Type="http://schemas.openxmlformats.org/officeDocument/2006/relationships/tags" Target="../tags/tag27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7.xml"/><Relationship Id="rId1" Type="http://schemas.openxmlformats.org/officeDocument/2006/relationships/tags" Target="../tags/tag27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9.xml"/><Relationship Id="rId1" Type="http://schemas.openxmlformats.org/officeDocument/2006/relationships/tags" Target="../tags/tag278.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1.xml"/><Relationship Id="rId1" Type="http://schemas.openxmlformats.org/officeDocument/2006/relationships/tags" Target="../tags/tag280.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3.xml"/><Relationship Id="rId1" Type="http://schemas.openxmlformats.org/officeDocument/2006/relationships/tags" Target="../tags/tag28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5.xml"/><Relationship Id="rId1" Type="http://schemas.openxmlformats.org/officeDocument/2006/relationships/tags" Target="../tags/tag2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68325" y="1719580"/>
            <a:ext cx="10747375" cy="26111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2800" b="1"/>
          </a:p>
        </p:txBody>
      </p:sp>
      <p:sp>
        <p:nvSpPr>
          <p:cNvPr id="14" name="矩形 13"/>
          <p:cNvSpPr/>
          <p:nvPr/>
        </p:nvSpPr>
        <p:spPr>
          <a:xfrm>
            <a:off x="2352040" y="2271395"/>
            <a:ext cx="1701165" cy="154559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4251960" y="1983105"/>
            <a:ext cx="2819400" cy="2042795"/>
          </a:xfrm>
          <a:prstGeom prst="rect">
            <a:avLst/>
          </a:prstGeom>
          <a:noFill/>
        </p:spPr>
        <p:txBody>
          <a:bodyPr wrap="square" rtlCol="0" anchor="t">
            <a:noAutofit/>
          </a:bodyPr>
          <a:p>
            <a:pPr algn="l"/>
            <a:r>
              <a:rPr lang="en-US" altLang="zh-CN" sz="2800" b="1">
                <a:solidFill>
                  <a:schemeClr val="bg1"/>
                </a:solidFill>
                <a:sym typeface="+mn-ea"/>
              </a:rPr>
              <a:t>1 </a:t>
            </a:r>
            <a:r>
              <a:rPr lang="zh-CN" altLang="en-US" sz="2800" b="1">
                <a:solidFill>
                  <a:schemeClr val="bg1"/>
                </a:solidFill>
                <a:sym typeface="+mn-ea"/>
              </a:rPr>
              <a:t>技术分享</a:t>
            </a:r>
            <a:endParaRPr lang="zh-CN" altLang="en-US" sz="2800" b="1">
              <a:solidFill>
                <a:schemeClr val="bg1"/>
              </a:solidFill>
            </a:endParaRPr>
          </a:p>
          <a:p>
            <a:pPr algn="l"/>
            <a:r>
              <a:rPr lang="en-US" altLang="zh-CN" sz="2800" b="1">
                <a:solidFill>
                  <a:schemeClr val="bg1"/>
                </a:solidFill>
                <a:sym typeface="+mn-ea"/>
              </a:rPr>
              <a:t>2 </a:t>
            </a:r>
            <a:r>
              <a:rPr lang="zh-CN" altLang="en-US" sz="2800" b="1">
                <a:solidFill>
                  <a:schemeClr val="bg1"/>
                </a:solidFill>
                <a:sym typeface="+mn-ea"/>
              </a:rPr>
              <a:t>项目分享</a:t>
            </a:r>
            <a:endParaRPr lang="zh-CN" altLang="en-US" sz="2800" b="1">
              <a:solidFill>
                <a:schemeClr val="bg1"/>
              </a:solidFill>
            </a:endParaRPr>
          </a:p>
          <a:p>
            <a:pPr algn="l"/>
            <a:r>
              <a:rPr lang="en-US" altLang="zh-CN" sz="2800" b="1">
                <a:solidFill>
                  <a:schemeClr val="bg1"/>
                </a:solidFill>
                <a:sym typeface="+mn-ea"/>
              </a:rPr>
              <a:t>3 </a:t>
            </a:r>
            <a:r>
              <a:rPr lang="zh-CN" altLang="en-US" sz="2800" b="1">
                <a:solidFill>
                  <a:schemeClr val="bg1"/>
                </a:solidFill>
                <a:sym typeface="+mn-ea"/>
              </a:rPr>
              <a:t>项目实操训练</a:t>
            </a:r>
            <a:endParaRPr lang="zh-CN" altLang="en-US" sz="2800" b="1">
              <a:solidFill>
                <a:schemeClr val="bg1"/>
              </a:solidFill>
              <a:sym typeface="+mn-ea"/>
            </a:endParaRPr>
          </a:p>
          <a:p>
            <a:pPr algn="l"/>
            <a:r>
              <a:rPr lang="en-US" altLang="zh-CN" sz="2800" b="1">
                <a:solidFill>
                  <a:schemeClr val="bg1"/>
                </a:solidFill>
                <a:sym typeface="+mn-ea"/>
              </a:rPr>
              <a:t>4 </a:t>
            </a:r>
            <a:r>
              <a:rPr lang="zh-CN" altLang="en-US" sz="2800" b="1">
                <a:solidFill>
                  <a:schemeClr val="bg1"/>
                </a:solidFill>
                <a:sym typeface="+mn-ea"/>
              </a:rPr>
              <a:t>面试分享</a:t>
            </a:r>
            <a:endParaRPr lang="zh-CN" altLang="en-US" sz="2800" b="1">
              <a:solidFill>
                <a:schemeClr val="bg1"/>
              </a:solidFill>
            </a:endParaRPr>
          </a:p>
          <a:p>
            <a:pPr algn="l"/>
            <a:endParaRPr lang="zh-CN" altLang="en-US" sz="2800" b="1">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63245" y="784225"/>
            <a:ext cx="9924415" cy="583565"/>
          </a:xfrm>
          <a:prstGeom prst="rect">
            <a:avLst/>
          </a:prstGeom>
        </p:spPr>
        <p:txBody>
          <a:bodyPr wrap="square">
            <a:normAutofit lnSpcReduction="10000"/>
          </a:bodyPr>
          <a:p>
            <a:pPr marL="0" indent="0"/>
            <a:r>
              <a:rPr lang="en-US" altLang="zh-CN" sz="1600" b="0" i="0">
                <a:solidFill>
                  <a:schemeClr val="accent1"/>
                </a:solidFill>
                <a:latin typeface="微软雅黑" panose="020B0503020204020204" charset="-122"/>
                <a:ea typeface="微软雅黑" panose="020B0503020204020204" charset="-122"/>
                <a:cs typeface="微软雅黑" panose="020B0503020204020204" charset="-122"/>
              </a:rPr>
              <a:t>Django</a:t>
            </a:r>
            <a:r>
              <a:rPr lang="zh-CN" altLang="en-US" sz="1600" b="0" i="0">
                <a:solidFill>
                  <a:schemeClr val="accent1"/>
                </a:solidFill>
                <a:latin typeface="微软雅黑" panose="020B0503020204020204" charset="-122"/>
                <a:ea typeface="微软雅黑" panose="020B0503020204020204" charset="-122"/>
                <a:cs typeface="微软雅黑" panose="020B0503020204020204" charset="-122"/>
              </a:rPr>
              <a:t>、</a:t>
            </a:r>
            <a:r>
              <a:rPr lang="en-US" altLang="zh-CN" sz="1600" b="0" i="0">
                <a:solidFill>
                  <a:schemeClr val="accent1"/>
                </a:solidFill>
                <a:latin typeface="微软雅黑" panose="020B0503020204020204" charset="-122"/>
                <a:ea typeface="微软雅黑" panose="020B0503020204020204" charset="-122"/>
                <a:cs typeface="微软雅黑" panose="020B0503020204020204" charset="-122"/>
              </a:rPr>
              <a:t>Flask </a:t>
            </a:r>
            <a:r>
              <a:rPr lang="zh-CN" altLang="en-US" sz="1600" b="0" i="0">
                <a:solidFill>
                  <a:schemeClr val="accent1"/>
                </a:solidFill>
                <a:latin typeface="微软雅黑" panose="020B0503020204020204" charset="-122"/>
                <a:ea typeface="微软雅黑" panose="020B0503020204020204" charset="-122"/>
                <a:cs typeface="微软雅黑" panose="020B0503020204020204" charset="-122"/>
              </a:rPr>
              <a:t>和 </a:t>
            </a:r>
            <a:r>
              <a:rPr lang="en-US" altLang="zh-CN" sz="1600" b="0" i="0">
                <a:solidFill>
                  <a:schemeClr val="accent1"/>
                </a:solidFill>
                <a:latin typeface="微软雅黑" panose="020B0503020204020204" charset="-122"/>
                <a:ea typeface="微软雅黑" panose="020B0503020204020204" charset="-122"/>
                <a:cs typeface="微软雅黑" panose="020B0503020204020204" charset="-122"/>
              </a:rPr>
              <a:t>FastAPI </a:t>
            </a:r>
            <a:r>
              <a:rPr lang="zh-CN" altLang="en-US" sz="1600" b="0" i="0">
                <a:solidFill>
                  <a:schemeClr val="accent1"/>
                </a:solidFill>
                <a:latin typeface="微软雅黑" panose="020B0503020204020204" charset="-122"/>
                <a:ea typeface="微软雅黑" panose="020B0503020204020204" charset="-122"/>
                <a:cs typeface="微软雅黑" panose="020B0503020204020204" charset="-122"/>
              </a:rPr>
              <a:t>是 </a:t>
            </a:r>
            <a:r>
              <a:rPr lang="en-US" altLang="zh-CN" sz="1600" b="0" i="0">
                <a:solidFill>
                  <a:schemeClr val="accent1"/>
                </a:solidFill>
                <a:latin typeface="微软雅黑" panose="020B0503020204020204" charset="-122"/>
                <a:ea typeface="微软雅黑" panose="020B0503020204020204" charset="-122"/>
                <a:cs typeface="微软雅黑" panose="020B0503020204020204" charset="-122"/>
              </a:rPr>
              <a:t>Python </a:t>
            </a:r>
            <a:r>
              <a:rPr lang="zh-CN" altLang="en-US" sz="1600" b="0" i="0">
                <a:solidFill>
                  <a:schemeClr val="accent1"/>
                </a:solidFill>
                <a:latin typeface="微软雅黑" panose="020B0503020204020204" charset="-122"/>
                <a:ea typeface="微软雅黑" panose="020B0503020204020204" charset="-122"/>
                <a:cs typeface="微软雅黑" panose="020B0503020204020204" charset="-122"/>
              </a:rPr>
              <a:t>领域最受欢迎的三大 </a:t>
            </a:r>
            <a:r>
              <a:rPr lang="en-US" altLang="zh-CN" sz="1600" b="0" i="0">
                <a:solidFill>
                  <a:schemeClr val="accent1"/>
                </a:solidFill>
                <a:latin typeface="微软雅黑" panose="020B0503020204020204" charset="-122"/>
                <a:ea typeface="微软雅黑" panose="020B0503020204020204" charset="-122"/>
                <a:cs typeface="微软雅黑" panose="020B0503020204020204" charset="-122"/>
              </a:rPr>
              <a:t>Web </a:t>
            </a:r>
            <a:r>
              <a:rPr lang="zh-CN" altLang="en-US" sz="1600" b="0" i="0">
                <a:solidFill>
                  <a:schemeClr val="accent1"/>
                </a:solidFill>
                <a:latin typeface="微软雅黑" panose="020B0503020204020204" charset="-122"/>
                <a:ea typeface="微软雅黑" panose="020B0503020204020204" charset="-122"/>
                <a:cs typeface="微软雅黑" panose="020B0503020204020204" charset="-122"/>
              </a:rPr>
              <a:t>框架，但它们的设计哲学、适用场景和特性有着显著的不同。</a:t>
            </a:r>
            <a:endParaRPr lang="zh-CN" altLang="en-US" sz="1600" b="0" i="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内容占位符 10"/>
          <p:cNvSpPr>
            <a:spLocks noGrp="1"/>
          </p:cNvSpPr>
          <p:nvPr>
            <p:ph idx="1"/>
            <p:custDataLst>
              <p:tags r:id="rId2"/>
            </p:custDataLst>
          </p:nvPr>
        </p:nvSpPr>
        <p:spPr/>
        <p:txBody>
          <a:bodyPr/>
          <a:p>
            <a:endParaRPr lang="zh-CN" altLang="en-US"/>
          </a:p>
        </p:txBody>
      </p:sp>
      <p:pic>
        <p:nvPicPr>
          <p:cNvPr id="5" name="图片 4"/>
          <p:cNvPicPr>
            <a:picLocks noChangeAspect="1"/>
          </p:cNvPicPr>
          <p:nvPr>
            <p:custDataLst>
              <p:tags r:id="rId3"/>
            </p:custDataLst>
          </p:nvPr>
        </p:nvPicPr>
        <p:blipFill>
          <a:blip r:embed="rId4"/>
          <a:stretch>
            <a:fillRect/>
          </a:stretch>
        </p:blipFill>
        <p:spPr>
          <a:xfrm>
            <a:off x="510540" y="1448435"/>
            <a:ext cx="9199880" cy="4903470"/>
          </a:xfrm>
          <a:prstGeom prst="rect">
            <a:avLst/>
          </a:prstGeom>
        </p:spPr>
      </p:pic>
      <p:sp>
        <p:nvSpPr>
          <p:cNvPr id="7" name="标题 6"/>
          <p:cNvSpPr>
            <a:spLocks noGrp="1"/>
          </p:cNvSpPr>
          <p:nvPr>
            <p:ph type="title"/>
            <p:custDataLst>
              <p:tags r:id="rId5"/>
            </p:custDataLst>
          </p:nvPr>
        </p:nvSpPr>
        <p:spPr>
          <a:xfrm>
            <a:off x="238125" y="140335"/>
            <a:ext cx="10800080" cy="394335"/>
          </a:xfrm>
        </p:spPr>
        <p:txBody>
          <a:bodyPr vert="horz" wrap="square" lIns="0" tIns="0" rIns="0" bIns="0" rtlCol="0" anchor="b" anchorCtr="0">
            <a:normAutofit fontScale="90000"/>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主流</a:t>
            </a:r>
            <a:r>
              <a:rPr lang="zh-CN" altLang="en-US" sz="2800">
                <a:sym typeface="+mn-ea"/>
              </a:rPr>
              <a:t>框架</a:t>
            </a:r>
            <a:endParaRPr lang="zh-CN" altLang="en-US" sz="2800">
              <a:sym typeface="+mn-ea"/>
            </a:endParaRPr>
          </a:p>
        </p:txBody>
      </p:sp>
    </p:spTree>
    <p:custDataLst>
      <p:tags r:id="rId6"/>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启动所有服务：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docker-compose up -d  # -d </a:t>
            </a:r>
            <a:r>
              <a:rPr lang="zh-CN" altLang="en-US" sz="1200" b="0" i="0">
                <a:latin typeface="微软雅黑" panose="020B0503020204020204" charset="-122"/>
                <a:ea typeface="微软雅黑" panose="020B0503020204020204" charset="-122"/>
                <a:cs typeface="微软雅黑" panose="020B0503020204020204" charset="-122"/>
              </a:rPr>
              <a:t>后台运行</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查看状态</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停止服务：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docker-compose ps  # </a:t>
            </a:r>
            <a:r>
              <a:rPr lang="zh-CN" altLang="en-US" sz="1200" b="0" i="0">
                <a:latin typeface="微软雅黑" panose="020B0503020204020204" charset="-122"/>
                <a:ea typeface="微软雅黑" panose="020B0503020204020204" charset="-122"/>
                <a:cs typeface="微软雅黑" panose="020B0503020204020204" charset="-122"/>
              </a:rPr>
              <a:t>查看服务状态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docker-compose down  # </a:t>
            </a:r>
            <a:r>
              <a:rPr lang="zh-CN" altLang="en-US" sz="1200" b="0" i="0">
                <a:latin typeface="微软雅黑" panose="020B0503020204020204" charset="-122"/>
                <a:ea typeface="微软雅黑" panose="020B0503020204020204" charset="-122"/>
                <a:cs typeface="微软雅黑" panose="020B0503020204020204" charset="-122"/>
              </a:rPr>
              <a:t>停止并删除容器（数据卷保留）</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在信息检索和推荐系统中，多路召回（</a:t>
            </a:r>
            <a:r>
              <a:rPr lang="en-US" altLang="zh-CN" sz="1200" b="0" i="0">
                <a:latin typeface="微软雅黑" panose="020B0503020204020204" charset="-122"/>
                <a:ea typeface="微软雅黑" panose="020B0503020204020204" charset="-122"/>
                <a:cs typeface="微软雅黑" panose="020B0503020204020204" charset="-122"/>
              </a:rPr>
              <a:t>Multi-Channel Retrieval</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是一种通过结合多种检索策略生成候选集的方法，旨在弥补单一召回方式的局限性。除了经典的</a:t>
            </a:r>
            <a:r>
              <a:rPr lang="en-US" altLang="zh-CN" sz="1200" b="0" i="0">
                <a:latin typeface="微软雅黑" panose="020B0503020204020204" charset="-122"/>
                <a:ea typeface="微软雅黑" panose="020B0503020204020204" charset="-122"/>
                <a:cs typeface="微软雅黑" panose="020B0503020204020204" charset="-122"/>
              </a:rPr>
              <a:t> BM25</a:t>
            </a:r>
            <a:r>
              <a:rPr lang="zh-CN" altLang="en-US" sz="1200" b="0" i="0">
                <a:latin typeface="微软雅黑" panose="020B0503020204020204" charset="-122"/>
                <a:ea typeface="微软雅黑" panose="020B0503020204020204" charset="-122"/>
                <a:cs typeface="微软雅黑" panose="020B0503020204020204" charset="-122"/>
              </a:rPr>
              <a:t>（关键词检索），还有以下多种召回策略，可根据不同场景和需求灵活组合：</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基于语义的召回方法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1.1 </a:t>
            </a:r>
            <a:r>
              <a:rPr lang="zh-CN" altLang="en-US" sz="1200" b="0" i="0">
                <a:latin typeface="微软雅黑" panose="020B0503020204020204" charset="-122"/>
                <a:ea typeface="微软雅黑" panose="020B0503020204020204" charset="-122"/>
                <a:cs typeface="微软雅黑" panose="020B0503020204020204" charset="-122"/>
              </a:rPr>
              <a:t>向量检索（</a:t>
            </a:r>
            <a:r>
              <a:rPr lang="en-US" altLang="zh-CN" sz="1200" b="0" i="0">
                <a:latin typeface="微软雅黑" panose="020B0503020204020204" charset="-122"/>
                <a:ea typeface="微软雅黑" panose="020B0503020204020204" charset="-122"/>
                <a:cs typeface="微软雅黑" panose="020B0503020204020204" charset="-122"/>
              </a:rPr>
              <a:t>Dense retrieval</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原理：将文本或数据嵌入到低维向量空间，通过计算向量相似度（如余弦相似度）召回相关内容。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常用模型：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Sentence-BERT</a:t>
            </a:r>
            <a:r>
              <a:rPr lang="zh-CN" altLang="en-US" sz="1200" b="0" i="0">
                <a:latin typeface="微软雅黑" panose="020B0503020204020204" charset="-122"/>
                <a:ea typeface="微软雅黑" panose="020B0503020204020204" charset="-122"/>
                <a:cs typeface="微软雅黑" panose="020B0503020204020204" charset="-122"/>
              </a:rPr>
              <a:t>：生成句子级嵌入，适合短文本匹配。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DPR</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Dual Encoder</a:t>
            </a:r>
            <a:r>
              <a:rPr lang="zh-CN" altLang="en-US" sz="1200" b="0" i="0">
                <a:latin typeface="微软雅黑" panose="020B0503020204020204" charset="-122"/>
                <a:ea typeface="微软雅黑" panose="020B0503020204020204" charset="-122"/>
                <a:cs typeface="微软雅黑" panose="020B0503020204020204" charset="-122"/>
              </a:rPr>
              <a:t>）：双塔结构，分别编码查询和文档，用于开放域问答。</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ColBERT</a:t>
            </a:r>
            <a:r>
              <a:rPr lang="zh-CN" altLang="en-US" sz="1200" b="0" i="0">
                <a:latin typeface="微软雅黑" panose="020B0503020204020204" charset="-122"/>
                <a:ea typeface="微软雅黑" panose="020B0503020204020204" charset="-122"/>
                <a:cs typeface="微软雅黑" panose="020B0503020204020204" charset="-122"/>
              </a:rPr>
              <a:t>：基于交互的延迟交互模型，平衡效率和准确性。</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BGE</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BAAI General Embedding</a:t>
            </a:r>
            <a:r>
              <a:rPr lang="zh-CN" altLang="en-US" sz="1200" b="0" i="0">
                <a:latin typeface="微软雅黑" panose="020B0503020204020204" charset="-122"/>
                <a:ea typeface="微软雅黑" panose="020B0503020204020204" charset="-122"/>
                <a:cs typeface="微软雅黑" panose="020B0503020204020204" charset="-122"/>
              </a:rPr>
              <a:t>）：中文场景下效果优秀的通用嵌入模型。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适用场景：语义相似性检索（如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汽车</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匹配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车辆</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）、长文本理解、跨模态检索（结合图像</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文本嵌入）。</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1.2 </a:t>
            </a:r>
            <a:r>
              <a:rPr lang="zh-CN" altLang="en-US" sz="1200" b="0" i="0">
                <a:latin typeface="微软雅黑" panose="020B0503020204020204" charset="-122"/>
                <a:ea typeface="微软雅黑" panose="020B0503020204020204" charset="-122"/>
                <a:cs typeface="微软雅黑" panose="020B0503020204020204" charset="-122"/>
              </a:rPr>
              <a:t>预训练语言模型（</a:t>
            </a:r>
            <a:r>
              <a:rPr lang="en-US" altLang="zh-CN" sz="1200" b="0" i="0">
                <a:latin typeface="微软雅黑" panose="020B0503020204020204" charset="-122"/>
                <a:ea typeface="微软雅黑" panose="020B0503020204020204" charset="-122"/>
                <a:cs typeface="微软雅黑" panose="020B0503020204020204" charset="-122"/>
              </a:rPr>
              <a:t>PLM</a:t>
            </a:r>
            <a:r>
              <a:rPr lang="zh-CN" altLang="en-US" sz="1200" b="0" i="0">
                <a:latin typeface="微软雅黑" panose="020B0503020204020204" charset="-122"/>
                <a:ea typeface="微软雅黑" panose="020B0503020204020204" charset="-122"/>
                <a:cs typeface="微软雅黑" panose="020B0503020204020204" charset="-122"/>
              </a:rPr>
              <a:t>）直接召回</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原理：利用模型（如</a:t>
            </a:r>
            <a:r>
              <a:rPr lang="en-US" altLang="zh-CN" sz="1200" b="0" i="0">
                <a:latin typeface="微软雅黑" panose="020B0503020204020204" charset="-122"/>
                <a:ea typeface="微软雅黑" panose="020B0503020204020204" charset="-122"/>
                <a:cs typeface="微软雅黑" panose="020B0503020204020204" charset="-122"/>
              </a:rPr>
              <a:t>BERT</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RoBERTa</a:t>
            </a:r>
            <a:r>
              <a:rPr lang="zh-CN" altLang="en-US" sz="1200" b="0" i="0">
                <a:latin typeface="微软雅黑" panose="020B0503020204020204" charset="-122"/>
                <a:ea typeface="微软雅黑" panose="020B0503020204020204" charset="-122"/>
                <a:cs typeface="微软雅黑" panose="020B0503020204020204" charset="-122"/>
              </a:rPr>
              <a:t>）直接预测查询与文档的相关性分数，无需显式嵌入。</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Cross-Encoder</a:t>
            </a:r>
            <a:r>
              <a:rPr lang="zh-CN" altLang="en-US" sz="1200" b="0" i="0">
                <a:latin typeface="微软雅黑" panose="020B0503020204020204" charset="-122"/>
                <a:ea typeface="微软雅黑" panose="020B0503020204020204" charset="-122"/>
                <a:cs typeface="微软雅黑" panose="020B0503020204020204" charset="-122"/>
              </a:rPr>
              <a:t>：将查询和文档拼接输入模型，输出相关性分数（精度高但速度慢）。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Late Interaction</a:t>
            </a:r>
            <a:r>
              <a:rPr lang="zh-CN" altLang="en-US" sz="1200" b="0" i="0">
                <a:latin typeface="微软雅黑" panose="020B0503020204020204" charset="-122"/>
                <a:ea typeface="微软雅黑" panose="020B0503020204020204" charset="-122"/>
                <a:cs typeface="微软雅黑" panose="020B0503020204020204" charset="-122"/>
              </a:rPr>
              <a:t>：如</a:t>
            </a:r>
            <a:r>
              <a:rPr lang="en-US" altLang="zh-CN" sz="1200" b="0" i="0">
                <a:latin typeface="微软雅黑" panose="020B0503020204020204" charset="-122"/>
                <a:ea typeface="微软雅黑" panose="020B0503020204020204" charset="-122"/>
                <a:cs typeface="微软雅黑" panose="020B0503020204020204" charset="-122"/>
              </a:rPr>
              <a:t>ColBERT</a:t>
            </a:r>
            <a:r>
              <a:rPr lang="zh-CN" altLang="en-US" sz="1200" b="0" i="0">
                <a:latin typeface="微软雅黑" panose="020B0503020204020204" charset="-122"/>
                <a:ea typeface="微软雅黑" panose="020B0503020204020204" charset="-122"/>
                <a:cs typeface="微软雅黑" panose="020B0503020204020204" charset="-122"/>
              </a:rPr>
              <a:t>，在嵌入层后引入交互，平衡效率和效果。</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适用场景：对准确性要求极高的场景（如法律文书检索），但通常用于重排序（</a:t>
            </a:r>
            <a:r>
              <a:rPr lang="en-US" altLang="zh-CN" sz="1200" b="0" i="0">
                <a:latin typeface="微软雅黑" panose="020B0503020204020204" charset="-122"/>
                <a:ea typeface="微软雅黑" panose="020B0503020204020204" charset="-122"/>
                <a:cs typeface="微软雅黑" panose="020B0503020204020204" charset="-122"/>
              </a:rPr>
              <a:t>Rerank</a:t>
            </a:r>
            <a:r>
              <a:rPr lang="zh-CN" altLang="en-US" sz="1200" b="0" i="0">
                <a:latin typeface="微软雅黑" panose="020B0503020204020204" charset="-122"/>
                <a:ea typeface="微软雅黑" panose="020B0503020204020204" charset="-122"/>
                <a:cs typeface="微软雅黑" panose="020B0503020204020204" charset="-122"/>
              </a:rPr>
              <a:t>）而非召回阶段。</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基于结构的召回方法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2.1 </a:t>
            </a:r>
            <a:r>
              <a:rPr lang="zh-CN" altLang="en-US" sz="1200" b="0" i="0">
                <a:latin typeface="微软雅黑" panose="020B0503020204020204" charset="-122"/>
                <a:ea typeface="微软雅黑" panose="020B0503020204020204" charset="-122"/>
                <a:cs typeface="微软雅黑" panose="020B0503020204020204" charset="-122"/>
              </a:rPr>
              <a:t>实体链接与知识图谱</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原理：通过识别查询中的实体（如人名、地点），在知识图谱中扩展相关实体或路径，召回结构化数据。</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工具：</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SpaCy</a:t>
            </a:r>
            <a:r>
              <a:rPr lang="zh-CN" altLang="en-US" sz="1200" b="0" i="0">
                <a:latin typeface="微软雅黑" panose="020B0503020204020204" charset="-122"/>
                <a:ea typeface="微软雅黑" panose="020B0503020204020204" charset="-122"/>
                <a:cs typeface="微软雅黑" panose="020B0503020204020204" charset="-122"/>
              </a:rPr>
              <a:t>：实体识别。</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Neo4j</a:t>
            </a:r>
            <a:r>
              <a:rPr lang="zh-CN" altLang="en-US" sz="1200" b="0" i="0">
                <a:latin typeface="微软雅黑" panose="020B0503020204020204" charset="-122"/>
                <a:ea typeface="微软雅黑" panose="020B0503020204020204" charset="-122"/>
                <a:cs typeface="微软雅黑" panose="020B0503020204020204" charset="-122"/>
              </a:rPr>
              <a:t>：知识图谱存储与查询。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Wikidata/DBpedia</a:t>
            </a:r>
            <a:r>
              <a:rPr lang="zh-CN" altLang="en-US" sz="1200" b="0" i="0">
                <a:latin typeface="微软雅黑" panose="020B0503020204020204" charset="-122"/>
                <a:ea typeface="微软雅黑" panose="020B0503020204020204" charset="-122"/>
                <a:cs typeface="微软雅黑" panose="020B0503020204020204" charset="-122"/>
              </a:rPr>
              <a:t>：公开知识图谱。</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查询：</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苹果公司的</a:t>
            </a:r>
            <a:r>
              <a:rPr lang="en-US" altLang="zh-CN" sz="1200" b="0" i="0">
                <a:latin typeface="微软雅黑" panose="020B0503020204020204" charset="-122"/>
                <a:ea typeface="微软雅黑" panose="020B0503020204020204" charset="-122"/>
                <a:cs typeface="微软雅黑" panose="020B0503020204020204" charset="-122"/>
              </a:rPr>
              <a:t>CEO</a:t>
            </a:r>
            <a:r>
              <a:rPr lang="zh-CN" altLang="en-US" sz="1200" b="0" i="0">
                <a:latin typeface="微软雅黑" panose="020B0503020204020204" charset="-122"/>
                <a:ea typeface="微软雅黑" panose="020B0503020204020204" charset="-122"/>
                <a:cs typeface="微软雅黑" panose="020B0503020204020204" charset="-122"/>
              </a:rPr>
              <a:t>是谁？</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链接到实体</a:t>
            </a:r>
            <a:r>
              <a:rPr lang="en-US" altLang="zh-CN" sz="1200" b="0" i="0">
                <a:latin typeface="微软雅黑" panose="020B0503020204020204" charset="-122"/>
                <a:ea typeface="微软雅黑" panose="020B0503020204020204" charset="-122"/>
                <a:cs typeface="微软雅黑" panose="020B0503020204020204" charset="-122"/>
              </a:rPr>
              <a:t>“Apple Inc.”</a:t>
            </a:r>
            <a:r>
              <a:rPr lang="zh-CN" altLang="en-US" sz="1200" b="0" i="0">
                <a:latin typeface="微软雅黑" panose="020B0503020204020204" charset="-122"/>
                <a:ea typeface="微软雅黑" panose="020B0503020204020204" charset="-122"/>
                <a:cs typeface="微软雅黑" panose="020B0503020204020204" charset="-122"/>
              </a:rPr>
              <a:t>和</a:t>
            </a:r>
            <a:r>
              <a:rPr lang="en-US" altLang="zh-CN" sz="1200" b="0" i="0">
                <a:latin typeface="微软雅黑" panose="020B0503020204020204" charset="-122"/>
                <a:ea typeface="微软雅黑" panose="020B0503020204020204" charset="-122"/>
                <a:cs typeface="微软雅黑" panose="020B0503020204020204" charset="-122"/>
              </a:rPr>
              <a:t>“Tim Cook”</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召回：与</a:t>
            </a:r>
            <a:r>
              <a:rPr lang="en-US" altLang="zh-CN" sz="1200" b="0" i="0">
                <a:latin typeface="微软雅黑" panose="020B0503020204020204" charset="-122"/>
                <a:ea typeface="微软雅黑" panose="020B0503020204020204" charset="-122"/>
                <a:cs typeface="微软雅黑" panose="020B0503020204020204" charset="-122"/>
              </a:rPr>
              <a:t>“Apple Inc.”</a:t>
            </a:r>
            <a:r>
              <a:rPr lang="zh-CN" altLang="en-US" sz="1200" b="0" i="0">
                <a:latin typeface="微软雅黑" panose="020B0503020204020204" charset="-122"/>
                <a:ea typeface="微软雅黑" panose="020B0503020204020204" charset="-122"/>
                <a:cs typeface="微软雅黑" panose="020B0503020204020204" charset="-122"/>
              </a:rPr>
              <a:t>相关的文档（如财报、产品发布）或</a:t>
            </a:r>
            <a:r>
              <a:rPr lang="en-US" altLang="zh-CN" sz="1200" b="0" i="0">
                <a:latin typeface="微软雅黑" panose="020B0503020204020204" charset="-122"/>
                <a:ea typeface="微软雅黑" panose="020B0503020204020204" charset="-122"/>
                <a:cs typeface="微软雅黑" panose="020B0503020204020204" charset="-122"/>
              </a:rPr>
              <a:t>“Tim Cook”</a:t>
            </a:r>
            <a:r>
              <a:rPr lang="zh-CN" altLang="en-US" sz="1200" b="0" i="0">
                <a:latin typeface="微软雅黑" panose="020B0503020204020204" charset="-122"/>
                <a:ea typeface="微软雅黑" panose="020B0503020204020204" charset="-122"/>
                <a:cs typeface="微软雅黑" panose="020B0503020204020204" charset="-122"/>
              </a:rPr>
              <a:t>的传记。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a:latin typeface="微软雅黑" panose="020B0503020204020204" charset="-122"/>
                <a:ea typeface="微软雅黑" panose="020B0503020204020204" charset="-122"/>
                <a:cs typeface="微软雅黑" panose="020B0503020204020204" charset="-122"/>
                <a:sym typeface="+mn-ea"/>
              </a:rPr>
              <a:t>2.2 </a:t>
            </a:r>
            <a:r>
              <a:rPr lang="zh-CN" altLang="en-US" sz="1200">
                <a:latin typeface="微软雅黑" panose="020B0503020204020204" charset="-122"/>
                <a:ea typeface="微软雅黑" panose="020B0503020204020204" charset="-122"/>
                <a:cs typeface="微软雅黑" panose="020B0503020204020204" charset="-122"/>
                <a:sym typeface="+mn-ea"/>
              </a:rPr>
              <a:t>分类与标签体系</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a:latin typeface="微软雅黑" panose="020B0503020204020204" charset="-122"/>
                <a:ea typeface="微软雅黑" panose="020B0503020204020204" charset="-122"/>
                <a:cs typeface="微软雅黑" panose="020B0503020204020204" charset="-122"/>
                <a:sym typeface="+mn-ea"/>
              </a:rPr>
              <a:t>原理：利用预定义的分类体系（如行业分类、主题标签）或动态生成的标签（如</a:t>
            </a:r>
            <a:r>
              <a:rPr lang="en-US" altLang="zh-CN" sz="1200">
                <a:latin typeface="微软雅黑" panose="020B0503020204020204" charset="-122"/>
                <a:ea typeface="微软雅黑" panose="020B0503020204020204" charset="-122"/>
                <a:cs typeface="微软雅黑" panose="020B0503020204020204" charset="-122"/>
                <a:sym typeface="+mn-ea"/>
              </a:rPr>
              <a:t>LDA</a:t>
            </a:r>
            <a:r>
              <a:rPr lang="zh-CN" altLang="en-US" sz="1200">
                <a:latin typeface="微软雅黑" panose="020B0503020204020204" charset="-122"/>
                <a:ea typeface="微软雅黑" panose="020B0503020204020204" charset="-122"/>
                <a:cs typeface="微软雅黑" panose="020B0503020204020204" charset="-122"/>
                <a:sym typeface="+mn-ea"/>
              </a:rPr>
              <a:t>主题模型）召回相关内容。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a:latin typeface="微软雅黑" panose="020B0503020204020204" charset="-122"/>
                <a:ea typeface="微软雅黑" panose="020B0503020204020204" charset="-122"/>
                <a:cs typeface="微软雅黑" panose="020B0503020204020204" charset="-122"/>
                <a:sym typeface="+mn-ea"/>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a:latin typeface="微软雅黑" panose="020B0503020204020204" charset="-122"/>
                <a:ea typeface="微软雅黑" panose="020B0503020204020204" charset="-122"/>
                <a:cs typeface="微软雅黑" panose="020B0503020204020204" charset="-122"/>
                <a:sym typeface="+mn-ea"/>
              </a:rPr>
              <a:t>硬匹配：直接匹配查询与文档的标签（如</a:t>
            </a:r>
            <a:r>
              <a:rPr lang="en-US" altLang="zh-CN" sz="1200">
                <a:latin typeface="微软雅黑" panose="020B0503020204020204" charset="-122"/>
                <a:ea typeface="微软雅黑" panose="020B0503020204020204" charset="-122"/>
                <a:cs typeface="微软雅黑" panose="020B0503020204020204" charset="-122"/>
                <a:sym typeface="+mn-ea"/>
              </a:rPr>
              <a:t>“</a:t>
            </a:r>
            <a:r>
              <a:rPr lang="zh-CN" altLang="en-US" sz="1200">
                <a:latin typeface="微软雅黑" panose="020B0503020204020204" charset="-122"/>
                <a:ea typeface="微软雅黑" panose="020B0503020204020204" charset="-122"/>
                <a:cs typeface="微软雅黑" panose="020B0503020204020204" charset="-122"/>
                <a:sym typeface="+mn-ea"/>
              </a:rPr>
              <a:t>科技</a:t>
            </a:r>
            <a:r>
              <a:rPr lang="en-US" altLang="zh-CN" sz="1200">
                <a:latin typeface="微软雅黑" panose="020B0503020204020204" charset="-122"/>
                <a:ea typeface="微软雅黑" panose="020B0503020204020204" charset="-122"/>
                <a:cs typeface="微软雅黑" panose="020B0503020204020204" charset="-122"/>
                <a:sym typeface="+mn-ea"/>
              </a:rPr>
              <a:t>”</a:t>
            </a:r>
            <a:r>
              <a:rPr lang="zh-CN" altLang="en-US" sz="1200">
                <a:latin typeface="微软雅黑" panose="020B0503020204020204" charset="-122"/>
                <a:ea typeface="微软雅黑" panose="020B0503020204020204" charset="-122"/>
                <a:cs typeface="微软雅黑" panose="020B0503020204020204" charset="-122"/>
                <a:sym typeface="+mn-ea"/>
              </a:rPr>
              <a:t>标签下的所有文档）。</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a:latin typeface="微软雅黑" panose="020B0503020204020204" charset="-122"/>
                <a:ea typeface="微软雅黑" panose="020B0503020204020204" charset="-122"/>
                <a:cs typeface="微软雅黑" panose="020B0503020204020204" charset="-122"/>
                <a:sym typeface="+mn-ea"/>
              </a:rPr>
              <a:t>软匹配：计算标签分布的相似性（如</a:t>
            </a:r>
            <a:r>
              <a:rPr lang="en-US" altLang="zh-CN" sz="1200">
                <a:latin typeface="微软雅黑" panose="020B0503020204020204" charset="-122"/>
                <a:ea typeface="微软雅黑" panose="020B0503020204020204" charset="-122"/>
                <a:cs typeface="微软雅黑" panose="020B0503020204020204" charset="-122"/>
                <a:sym typeface="+mn-ea"/>
              </a:rPr>
              <a:t>JS</a:t>
            </a:r>
            <a:r>
              <a:rPr lang="zh-CN" altLang="en-US" sz="1200">
                <a:latin typeface="微软雅黑" panose="020B0503020204020204" charset="-122"/>
                <a:ea typeface="微软雅黑" panose="020B0503020204020204" charset="-122"/>
                <a:cs typeface="微软雅黑" panose="020B0503020204020204" charset="-122"/>
                <a:sym typeface="+mn-ea"/>
              </a:rPr>
              <a:t>散度）。</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a:latin typeface="微软雅黑" panose="020B0503020204020204" charset="-122"/>
                <a:ea typeface="微软雅黑" panose="020B0503020204020204" charset="-122"/>
                <a:cs typeface="微软雅黑" panose="020B0503020204020204" charset="-122"/>
                <a:sym typeface="+mn-ea"/>
              </a:rPr>
              <a:t>适用场景：结构化数据丰富的场景（如新闻分类、电商商品分类）。</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基于用户行为的召回方法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3.1 </a:t>
            </a:r>
            <a:r>
              <a:rPr lang="zh-CN" altLang="en-US" sz="1200" b="0" i="0">
                <a:latin typeface="微软雅黑" panose="020B0503020204020204" charset="-122"/>
                <a:ea typeface="微软雅黑" panose="020B0503020204020204" charset="-122"/>
                <a:cs typeface="微软雅黑" panose="020B0503020204020204" charset="-122"/>
              </a:rPr>
              <a:t>协同过滤（</a:t>
            </a:r>
            <a:r>
              <a:rPr lang="en-US" altLang="zh-CN" sz="1200" b="0" i="0">
                <a:latin typeface="微软雅黑" panose="020B0503020204020204" charset="-122"/>
                <a:ea typeface="微软雅黑" panose="020B0503020204020204" charset="-122"/>
                <a:cs typeface="微软雅黑" panose="020B0503020204020204" charset="-122"/>
              </a:rPr>
              <a:t>Collaborative Filtering</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原理：利用用户历史行为（如点击、购买）发现相似用户或物品，召回潜在相关内容。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类型：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User-Based CF</a:t>
            </a:r>
            <a:r>
              <a:rPr lang="zh-CN" altLang="en-US" sz="1200" b="0" i="0">
                <a:latin typeface="微软雅黑" panose="020B0503020204020204" charset="-122"/>
                <a:ea typeface="微软雅黑" panose="020B0503020204020204" charset="-122"/>
                <a:cs typeface="微软雅黑" panose="020B0503020204020204" charset="-122"/>
              </a:rPr>
              <a:t>：找到与目标用户行为相似的其他用户，推荐他们喜欢的物品。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Item-Based CF</a:t>
            </a:r>
            <a:r>
              <a:rPr lang="zh-CN" altLang="en-US" sz="1200" b="0" i="0">
                <a:latin typeface="微软雅黑" panose="020B0503020204020204" charset="-122"/>
                <a:ea typeface="微软雅黑" panose="020B0503020204020204" charset="-122"/>
                <a:cs typeface="微软雅黑" panose="020B0503020204020204" charset="-122"/>
              </a:rPr>
              <a:t>：找到与目标物品相似的其他物品（如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购买了手机的人也买了耳机</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工具：</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Surprise</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Python</a:t>
            </a:r>
            <a:r>
              <a:rPr lang="zh-CN" altLang="en-US" sz="1200" b="0" i="0">
                <a:latin typeface="微软雅黑" panose="020B0503020204020204" charset="-122"/>
                <a:ea typeface="微软雅黑" panose="020B0503020204020204" charset="-122"/>
                <a:cs typeface="微软雅黑" panose="020B0503020204020204" charset="-122"/>
              </a:rPr>
              <a:t>库，支持基于矩阵分解的协同过滤。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Spark ALS</a:t>
            </a:r>
            <a:r>
              <a:rPr lang="zh-CN" altLang="en-US" sz="1200" b="0" i="0">
                <a:latin typeface="微软雅黑" panose="020B0503020204020204" charset="-122"/>
                <a:ea typeface="微软雅黑" panose="020B0503020204020204" charset="-122"/>
                <a:cs typeface="微软雅黑" panose="020B0503020204020204" charset="-122"/>
              </a:rPr>
              <a:t>：分布式实现，适合大规模数据。</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3.2 </a:t>
            </a:r>
            <a:r>
              <a:rPr lang="zh-CN" altLang="en-US" sz="1200" b="0" i="0">
                <a:latin typeface="微软雅黑" panose="020B0503020204020204" charset="-122"/>
                <a:ea typeface="微软雅黑" panose="020B0503020204020204" charset="-122"/>
                <a:cs typeface="微软雅黑" panose="020B0503020204020204" charset="-122"/>
              </a:rPr>
              <a:t>序列模型（</a:t>
            </a:r>
            <a:r>
              <a:rPr lang="en-US" altLang="zh-CN" sz="1200" b="0" i="0">
                <a:latin typeface="微软雅黑" panose="020B0503020204020204" charset="-122"/>
                <a:ea typeface="微软雅黑" panose="020B0503020204020204" charset="-122"/>
                <a:cs typeface="微软雅黑" panose="020B0503020204020204" charset="-122"/>
              </a:rPr>
              <a:t>Session-Based Recommendation</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原理：利用用户短期行为序列（如当前会话中的点击流）预测下一步兴趣。</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GRU4Rec</a:t>
            </a:r>
            <a:r>
              <a:rPr lang="zh-CN" altLang="en-US" sz="1200" b="0" i="0">
                <a:latin typeface="微软雅黑" panose="020B0503020204020204" charset="-122"/>
                <a:ea typeface="微软雅黑" panose="020B0503020204020204" charset="-122"/>
                <a:cs typeface="微软雅黑" panose="020B0503020204020204" charset="-122"/>
              </a:rPr>
              <a:t>：基于</a:t>
            </a:r>
            <a:r>
              <a:rPr lang="en-US" altLang="zh-CN" sz="1200" b="0" i="0">
                <a:latin typeface="微软雅黑" panose="020B0503020204020204" charset="-122"/>
                <a:ea typeface="微软雅黑" panose="020B0503020204020204" charset="-122"/>
                <a:cs typeface="微软雅黑" panose="020B0503020204020204" charset="-122"/>
              </a:rPr>
              <a:t>RNN</a:t>
            </a:r>
            <a:r>
              <a:rPr lang="zh-CN" altLang="en-US" sz="1200" b="0" i="0">
                <a:latin typeface="微软雅黑" panose="020B0503020204020204" charset="-122"/>
                <a:ea typeface="微软雅黑" panose="020B0503020204020204" charset="-122"/>
                <a:cs typeface="微软雅黑" panose="020B0503020204020204" charset="-122"/>
              </a:rPr>
              <a:t>的序列推荐。</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BERT4Rec</a:t>
            </a:r>
            <a:r>
              <a:rPr lang="zh-CN" altLang="en-US" sz="1200" b="0" i="0">
                <a:latin typeface="微软雅黑" panose="020B0503020204020204" charset="-122"/>
                <a:ea typeface="微软雅黑" panose="020B0503020204020204" charset="-122"/>
                <a:cs typeface="微软雅黑" panose="020B0503020204020204" charset="-122"/>
              </a:rPr>
              <a:t>：用</a:t>
            </a:r>
            <a:r>
              <a:rPr lang="en-US" altLang="zh-CN" sz="1200" b="0" i="0">
                <a:latin typeface="微软雅黑" panose="020B0503020204020204" charset="-122"/>
                <a:ea typeface="微软雅黑" panose="020B0503020204020204" charset="-122"/>
                <a:cs typeface="微软雅黑" panose="020B0503020204020204" charset="-122"/>
              </a:rPr>
              <a:t>Transformer</a:t>
            </a:r>
            <a:r>
              <a:rPr lang="zh-CN" altLang="en-US" sz="1200" b="0" i="0">
                <a:latin typeface="微软雅黑" panose="020B0503020204020204" charset="-122"/>
                <a:ea typeface="微软雅黑" panose="020B0503020204020204" charset="-122"/>
                <a:cs typeface="微软雅黑" panose="020B0503020204020204" charset="-122"/>
              </a:rPr>
              <a:t>编码行为序列。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用户序列：点击</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手机</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耳机</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充电器</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召回</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手机壳</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3.3 </a:t>
            </a:r>
            <a:r>
              <a:rPr lang="zh-CN" altLang="en-US" sz="1200" b="0" i="0">
                <a:latin typeface="微软雅黑" panose="020B0503020204020204" charset="-122"/>
                <a:ea typeface="微软雅黑" panose="020B0503020204020204" charset="-122"/>
                <a:cs typeface="微软雅黑" panose="020B0503020204020204" charset="-122"/>
              </a:rPr>
              <a:t>图神经网络（</a:t>
            </a:r>
            <a:r>
              <a:rPr lang="en-US" altLang="zh-CN" sz="1200" b="0" i="0">
                <a:latin typeface="微软雅黑" panose="020B0503020204020204" charset="-122"/>
                <a:ea typeface="微软雅黑" panose="020B0503020204020204" charset="-122"/>
                <a:cs typeface="微软雅黑" panose="020B0503020204020204" charset="-122"/>
              </a:rPr>
              <a:t>GNN</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原理：将用户</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物品交互构建为异构图，通过图神经网络传播信息，召回潜在相关节点。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LightGCN</a:t>
            </a:r>
            <a:r>
              <a:rPr lang="zh-CN" altLang="en-US" sz="1200" b="0" i="0">
                <a:latin typeface="微软雅黑" panose="020B0503020204020204" charset="-122"/>
                <a:ea typeface="微软雅黑" panose="020B0503020204020204" charset="-122"/>
                <a:cs typeface="微软雅黑" panose="020B0503020204020204" charset="-122"/>
              </a:rPr>
              <a:t>：简化版图卷积网络，用于推荐。</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PinSage</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Pinterest</a:t>
            </a:r>
            <a:r>
              <a:rPr lang="zh-CN" altLang="en-US" sz="1200" b="0" i="0">
                <a:latin typeface="微软雅黑" panose="020B0503020204020204" charset="-122"/>
                <a:ea typeface="微软雅黑" panose="020B0503020204020204" charset="-122"/>
                <a:cs typeface="微软雅黑" panose="020B0503020204020204" charset="-122"/>
              </a:rPr>
              <a:t>提出的图采样推荐模型。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适用场景：社交网络、电商推荐等复杂交互场景。</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4. </a:t>
            </a:r>
            <a:r>
              <a:rPr lang="zh-CN" altLang="en-US" sz="1200" b="0" i="0">
                <a:latin typeface="微软雅黑" panose="020B0503020204020204" charset="-122"/>
                <a:ea typeface="微软雅黑" panose="020B0503020204020204" charset="-122"/>
                <a:cs typeface="微软雅黑" panose="020B0503020204020204" charset="-122"/>
              </a:rPr>
              <a:t>基于时间的召回方法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4.1 </a:t>
            </a:r>
            <a:r>
              <a:rPr lang="zh-CN" altLang="en-US" sz="1200" b="0" i="0">
                <a:latin typeface="微软雅黑" panose="020B0503020204020204" charset="-122"/>
                <a:ea typeface="微软雅黑" panose="020B0503020204020204" charset="-122"/>
                <a:cs typeface="微软雅黑" panose="020B0503020204020204" charset="-122"/>
              </a:rPr>
              <a:t>实时热点召回</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原理：根据实时热点（如微博热搜、</a:t>
            </a:r>
            <a:r>
              <a:rPr lang="en-US" altLang="zh-CN" sz="1200" b="0" i="0">
                <a:latin typeface="微软雅黑" panose="020B0503020204020204" charset="-122"/>
                <a:ea typeface="微软雅黑" panose="020B0503020204020204" charset="-122"/>
                <a:cs typeface="微软雅黑" panose="020B0503020204020204" charset="-122"/>
              </a:rPr>
              <a:t>Google Trends</a:t>
            </a:r>
            <a:r>
              <a:rPr lang="zh-CN" altLang="en-US" sz="1200" b="0" i="0">
                <a:latin typeface="微软雅黑" panose="020B0503020204020204" charset="-122"/>
                <a:ea typeface="微软雅黑" panose="020B0503020204020204" charset="-122"/>
                <a:cs typeface="微软雅黑" panose="020B0503020204020204" charset="-122"/>
              </a:rPr>
              <a:t>）动态调整召回策略，优先返回热门相关内容。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热词扩展：将热点词加入查询（如原查询</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疫情</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扩展为</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疫情</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最新政策</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时间衰减：对近期内容加权，提升新鲜度。</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适用场景：新闻推荐、社交媒体搜索。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4.2 </a:t>
            </a:r>
            <a:r>
              <a:rPr lang="zh-CN" altLang="en-US" sz="1200" b="0" i="0">
                <a:latin typeface="微软雅黑" panose="020B0503020204020204" charset="-122"/>
                <a:ea typeface="微软雅黑" panose="020B0503020204020204" charset="-122"/>
                <a:cs typeface="微软雅黑" panose="020B0503020204020204" charset="-122"/>
              </a:rPr>
              <a:t>长期兴趣与短期兴趣融合</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原理：结合用户长期偏好（如历史收藏）和短期行为（如当前会话），召回平衡个性化与时效性的内容。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加权融合：长期兴趣权重</a:t>
            </a:r>
            <a:r>
              <a:rPr lang="en-US" altLang="zh-CN" sz="1200" b="0" i="0">
                <a:latin typeface="微软雅黑" panose="020B0503020204020204" charset="-122"/>
                <a:ea typeface="微软雅黑" panose="020B0503020204020204" charset="-122"/>
                <a:cs typeface="微软雅黑" panose="020B0503020204020204" charset="-122"/>
              </a:rPr>
              <a:t>0.7</a:t>
            </a:r>
            <a:r>
              <a:rPr lang="zh-CN" altLang="en-US" sz="1200" b="0" i="0">
                <a:latin typeface="微软雅黑" panose="020B0503020204020204" charset="-122"/>
                <a:ea typeface="微软雅黑" panose="020B0503020204020204" charset="-122"/>
                <a:cs typeface="微软雅黑" panose="020B0503020204020204" charset="-122"/>
              </a:rPr>
              <a:t>，短期兴趣权重</a:t>
            </a:r>
            <a:r>
              <a:rPr lang="en-US" altLang="zh-CN" sz="1200" b="0" i="0">
                <a:latin typeface="微软雅黑" panose="020B0503020204020204" charset="-122"/>
                <a:ea typeface="微软雅黑" panose="020B0503020204020204" charset="-122"/>
                <a:cs typeface="微软雅黑" panose="020B0503020204020204" charset="-122"/>
              </a:rPr>
              <a:t>0.3</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注意力机制：动态调整两者权重（如</a:t>
            </a:r>
            <a:r>
              <a:rPr lang="en-US" altLang="zh-CN" sz="1200" b="0" i="0">
                <a:latin typeface="微软雅黑" panose="020B0503020204020204" charset="-122"/>
                <a:ea typeface="微软雅黑" panose="020B0503020204020204" charset="-122"/>
                <a:cs typeface="微软雅黑" panose="020B0503020204020204" charset="-122"/>
              </a:rPr>
              <a:t>DIN</a:t>
            </a:r>
            <a:r>
              <a:rPr lang="zh-CN" altLang="en-US" sz="1200" b="0" i="0">
                <a:latin typeface="微软雅黑" panose="020B0503020204020204" charset="-122"/>
                <a:ea typeface="微软雅黑" panose="020B0503020204020204" charset="-122"/>
                <a:cs typeface="微软雅黑" panose="020B0503020204020204" charset="-122"/>
              </a:rPr>
              <a:t>模型）。</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5. </a:t>
            </a:r>
            <a:r>
              <a:rPr lang="zh-CN" altLang="en-US" sz="1200" b="0" i="0">
                <a:latin typeface="微软雅黑" panose="020B0503020204020204" charset="-122"/>
                <a:ea typeface="微软雅黑" panose="020B0503020204020204" charset="-122"/>
                <a:cs typeface="微软雅黑" panose="020B0503020204020204" charset="-122"/>
              </a:rPr>
              <a:t>多模态召回方法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5.1 </a:t>
            </a:r>
            <a:r>
              <a:rPr lang="zh-CN" altLang="en-US" sz="1200" b="0" i="0">
                <a:latin typeface="微软雅黑" panose="020B0503020204020204" charset="-122"/>
                <a:ea typeface="微软雅黑" panose="020B0503020204020204" charset="-122"/>
                <a:cs typeface="微软雅黑" panose="020B0503020204020204" charset="-122"/>
              </a:rPr>
              <a:t>跨模态检索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原理：结合文本、图像、音频等多种模态的信息进行召回。</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CLIP</a:t>
            </a:r>
            <a:r>
              <a:rPr lang="zh-CN" altLang="en-US" sz="1200" b="0" i="0">
                <a:latin typeface="微软雅黑" panose="020B0503020204020204" charset="-122"/>
                <a:ea typeface="微软雅黑" panose="020B0503020204020204" charset="-122"/>
                <a:cs typeface="微软雅黑" panose="020B0503020204020204" charset="-122"/>
              </a:rPr>
              <a:t>：对比学习模型，支持文本</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图像联合嵌入。</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ALIGN</a:t>
            </a:r>
            <a:r>
              <a:rPr lang="zh-CN" altLang="en-US" sz="1200" b="0" i="0">
                <a:latin typeface="微软雅黑" panose="020B0503020204020204" charset="-122"/>
                <a:ea typeface="微软雅黑" panose="020B0503020204020204" charset="-122"/>
                <a:cs typeface="微软雅黑" panose="020B0503020204020204" charset="-122"/>
              </a:rPr>
              <a:t>：大规模跨模态对齐模型。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查询：</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红色连衣裙</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召回图片中包含红色连衣裙的商品。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5.2 </a:t>
            </a:r>
            <a:r>
              <a:rPr lang="zh-CN" altLang="en-US" sz="1200" b="0" i="0">
                <a:latin typeface="微软雅黑" panose="020B0503020204020204" charset="-122"/>
                <a:ea typeface="微软雅黑" panose="020B0503020204020204" charset="-122"/>
                <a:cs typeface="微软雅黑" panose="020B0503020204020204" charset="-122"/>
              </a:rPr>
              <a:t>视频关键帧检索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原理：对视频提取关键帧，构建帧</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文本索引，支持基于文本的视频片段召回。</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工具：</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OpenCV</a:t>
            </a:r>
            <a:r>
              <a:rPr lang="zh-CN" altLang="en-US" sz="1200" b="0" i="0">
                <a:latin typeface="微软雅黑" panose="020B0503020204020204" charset="-122"/>
                <a:ea typeface="微软雅黑" panose="020B0503020204020204" charset="-122"/>
                <a:cs typeface="微软雅黑" panose="020B0503020204020204" charset="-122"/>
              </a:rPr>
              <a:t>：关键帧提取。</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Two-Stream Network</a:t>
            </a:r>
            <a:r>
              <a:rPr lang="zh-CN" altLang="en-US" sz="1200" b="0" i="0">
                <a:latin typeface="微软雅黑" panose="020B0503020204020204" charset="-122"/>
                <a:ea typeface="微软雅黑" panose="020B0503020204020204" charset="-122"/>
                <a:cs typeface="微软雅黑" panose="020B0503020204020204" charset="-122"/>
              </a:rPr>
              <a:t>：结合</a:t>
            </a:r>
            <a:r>
              <a:rPr lang="en-US" altLang="zh-CN" sz="1200" b="0" i="0">
                <a:latin typeface="微软雅黑" panose="020B0503020204020204" charset="-122"/>
                <a:ea typeface="微软雅黑" panose="020B0503020204020204" charset="-122"/>
                <a:cs typeface="微软雅黑" panose="020B0503020204020204" charset="-122"/>
              </a:rPr>
              <a:t>RGB</a:t>
            </a:r>
            <a:r>
              <a:rPr lang="zh-CN" altLang="en-US" sz="1200" b="0" i="0">
                <a:latin typeface="微软雅黑" panose="020B0503020204020204" charset="-122"/>
                <a:ea typeface="微软雅黑" panose="020B0503020204020204" charset="-122"/>
                <a:cs typeface="微软雅黑" panose="020B0503020204020204" charset="-122"/>
              </a:rPr>
              <a:t>和光流特征的视频理解模型。</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6. </a:t>
            </a:r>
            <a:r>
              <a:rPr lang="zh-CN" altLang="en-US" sz="1200" b="0" i="0">
                <a:latin typeface="微软雅黑" panose="020B0503020204020204" charset="-122"/>
                <a:ea typeface="微软雅黑" panose="020B0503020204020204" charset="-122"/>
                <a:cs typeface="微软雅黑" panose="020B0503020204020204" charset="-122"/>
              </a:rPr>
              <a:t>混合召回策略示例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a:t>
            </a:r>
            <a:r>
              <a:rPr lang="en-US" altLang="zh-CN" sz="1200" b="0" i="0">
                <a:latin typeface="微软雅黑" panose="020B0503020204020204" charset="-122"/>
                <a:ea typeface="微软雅黑" panose="020B0503020204020204" charset="-122"/>
                <a:cs typeface="微软雅黑" panose="020B0503020204020204" charset="-122"/>
              </a:rPr>
              <a:t>1</a:t>
            </a:r>
            <a:r>
              <a:rPr lang="zh-CN" altLang="en-US" sz="1200" b="0" i="0">
                <a:latin typeface="微软雅黑" panose="020B0503020204020204" charset="-122"/>
                <a:ea typeface="微软雅黑" panose="020B0503020204020204" charset="-122"/>
                <a:cs typeface="微软雅黑" panose="020B0503020204020204" charset="-122"/>
              </a:rPr>
              <a:t>：电商推荐系统</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BM25</a:t>
            </a:r>
            <a:r>
              <a:rPr lang="zh-CN" altLang="en-US" sz="1200" b="0" i="0">
                <a:latin typeface="微软雅黑" panose="020B0503020204020204" charset="-122"/>
                <a:ea typeface="微软雅黑" panose="020B0503020204020204" charset="-122"/>
                <a:cs typeface="微软雅黑" panose="020B0503020204020204" charset="-122"/>
              </a:rPr>
              <a:t>：召回商品标题包含查询词的内容（如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手机</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召回标题含</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手机</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的商品）。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向量检索：召回语义相似的商品描述（如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大屏智能手机</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召回描述中提到</a:t>
            </a:r>
            <a:r>
              <a:rPr lang="en-US" altLang="zh-CN" sz="1200" b="0" i="0">
                <a:latin typeface="微软雅黑" panose="020B0503020204020204" charset="-122"/>
                <a:ea typeface="微软雅黑" panose="020B0503020204020204" charset="-122"/>
                <a:cs typeface="微软雅黑" panose="020B0503020204020204" charset="-122"/>
              </a:rPr>
              <a:t>“6.5</a:t>
            </a:r>
            <a:r>
              <a:rPr lang="zh-CN" altLang="en-US" sz="1200" b="0" i="0">
                <a:latin typeface="微软雅黑" panose="020B0503020204020204" charset="-122"/>
                <a:ea typeface="微软雅黑" panose="020B0503020204020204" charset="-122"/>
                <a:cs typeface="微软雅黑" panose="020B0503020204020204" charset="-122"/>
              </a:rPr>
              <a:t>英寸屏幕</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的商品）。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协同过滤：召回与当前用户相似用户喜欢的商品（如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用户</a:t>
            </a:r>
            <a:r>
              <a:rPr lang="en-US" altLang="zh-CN" sz="1200" b="0" i="0">
                <a:latin typeface="微软雅黑" panose="020B0503020204020204" charset="-122"/>
                <a:ea typeface="微软雅黑" panose="020B0503020204020204" charset="-122"/>
                <a:cs typeface="微软雅黑" panose="020B0503020204020204" charset="-122"/>
              </a:rPr>
              <a:t>A</a:t>
            </a:r>
            <a:r>
              <a:rPr lang="zh-CN" altLang="en-US" sz="1200" b="0" i="0">
                <a:latin typeface="微软雅黑" panose="020B0503020204020204" charset="-122"/>
                <a:ea typeface="微软雅黑" panose="020B0503020204020204" charset="-122"/>
                <a:cs typeface="微软雅黑" panose="020B0503020204020204" charset="-122"/>
              </a:rPr>
              <a:t>喜欢商品</a:t>
            </a:r>
            <a:r>
              <a:rPr lang="en-US" altLang="zh-CN" sz="1200" b="0" i="0">
                <a:latin typeface="微软雅黑" panose="020B0503020204020204" charset="-122"/>
                <a:ea typeface="微软雅黑" panose="020B0503020204020204" charset="-122"/>
                <a:cs typeface="微软雅黑" panose="020B0503020204020204" charset="-122"/>
              </a:rPr>
              <a:t>X</a:t>
            </a:r>
            <a:r>
              <a:rPr lang="zh-CN" altLang="en-US" sz="1200" b="0" i="0">
                <a:latin typeface="微软雅黑" panose="020B0503020204020204" charset="-122"/>
                <a:ea typeface="微软雅黑" panose="020B0503020204020204" charset="-122"/>
                <a:cs typeface="微软雅黑" panose="020B0503020204020204" charset="-122"/>
              </a:rPr>
              <a:t>和</a:t>
            </a:r>
            <a:r>
              <a:rPr lang="en-US" altLang="zh-CN" sz="1200" b="0" i="0">
                <a:latin typeface="微软雅黑" panose="020B0503020204020204" charset="-122"/>
                <a:ea typeface="微软雅黑" panose="020B0503020204020204" charset="-122"/>
                <a:cs typeface="微软雅黑" panose="020B0503020204020204" charset="-122"/>
              </a:rPr>
              <a:t>Y”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向用户</a:t>
            </a:r>
            <a:r>
              <a:rPr lang="en-US" altLang="zh-CN" sz="1200" b="0" i="0">
                <a:latin typeface="微软雅黑" panose="020B0503020204020204" charset="-122"/>
                <a:ea typeface="微软雅黑" panose="020B0503020204020204" charset="-122"/>
                <a:cs typeface="微软雅黑" panose="020B0503020204020204" charset="-122"/>
              </a:rPr>
              <a:t>B</a:t>
            </a:r>
            <a:r>
              <a:rPr lang="zh-CN" altLang="en-US" sz="1200" b="0" i="0">
                <a:latin typeface="微软雅黑" panose="020B0503020204020204" charset="-122"/>
                <a:ea typeface="微软雅黑" panose="020B0503020204020204" charset="-122"/>
                <a:cs typeface="微软雅黑" panose="020B0503020204020204" charset="-122"/>
              </a:rPr>
              <a:t>推荐</a:t>
            </a:r>
            <a:r>
              <a:rPr lang="en-US" altLang="zh-CN" sz="1200" b="0" i="0">
                <a:latin typeface="微软雅黑" panose="020B0503020204020204" charset="-122"/>
                <a:ea typeface="微软雅黑" panose="020B0503020204020204" charset="-122"/>
                <a:cs typeface="微软雅黑" panose="020B0503020204020204" charset="-122"/>
              </a:rPr>
              <a:t>X/Y</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实时热点：优先召回热销商品或促销活动商品。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a:t>
            </a:r>
            <a:r>
              <a:rPr lang="en-US" altLang="zh-CN" sz="1200" b="0" i="0">
                <a:latin typeface="微软雅黑" panose="020B0503020204020204" charset="-122"/>
                <a:ea typeface="微软雅黑" panose="020B0503020204020204" charset="-122"/>
                <a:cs typeface="微软雅黑" panose="020B0503020204020204" charset="-122"/>
              </a:rPr>
              <a:t>2</a:t>
            </a:r>
            <a:r>
              <a:rPr lang="zh-CN" altLang="en-US" sz="1200" b="0" i="0">
                <a:latin typeface="微软雅黑" panose="020B0503020204020204" charset="-122"/>
                <a:ea typeface="微软雅黑" panose="020B0503020204020204" charset="-122"/>
                <a:cs typeface="微软雅黑" panose="020B0503020204020204" charset="-122"/>
              </a:rPr>
              <a:t>：新闻推荐系统</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分类召回：根据新闻类别（如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科技</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体育</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）召回相关文章。</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实体链接：识别查询中的实体（如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马斯克</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），召回与其相关的新闻（如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特斯拉财报</a:t>
            </a:r>
            <a:r>
              <a:rPr lang="en-US" altLang="zh-CN" sz="1200" b="0" i="0">
                <a:latin typeface="微软雅黑" panose="020B0503020204020204" charset="-122"/>
                <a:ea typeface="微软雅黑" panose="020B0503020204020204" charset="-122"/>
                <a:cs typeface="微软雅黑" panose="020B0503020204020204" charset="-122"/>
              </a:rPr>
              <a:t>”“SpaceX</a:t>
            </a:r>
            <a:r>
              <a:rPr lang="zh-CN" altLang="en-US" sz="1200" b="0" i="0">
                <a:latin typeface="微软雅黑" panose="020B0503020204020204" charset="-122"/>
                <a:ea typeface="微软雅黑" panose="020B0503020204020204" charset="-122"/>
                <a:cs typeface="微软雅黑" panose="020B0503020204020204" charset="-122"/>
              </a:rPr>
              <a:t>发射</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序列模型：根据用户历史阅读序列预测下一步兴趣（如</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阅读了</a:t>
            </a:r>
            <a:r>
              <a:rPr lang="en-US" altLang="zh-CN" sz="1200" b="0" i="0">
                <a:latin typeface="微软雅黑" panose="020B0503020204020204" charset="-122"/>
                <a:ea typeface="微软雅黑" panose="020B0503020204020204" charset="-122"/>
                <a:cs typeface="微软雅黑" panose="020B0503020204020204" charset="-122"/>
              </a:rPr>
              <a:t>A</a:t>
            </a:r>
            <a:r>
              <a:rPr lang="zh-CN" altLang="en-US" sz="1200" b="0" i="0">
                <a:latin typeface="微软雅黑" panose="020B0503020204020204" charset="-122"/>
                <a:ea typeface="微软雅黑" panose="020B0503020204020204" charset="-122"/>
                <a:cs typeface="微软雅黑" panose="020B0503020204020204" charset="-122"/>
              </a:rPr>
              <a:t>新闻</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B</a:t>
            </a:r>
            <a:r>
              <a:rPr lang="zh-CN" altLang="en-US" sz="1200" b="0" i="0">
                <a:latin typeface="微软雅黑" panose="020B0503020204020204" charset="-122"/>
                <a:ea typeface="微软雅黑" panose="020B0503020204020204" charset="-122"/>
                <a:cs typeface="微软雅黑" panose="020B0503020204020204" charset="-122"/>
              </a:rPr>
              <a:t>新闻</a:t>
            </a:r>
            <a:r>
              <a:rPr lang="en-US" altLang="zh-CN" sz="1200" b="0" i="0">
                <a:latin typeface="微软雅黑" panose="020B0503020204020204" charset="-122"/>
                <a:ea typeface="微软雅黑" panose="020B0503020204020204" charset="-122"/>
                <a:cs typeface="微软雅黑" panose="020B0503020204020204" charset="-122"/>
              </a:rPr>
              <a:t>”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推荐</a:t>
            </a:r>
            <a:r>
              <a:rPr lang="en-US" altLang="zh-CN" sz="1200" b="0" i="0">
                <a:latin typeface="微软雅黑" panose="020B0503020204020204" charset="-122"/>
                <a:ea typeface="微软雅黑" panose="020B0503020204020204" charset="-122"/>
                <a:cs typeface="微软雅黑" panose="020B0503020204020204" charset="-122"/>
              </a:rPr>
              <a:t>C</a:t>
            </a:r>
            <a:r>
              <a:rPr lang="zh-CN" altLang="en-US" sz="1200" b="0" i="0">
                <a:latin typeface="微软雅黑" panose="020B0503020204020204" charset="-122"/>
                <a:ea typeface="微软雅黑" panose="020B0503020204020204" charset="-122"/>
                <a:cs typeface="微软雅黑" panose="020B0503020204020204" charset="-122"/>
              </a:rPr>
              <a:t>新闻）。</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时间衰减：对近</a:t>
            </a:r>
            <a:r>
              <a:rPr lang="en-US" altLang="zh-CN" sz="1200" b="0" i="0">
                <a:latin typeface="微软雅黑" panose="020B0503020204020204" charset="-122"/>
                <a:ea typeface="微软雅黑" panose="020B0503020204020204" charset="-122"/>
                <a:cs typeface="微软雅黑" panose="020B0503020204020204" charset="-122"/>
              </a:rPr>
              <a:t>24</a:t>
            </a:r>
            <a:r>
              <a:rPr lang="zh-CN" altLang="en-US" sz="1200" b="0" i="0">
                <a:latin typeface="微软雅黑" panose="020B0503020204020204" charset="-122"/>
                <a:ea typeface="微软雅黑" panose="020B0503020204020204" charset="-122"/>
                <a:cs typeface="微软雅黑" panose="020B0503020204020204" charset="-122"/>
              </a:rPr>
              <a:t>小时内的新闻加权，提升新鲜度。</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7. </a:t>
            </a:r>
            <a:r>
              <a:rPr lang="zh-CN" altLang="en-US" sz="1200" b="0" i="0">
                <a:latin typeface="微软雅黑" panose="020B0503020204020204" charset="-122"/>
                <a:ea typeface="微软雅黑" panose="020B0503020204020204" charset="-122"/>
                <a:cs typeface="微软雅黑" panose="020B0503020204020204" charset="-122"/>
              </a:rPr>
              <a:t>召回策略的选择与优化</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7.1 </a:t>
            </a:r>
            <a:r>
              <a:rPr lang="zh-CN" altLang="en-US" sz="1200" b="0" i="0">
                <a:latin typeface="微软雅黑" panose="020B0503020204020204" charset="-122"/>
                <a:ea typeface="微软雅黑" panose="020B0503020204020204" charset="-122"/>
                <a:cs typeface="微软雅黑" panose="020B0503020204020204" charset="-122"/>
              </a:rPr>
              <a:t>如何选择召回路数？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数据规模：小规模数据可尝试</a:t>
            </a:r>
            <a:r>
              <a:rPr lang="en-US" altLang="zh-CN" sz="1200" b="0" i="0">
                <a:latin typeface="微软雅黑" panose="020B0503020204020204" charset="-122"/>
                <a:ea typeface="微软雅黑" panose="020B0503020204020204" charset="-122"/>
                <a:cs typeface="微软雅黑" panose="020B0503020204020204" charset="-122"/>
              </a:rPr>
              <a:t>3-5</a:t>
            </a:r>
            <a:r>
              <a:rPr lang="zh-CN" altLang="en-US" sz="1200" b="0" i="0">
                <a:latin typeface="微软雅黑" panose="020B0503020204020204" charset="-122"/>
                <a:ea typeface="微软雅黑" panose="020B0503020204020204" charset="-122"/>
                <a:cs typeface="微软雅黑" panose="020B0503020204020204" charset="-122"/>
              </a:rPr>
              <a:t>路，大规模数据需</a:t>
            </a:r>
            <a:r>
              <a:rPr lang="en-US" altLang="zh-CN" sz="1200" b="0" i="0">
                <a:latin typeface="微软雅黑" panose="020B0503020204020204" charset="-122"/>
                <a:ea typeface="微软雅黑" panose="020B0503020204020204" charset="-122"/>
                <a:cs typeface="微软雅黑" panose="020B0503020204020204" charset="-122"/>
              </a:rPr>
              <a:t>10+</a:t>
            </a:r>
            <a:r>
              <a:rPr lang="zh-CN" altLang="en-US" sz="1200" b="0" i="0">
                <a:latin typeface="微软雅黑" panose="020B0503020204020204" charset="-122"/>
                <a:ea typeface="微软雅黑" panose="020B0503020204020204" charset="-122"/>
                <a:cs typeface="微软雅黑" panose="020B0503020204020204" charset="-122"/>
              </a:rPr>
              <a:t>路并行。</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业务需求：</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精准性优先：增加语义检索、重排序模型。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多样性优先：加入协同过滤、图召回。</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计算资源：向量检索和</a:t>
            </a:r>
            <a:r>
              <a:rPr lang="en-US" altLang="zh-CN" sz="1200" b="0" i="0">
                <a:latin typeface="微软雅黑" panose="020B0503020204020204" charset="-122"/>
                <a:ea typeface="微软雅黑" panose="020B0503020204020204" charset="-122"/>
                <a:cs typeface="微软雅黑" panose="020B0503020204020204" charset="-122"/>
              </a:rPr>
              <a:t>GNN</a:t>
            </a:r>
            <a:r>
              <a:rPr lang="zh-CN" altLang="en-US" sz="1200" b="0" i="0">
                <a:latin typeface="微软雅黑" panose="020B0503020204020204" charset="-122"/>
                <a:ea typeface="微软雅黑" panose="020B0503020204020204" charset="-122"/>
                <a:cs typeface="微软雅黑" panose="020B0503020204020204" charset="-122"/>
              </a:rPr>
              <a:t>需要</a:t>
            </a:r>
            <a:r>
              <a:rPr lang="en-US" altLang="zh-CN" sz="1200" b="0" i="0">
                <a:latin typeface="微软雅黑" panose="020B0503020204020204" charset="-122"/>
                <a:ea typeface="微软雅黑" panose="020B0503020204020204" charset="-122"/>
                <a:cs typeface="微软雅黑" panose="020B0503020204020204" charset="-122"/>
              </a:rPr>
              <a:t>GPU</a:t>
            </a:r>
            <a:r>
              <a:rPr lang="zh-CN" altLang="en-US" sz="1200" b="0" i="0">
                <a:latin typeface="微软雅黑" panose="020B0503020204020204" charset="-122"/>
                <a:ea typeface="微软雅黑" panose="020B0503020204020204" charset="-122"/>
                <a:cs typeface="微软雅黑" panose="020B0503020204020204" charset="-122"/>
              </a:rPr>
              <a:t>支持，</a:t>
            </a:r>
            <a:r>
              <a:rPr lang="en-US" altLang="zh-CN" sz="1200" b="0" i="0">
                <a:latin typeface="微软雅黑" panose="020B0503020204020204" charset="-122"/>
                <a:ea typeface="微软雅黑" panose="020B0503020204020204" charset="-122"/>
                <a:cs typeface="微软雅黑" panose="020B0503020204020204" charset="-122"/>
              </a:rPr>
              <a:t>BM25</a:t>
            </a:r>
            <a:r>
              <a:rPr lang="zh-CN" altLang="en-US" sz="1200" b="0" i="0">
                <a:latin typeface="微软雅黑" panose="020B0503020204020204" charset="-122"/>
                <a:ea typeface="微软雅黑" panose="020B0503020204020204" charset="-122"/>
                <a:cs typeface="微软雅黑" panose="020B0503020204020204" charset="-122"/>
              </a:rPr>
              <a:t>和分类召回可纯</a:t>
            </a:r>
            <a:r>
              <a:rPr lang="en-US" altLang="zh-CN" sz="1200" b="0" i="0">
                <a:latin typeface="微软雅黑" panose="020B0503020204020204" charset="-122"/>
                <a:ea typeface="微软雅黑" panose="020B0503020204020204" charset="-122"/>
                <a:cs typeface="微软雅黑" panose="020B0503020204020204" charset="-122"/>
              </a:rPr>
              <a:t>CPU</a:t>
            </a:r>
            <a:r>
              <a:rPr lang="zh-CN" altLang="en-US" sz="1200" b="0" i="0">
                <a:latin typeface="微软雅黑" panose="020B0503020204020204" charset="-122"/>
                <a:ea typeface="微软雅黑" panose="020B0503020204020204" charset="-122"/>
                <a:cs typeface="微软雅黑" panose="020B0503020204020204" charset="-122"/>
              </a:rPr>
              <a:t>运行。</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7.2 </a:t>
            </a:r>
            <a:r>
              <a:rPr lang="zh-CN" altLang="en-US" sz="1200" b="0" i="0">
                <a:latin typeface="微软雅黑" panose="020B0503020204020204" charset="-122"/>
                <a:ea typeface="微软雅黑" panose="020B0503020204020204" charset="-122"/>
                <a:cs typeface="微软雅黑" panose="020B0503020204020204" charset="-122"/>
              </a:rPr>
              <a:t>召回效果评估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指标：</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Recall@K</a:t>
            </a:r>
            <a:r>
              <a:rPr lang="zh-CN" altLang="en-US" sz="1200" b="0" i="0">
                <a:latin typeface="微软雅黑" panose="020B0503020204020204" charset="-122"/>
                <a:ea typeface="微软雅黑" panose="020B0503020204020204" charset="-122"/>
                <a:cs typeface="微软雅黑" panose="020B0503020204020204" charset="-122"/>
              </a:rPr>
              <a:t>：前</a:t>
            </a:r>
            <a:r>
              <a:rPr lang="en-US" altLang="zh-CN" sz="1200" b="0" i="0">
                <a:latin typeface="微软雅黑" panose="020B0503020204020204" charset="-122"/>
                <a:ea typeface="微软雅黑" panose="020B0503020204020204" charset="-122"/>
                <a:cs typeface="微软雅黑" panose="020B0503020204020204" charset="-122"/>
              </a:rPr>
              <a:t>K</a:t>
            </a:r>
            <a:r>
              <a:rPr lang="zh-CN" altLang="en-US" sz="1200" b="0" i="0">
                <a:latin typeface="微软雅黑" panose="020B0503020204020204" charset="-122"/>
                <a:ea typeface="微软雅黑" panose="020B0503020204020204" charset="-122"/>
                <a:cs typeface="微软雅黑" panose="020B0503020204020204" charset="-122"/>
              </a:rPr>
              <a:t>个结果中正确召回的比例。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NDCG@K</a:t>
            </a:r>
            <a:r>
              <a:rPr lang="zh-CN" altLang="en-US" sz="1200" b="0" i="0">
                <a:latin typeface="微软雅黑" panose="020B0503020204020204" charset="-122"/>
                <a:ea typeface="微软雅黑" panose="020B0503020204020204" charset="-122"/>
                <a:cs typeface="微软雅黑" panose="020B0503020204020204" charset="-122"/>
              </a:rPr>
              <a:t>：考虑结果排序的归一化折损累积增益。</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Diversity</a:t>
            </a:r>
            <a:r>
              <a:rPr lang="zh-CN" altLang="en-US" sz="1200" b="0" i="0">
                <a:latin typeface="微软雅黑" panose="020B0503020204020204" charset="-122"/>
                <a:ea typeface="微软雅黑" panose="020B0503020204020204" charset="-122"/>
                <a:cs typeface="微软雅黑" panose="020B0503020204020204" charset="-122"/>
              </a:rPr>
              <a:t>：召回结果的类别分布熵。</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方法：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离线评估：在测试集上计算指标。</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在线</a:t>
            </a:r>
            <a:r>
              <a:rPr lang="en-US" altLang="zh-CN" sz="1200" b="0" i="0">
                <a:latin typeface="微软雅黑" panose="020B0503020204020204" charset="-122"/>
                <a:ea typeface="微软雅黑" panose="020B0503020204020204" charset="-122"/>
                <a:cs typeface="微软雅黑" panose="020B0503020204020204" charset="-122"/>
              </a:rPr>
              <a:t>AB</a:t>
            </a:r>
            <a:r>
              <a:rPr lang="zh-CN" altLang="en-US" sz="1200" b="0" i="0">
                <a:latin typeface="微软雅黑" panose="020B0503020204020204" charset="-122"/>
                <a:ea typeface="微软雅黑" panose="020B0503020204020204" charset="-122"/>
                <a:cs typeface="微软雅黑" panose="020B0503020204020204" charset="-122"/>
              </a:rPr>
              <a:t>测试：对比不同召回策略的用户点击率（</a:t>
            </a:r>
            <a:r>
              <a:rPr lang="en-US" altLang="zh-CN" sz="1200" b="0" i="0">
                <a:latin typeface="微软雅黑" panose="020B0503020204020204" charset="-122"/>
                <a:ea typeface="微软雅黑" panose="020B0503020204020204" charset="-122"/>
                <a:cs typeface="微软雅黑" panose="020B0503020204020204" charset="-122"/>
              </a:rPr>
              <a:t>CTR</a:t>
            </a:r>
            <a:r>
              <a:rPr lang="zh-CN" altLang="en-US" sz="1200" b="0" i="0">
                <a:latin typeface="微软雅黑" panose="020B0503020204020204" charset="-122"/>
                <a:ea typeface="微软雅黑" panose="020B0503020204020204" charset="-122"/>
                <a:cs typeface="微软雅黑" panose="020B0503020204020204" charset="-122"/>
              </a:rPr>
              <a:t>）、停留时长等。</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zh-CN" altLang="en-US"/>
              <a:t>召回</a:t>
            </a:r>
            <a:endParaRPr lang="zh-CN" altLang="en-US"/>
          </a:p>
        </p:txBody>
      </p:sp>
      <p:sp>
        <p:nvSpPr>
          <p:cNvPr id="6" name="文本框 5"/>
          <p:cNvSpPr txBox="1"/>
          <p:nvPr/>
        </p:nvSpPr>
        <p:spPr>
          <a:xfrm>
            <a:off x="588010" y="4080510"/>
            <a:ext cx="10072370" cy="829945"/>
          </a:xfrm>
          <a:prstGeom prst="rect">
            <a:avLst/>
          </a:prstGeom>
        </p:spPr>
        <p:txBody>
          <a:bodyPr wrap="square">
            <a:spAutoFit/>
          </a:bodyPr>
          <a:p>
            <a:pPr marL="0" indent="0"/>
            <a:r>
              <a:rPr lang="zh-CN" altLang="en-US" sz="1600" b="0" i="0">
                <a:solidFill>
                  <a:srgbClr val="0D0D0D"/>
                </a:solidFill>
                <a:latin typeface="微软雅黑" panose="020B0503020204020204" charset="-122"/>
                <a:ea typeface="微软雅黑" panose="020B0503020204020204" charset="-122"/>
                <a:cs typeface="微软雅黑" panose="020B0503020204020204" charset="-122"/>
              </a:rPr>
              <a:t>多路召回的核心是</a:t>
            </a:r>
            <a:r>
              <a:rPr lang="zh-CN" altLang="en-US" sz="1600" b="0" i="0">
                <a:solidFill>
                  <a:srgbClr val="0D0D0D"/>
                </a:solidFill>
                <a:latin typeface="微软雅黑" panose="020B0503020204020204" charset="-122"/>
                <a:ea typeface="微软雅黑" panose="020B0503020204020204" charset="-122"/>
                <a:cs typeface="微软雅黑" panose="020B0503020204020204" charset="-122"/>
              </a:rPr>
              <a:t>“广度优先，精度后验”：通过多策略覆盖尽可能多的相关内容，再通过重排序模型（如</a:t>
            </a:r>
            <a:r>
              <a:rPr lang="en-US" altLang="zh-CN" sz="1600" b="0" i="0">
                <a:solidFill>
                  <a:srgbClr val="0D0D0D"/>
                </a:solidFill>
                <a:latin typeface="微软雅黑" panose="020B0503020204020204" charset="-122"/>
                <a:ea typeface="微软雅黑" panose="020B0503020204020204" charset="-122"/>
                <a:cs typeface="微软雅黑" panose="020B0503020204020204" charset="-122"/>
              </a:rPr>
              <a:t>Cross-Encoder</a:t>
            </a:r>
            <a:r>
              <a:rPr lang="zh-CN" altLang="en-US" sz="1600" b="0" i="0">
                <a:solidFill>
                  <a:srgbClr val="0D0D0D"/>
                </a:solidFill>
                <a:latin typeface="微软雅黑" panose="020B0503020204020204" charset="-122"/>
                <a:ea typeface="微软雅黑" panose="020B0503020204020204" charset="-122"/>
                <a:cs typeface="微软雅黑" panose="020B0503020204020204" charset="-122"/>
              </a:rPr>
              <a:t>）筛选最终结果。实际系统中，通常需要结合业务特点实验</a:t>
            </a:r>
            <a:r>
              <a:rPr lang="en-US" altLang="zh-CN" sz="1600" b="0" i="0">
                <a:solidFill>
                  <a:srgbClr val="0D0D0D"/>
                </a:solidFill>
                <a:latin typeface="微软雅黑" panose="020B0503020204020204" charset="-122"/>
                <a:ea typeface="微软雅黑" panose="020B0503020204020204" charset="-122"/>
                <a:cs typeface="微软雅黑" panose="020B0503020204020204" charset="-122"/>
              </a:rPr>
              <a:t>3-5</a:t>
            </a:r>
            <a:r>
              <a:rPr lang="zh-CN" altLang="en-US" sz="1600" b="0" i="0">
                <a:solidFill>
                  <a:srgbClr val="0D0D0D"/>
                </a:solidFill>
                <a:latin typeface="微软雅黑" panose="020B0503020204020204" charset="-122"/>
                <a:ea typeface="微软雅黑" panose="020B0503020204020204" charset="-122"/>
                <a:cs typeface="微软雅黑" panose="020B0503020204020204" charset="-122"/>
              </a:rPr>
              <a:t>种召回方法，并持续优化权重和融合逻辑。</a:t>
            </a:r>
            <a:endParaRPr lang="zh-CN" altLang="en-US" sz="1600" b="0" i="0">
              <a:solidFill>
                <a:srgbClr val="0D0D0D"/>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p:cNvGraphicFramePr/>
          <p:nvPr>
            <p:custDataLst>
              <p:tags r:id="rId2"/>
            </p:custDataLst>
          </p:nvPr>
        </p:nvGraphicFramePr>
        <p:xfrm>
          <a:off x="702945" y="1043305"/>
          <a:ext cx="10723880" cy="2818765"/>
        </p:xfrm>
        <a:graphic>
          <a:graphicData uri="http://schemas.openxmlformats.org/drawingml/2006/table">
            <a:tbl>
              <a:tblPr firstRow="1" bandRow="1">
                <a:tableStyleId>{5C22544A-7EE6-4342-B048-85BDC9FD1C3A}</a:tableStyleId>
              </a:tblPr>
              <a:tblGrid>
                <a:gridCol w="2680970"/>
                <a:gridCol w="2680970"/>
                <a:gridCol w="2680970"/>
                <a:gridCol w="2680970"/>
              </a:tblGrid>
              <a:tr h="426720">
                <a:tc>
                  <a:txBody>
                    <a:bodyPr/>
                    <a:p>
                      <a:pPr marL="0" indent="0" algn="l" fontAlgn="t" latinLnBrk="1">
                        <a:spcBef>
                          <a:spcPct val="0"/>
                        </a:spcBef>
                        <a:spcAft>
                          <a:spcPct val="0"/>
                        </a:spcAft>
                      </a:pPr>
                      <a:r>
                        <a:rPr lang="zh-CN" altLang="en-US" sz="1200" b="1" i="0">
                          <a:solidFill>
                            <a:schemeClr val="bg1"/>
                          </a:solidFill>
                          <a:latin typeface="微软雅黑" panose="020B0503020204020204" charset="-122"/>
                          <a:ea typeface="微软雅黑" panose="020B0503020204020204" charset="-122"/>
                        </a:rPr>
                        <a:t>召回类型</a:t>
                      </a:r>
                      <a:endParaRPr lang="zh-CN" altLang="en-US" sz="1200" b="1" i="0">
                        <a:solidFill>
                          <a:schemeClr val="bg1"/>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latinLnBrk="1">
                        <a:spcBef>
                          <a:spcPct val="0"/>
                        </a:spcBef>
                        <a:spcAft>
                          <a:spcPct val="0"/>
                        </a:spcAft>
                      </a:pPr>
                      <a:r>
                        <a:rPr lang="zh-CN" altLang="en-US" sz="1200" b="1" i="0">
                          <a:solidFill>
                            <a:schemeClr val="bg1"/>
                          </a:solidFill>
                          <a:latin typeface="微软雅黑" panose="020B0503020204020204" charset="-122"/>
                          <a:ea typeface="微软雅黑" panose="020B0503020204020204" charset="-122"/>
                        </a:rPr>
                        <a:t>方法示例</a:t>
                      </a:r>
                      <a:endParaRPr lang="zh-CN" altLang="en-US" sz="1200" b="1" i="0">
                        <a:solidFill>
                          <a:schemeClr val="bg1"/>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latinLnBrk="1">
                        <a:spcBef>
                          <a:spcPct val="0"/>
                        </a:spcBef>
                        <a:spcAft>
                          <a:spcPct val="0"/>
                        </a:spcAft>
                      </a:pPr>
                      <a:r>
                        <a:rPr lang="zh-CN" altLang="en-US" sz="1200" b="1" i="0">
                          <a:solidFill>
                            <a:schemeClr val="bg1"/>
                          </a:solidFill>
                          <a:latin typeface="微软雅黑" panose="020B0503020204020204" charset="-122"/>
                          <a:ea typeface="微软雅黑" panose="020B0503020204020204" charset="-122"/>
                        </a:rPr>
                        <a:t>优势</a:t>
                      </a:r>
                      <a:endParaRPr lang="zh-CN" altLang="en-US" sz="1200" b="1" i="0">
                        <a:solidFill>
                          <a:schemeClr val="bg1"/>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latinLnBrk="1">
                        <a:spcBef>
                          <a:spcPct val="0"/>
                        </a:spcBef>
                        <a:spcAft>
                          <a:spcPct val="0"/>
                        </a:spcAft>
                      </a:pPr>
                      <a:r>
                        <a:rPr lang="zh-CN" altLang="en-US" sz="1200" b="1" i="0">
                          <a:solidFill>
                            <a:schemeClr val="bg1"/>
                          </a:solidFill>
                          <a:latin typeface="微软雅黑" panose="020B0503020204020204" charset="-122"/>
                          <a:ea typeface="微软雅黑" panose="020B0503020204020204" charset="-122"/>
                        </a:rPr>
                        <a:t>局限性</a:t>
                      </a:r>
                      <a:endParaRPr lang="zh-CN" altLang="en-US" sz="1200" b="1" i="0">
                        <a:solidFill>
                          <a:schemeClr val="bg1"/>
                        </a:solidFill>
                        <a:latin typeface="微软雅黑" panose="020B0503020204020204" charset="-122"/>
                        <a:ea typeface="微软雅黑" panose="020B0503020204020204" charset="-122"/>
                      </a:endParaRPr>
                    </a:p>
                  </a:txBody>
                  <a:tcPr marL="127317" marR="127317" marT="63817" marB="63817" anchor="t" anchorCtr="0"/>
                </a:tc>
              </a:tr>
              <a:tr h="380365">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关键词检索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en-US" altLang="zh-CN" sz="1200" b="0" i="0">
                          <a:solidFill>
                            <a:srgbClr val="0D0D0D"/>
                          </a:solidFill>
                          <a:latin typeface="微软雅黑" panose="020B0503020204020204" charset="-122"/>
                          <a:ea typeface="微软雅黑" panose="020B0503020204020204" charset="-122"/>
                        </a:rPr>
                        <a:t>BM25, TF-IDF</a:t>
                      </a:r>
                      <a:endParaRPr lang="en-US" altLang="zh-CN"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速度快，可解释性强</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无法处理语义相似性</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r>
              <a:tr h="379730">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语义检索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en-US" altLang="zh-CN" sz="1200" b="0" i="0">
                          <a:solidFill>
                            <a:srgbClr val="0D0D0D"/>
                          </a:solidFill>
                          <a:latin typeface="微软雅黑" panose="020B0503020204020204" charset="-122"/>
                          <a:ea typeface="微软雅黑" panose="020B0503020204020204" charset="-122"/>
                        </a:rPr>
                        <a:t>Sentence-BERT, DPR</a:t>
                      </a:r>
                      <a:endParaRPr lang="en-US" altLang="zh-CN"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捕捉语义，适合长文本</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计算成本高，需</a:t>
                      </a:r>
                      <a:r>
                        <a:rPr lang="en-US" altLang="zh-CN" sz="1200" b="0" i="0">
                          <a:solidFill>
                            <a:srgbClr val="0D0D0D"/>
                          </a:solidFill>
                          <a:latin typeface="微软雅黑" panose="020B0503020204020204" charset="-122"/>
                          <a:ea typeface="微软雅黑" panose="020B0503020204020204" charset="-122"/>
                          <a:cs typeface="微软雅黑" panose="020B0503020204020204" charset="-122"/>
                        </a:rPr>
                        <a:t>GPU</a:t>
                      </a:r>
                      <a:endParaRPr lang="en-US" altLang="zh-CN" sz="1200" b="0" i="0">
                        <a:solidFill>
                          <a:srgbClr val="0D0D0D"/>
                        </a:solidFill>
                        <a:latin typeface="微软雅黑" panose="020B0503020204020204" charset="-122"/>
                        <a:ea typeface="微软雅黑" panose="020B0503020204020204" charset="-122"/>
                        <a:cs typeface="微软雅黑" panose="020B0503020204020204" charset="-122"/>
                      </a:endParaRPr>
                    </a:p>
                  </a:txBody>
                  <a:tcPr marL="127317" marR="127317" marT="63817" marB="63817" anchor="t" anchorCtr="0"/>
                </a:tc>
              </a:tr>
              <a:tr h="380365">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结构化检索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实体链接</a:t>
                      </a:r>
                      <a:r>
                        <a:rPr lang="en-US" altLang="zh-CN" sz="1200" b="0" i="0">
                          <a:solidFill>
                            <a:srgbClr val="0D0D0D"/>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分类标签</a:t>
                      </a:r>
                      <a:endParaRPr lang="zh-CN" altLang="en-US" sz="1200" b="0" i="0">
                        <a:solidFill>
                          <a:srgbClr val="0D0D0D"/>
                        </a:solidFill>
                        <a:latin typeface="微软雅黑" panose="020B0503020204020204" charset="-122"/>
                        <a:ea typeface="微软雅黑" panose="020B0503020204020204" charset="-122"/>
                        <a:cs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利用领域知识，精度高</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依赖预定义规则或标签体系</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r>
              <a:tr h="379730">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行为检索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协同过滤</a:t>
                      </a:r>
                      <a:r>
                        <a:rPr lang="en-US" altLang="zh-CN" sz="1200" b="0" i="0">
                          <a:solidFill>
                            <a:srgbClr val="0D0D0D"/>
                          </a:solidFill>
                          <a:latin typeface="微软雅黑" panose="020B0503020204020204" charset="-122"/>
                          <a:ea typeface="微软雅黑" panose="020B0503020204020204" charset="-122"/>
                          <a:cs typeface="微软雅黑" panose="020B0503020204020204" charset="-122"/>
                        </a:rPr>
                        <a:t>, GNN</a:t>
                      </a:r>
                      <a:endParaRPr lang="en-US" altLang="zh-CN" sz="1200" b="0" i="0">
                        <a:solidFill>
                          <a:srgbClr val="0D0D0D"/>
                        </a:solidFill>
                        <a:latin typeface="微软雅黑" panose="020B0503020204020204" charset="-122"/>
                        <a:ea typeface="微软雅黑" panose="020B0503020204020204" charset="-122"/>
                        <a:cs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个性化强，适合推荐系统</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冷启动问题，数据稀疏性</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r>
              <a:tr h="380365">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时间检索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实时热点</a:t>
                      </a:r>
                      <a:r>
                        <a:rPr lang="en-US" altLang="zh-CN" sz="1200" b="0" i="0">
                          <a:solidFill>
                            <a:srgbClr val="0D0D0D"/>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时间衰减</a:t>
                      </a:r>
                      <a:endParaRPr lang="zh-CN" altLang="en-US" sz="1200" b="0" i="0">
                        <a:solidFill>
                          <a:srgbClr val="0D0D0D"/>
                        </a:solidFill>
                        <a:latin typeface="微软雅黑" panose="020B0503020204020204" charset="-122"/>
                        <a:ea typeface="微软雅黑" panose="020B0503020204020204" charset="-122"/>
                        <a:cs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提升新鲜度，适应动态环境</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需要实时数据处理能力</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r>
              <a:tr h="491490">
                <a:tc>
                  <a:txBody>
                    <a:bodyPr/>
                    <a:p>
                      <a:pPr marL="0" indent="0" algn="l" fontAlgn="t" latinLnBrk="1">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多模态检索</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en-US" altLang="zh-CN" sz="1200" b="0" i="0">
                          <a:solidFill>
                            <a:srgbClr val="0D0D0D"/>
                          </a:solidFill>
                          <a:latin typeface="微软雅黑" panose="020B0503020204020204" charset="-122"/>
                          <a:ea typeface="微软雅黑" panose="020B0503020204020204" charset="-122"/>
                          <a:cs typeface="微软雅黑" panose="020B0503020204020204" charset="-122"/>
                        </a:rPr>
                        <a:t>CLIP, </a:t>
                      </a:r>
                      <a:r>
                        <a:rPr lang="zh-CN" altLang="en-US" sz="1200" b="0" i="0">
                          <a:solidFill>
                            <a:srgbClr val="0D0D0D"/>
                          </a:solidFill>
                          <a:latin typeface="微软雅黑" panose="020B0503020204020204" charset="-122"/>
                          <a:ea typeface="微软雅黑" panose="020B0503020204020204" charset="-122"/>
                          <a:cs typeface="微软雅黑" panose="020B0503020204020204" charset="-122"/>
                        </a:rPr>
                        <a:t>视频关键帧检索</a:t>
                      </a:r>
                      <a:endParaRPr lang="zh-CN" altLang="en-US" sz="1200" b="0" i="0">
                        <a:solidFill>
                          <a:srgbClr val="0D0D0D"/>
                        </a:solidFill>
                        <a:latin typeface="微软雅黑" panose="020B0503020204020204" charset="-122"/>
                        <a:ea typeface="微软雅黑" panose="020B0503020204020204" charset="-122"/>
                        <a:cs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跨模态理解，应用场景丰富</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c>
                  <a:txBody>
                    <a:bodyPr/>
                    <a:p>
                      <a:pPr marL="0" indent="0" algn="l" fontAlgn="t">
                        <a:spcBef>
                          <a:spcPct val="0"/>
                        </a:spcBef>
                        <a:spcAft>
                          <a:spcPct val="0"/>
                        </a:spcAft>
                      </a:pPr>
                      <a:r>
                        <a:rPr lang="zh-CN" altLang="en-US" sz="1200" b="0" i="0">
                          <a:solidFill>
                            <a:srgbClr val="0D0D0D"/>
                          </a:solidFill>
                          <a:latin typeface="微软雅黑" panose="020B0503020204020204" charset="-122"/>
                          <a:ea typeface="微软雅黑" panose="020B0503020204020204" charset="-122"/>
                        </a:rPr>
                        <a:t>模型复杂度高，训练数据需求大</a:t>
                      </a:r>
                      <a:endParaRPr lang="zh-CN" altLang="en-US" sz="1200" b="0" i="0">
                        <a:solidFill>
                          <a:srgbClr val="0D0D0D"/>
                        </a:solidFill>
                        <a:latin typeface="微软雅黑" panose="020B0503020204020204" charset="-122"/>
                        <a:ea typeface="微软雅黑" panose="020B0503020204020204" charset="-122"/>
                      </a:endParaRPr>
                    </a:p>
                  </a:txBody>
                  <a:tcPr marL="127317" marR="127317" marT="63817" marB="63817" anchor="t" anchorCtr="0"/>
                </a:tc>
              </a:tr>
            </a:tbl>
          </a:graphicData>
        </a:graphic>
      </p:graphicFrame>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三大</a:t>
            </a:r>
            <a:r>
              <a:rPr lang="zh-CN" altLang="en-US" sz="2800" b="1">
                <a:solidFill>
                  <a:schemeClr val="accent1"/>
                </a:solidFill>
                <a:sym typeface="+mn-ea"/>
              </a:rPr>
              <a:t>web</a:t>
            </a:r>
            <a:r>
              <a:rPr lang="zh-CN" altLang="en-US" sz="2800" b="1">
                <a:solidFill>
                  <a:schemeClr val="accent1"/>
                </a:solidFill>
                <a:sym typeface="+mn-ea"/>
              </a:rPr>
              <a:t>框架</a:t>
            </a:r>
            <a:r>
              <a:rPr lang="zh-CN" altLang="en-US" sz="2800" b="1">
                <a:solidFill>
                  <a:schemeClr val="accent1"/>
                </a:solidFill>
                <a:sym typeface="+mn-ea"/>
              </a:rPr>
              <a:t>详细</a:t>
            </a:r>
            <a:r>
              <a:rPr lang="zh-CN" altLang="en-US" sz="2800" b="1">
                <a:solidFill>
                  <a:schemeClr val="accent1"/>
                </a:solidFill>
                <a:sym typeface="+mn-ea"/>
              </a:rPr>
              <a:t>对比分析</a:t>
            </a:r>
            <a:endParaRPr lang="zh-CN" altLang="en-US" sz="2800" b="1">
              <a:solidFill>
                <a:schemeClr val="accent1"/>
              </a:solidFill>
              <a:sym typeface="+mn-ea"/>
            </a:endParaRPr>
          </a:p>
        </p:txBody>
      </p:sp>
      <p:pic>
        <p:nvPicPr>
          <p:cNvPr id="3" name="图片 2"/>
          <p:cNvPicPr>
            <a:picLocks noChangeAspect="1"/>
          </p:cNvPicPr>
          <p:nvPr>
            <p:custDataLst>
              <p:tags r:id="rId2"/>
            </p:custDataLst>
          </p:nvPr>
        </p:nvPicPr>
        <p:blipFill>
          <a:blip r:embed="rId3"/>
          <a:stretch>
            <a:fillRect/>
          </a:stretch>
        </p:blipFill>
        <p:spPr>
          <a:xfrm>
            <a:off x="274955" y="728980"/>
            <a:ext cx="4987290" cy="59055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944620" y="746760"/>
            <a:ext cx="4857750" cy="582930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972300" y="749935"/>
            <a:ext cx="5219700" cy="5867400"/>
          </a:xfrm>
          <a:prstGeom prst="rect">
            <a:avLst/>
          </a:prstGeom>
        </p:spPr>
      </p:pic>
      <p:pic>
        <p:nvPicPr>
          <p:cNvPr id="8" name="图片 7"/>
          <p:cNvPicPr>
            <a:picLocks noChangeAspect="1"/>
          </p:cNvPicPr>
          <p:nvPr>
            <p:custDataLst>
              <p:tags r:id="rId8"/>
            </p:custDataLst>
          </p:nvPr>
        </p:nvPicPr>
        <p:blipFill>
          <a:blip r:embed="rId7"/>
          <a:stretch>
            <a:fillRect/>
          </a:stretch>
        </p:blipFill>
        <p:spPr>
          <a:xfrm>
            <a:off x="3486150" y="495300"/>
            <a:ext cx="5219700" cy="5867400"/>
          </a:xfrm>
          <a:prstGeom prst="rect">
            <a:avLst/>
          </a:prstGeom>
        </p:spPr>
      </p:pic>
    </p:spTree>
    <p:custDataLst>
      <p:tags r:id="rId9"/>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890" y="2651125"/>
            <a:ext cx="12176125" cy="9328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2 </a:t>
            </a:r>
            <a:r>
              <a:rPr lang="zh-CN" altLang="en-US" sz="2800" b="1"/>
              <a:t>项目</a:t>
            </a:r>
            <a:r>
              <a:rPr lang="zh-CN" altLang="en-US" sz="2800" b="1"/>
              <a:t>分享</a:t>
            </a:r>
            <a:endParaRPr lang="zh-CN" altLang="en-US" sz="2800" b="1"/>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570230" y="843280"/>
            <a:ext cx="10921365" cy="337185"/>
          </a:xfrm>
          <a:prstGeom prst="rect">
            <a:avLst/>
          </a:prstGeom>
        </p:spPr>
        <p:txBody>
          <a:bodyPr wrap="square">
            <a:normAutofit fontScale="90000"/>
          </a:bodyPr>
          <a:p>
            <a:pPr marL="0" indent="0" algn="just" defTabSz="266700">
              <a:spcBef>
                <a:spcPct val="0"/>
              </a:spcBef>
              <a:spcAft>
                <a:spcPct val="0"/>
              </a:spcAft>
            </a:pPr>
            <a:r>
              <a:rPr lang="en-US" altLang="zh-CN" sz="1600">
                <a:solidFill>
                  <a:schemeClr val="tx1"/>
                </a:solidFill>
              </a:rPr>
              <a:t>“AI</a:t>
            </a:r>
            <a:r>
              <a:rPr lang="zh-CN" altLang="en-US" sz="1600">
                <a:solidFill>
                  <a:schemeClr val="tx1"/>
                </a:solidFill>
              </a:rPr>
              <a:t>智参小程序</a:t>
            </a:r>
            <a:r>
              <a:rPr lang="en-US" altLang="zh-CN" sz="1600">
                <a:solidFill>
                  <a:schemeClr val="tx1"/>
                </a:solidFill>
              </a:rPr>
              <a:t>”</a:t>
            </a:r>
            <a:r>
              <a:rPr lang="zh-CN" altLang="en-US" sz="1600" b="1">
                <a:solidFill>
                  <a:schemeClr val="tx1"/>
                </a:solidFill>
              </a:rPr>
              <a:t>使命是让国人吃好每顿饭，愿景是成为最懂、最宠、最养你，并能帮助全民食养弃疾的智能帮手。</a:t>
            </a:r>
            <a:endParaRPr lang="zh-CN" altLang="en-US" sz="1600" b="1">
              <a:solidFill>
                <a:schemeClr val="tx1"/>
              </a:solidFill>
            </a:endParaRPr>
          </a:p>
        </p:txBody>
      </p:sp>
      <p:sp>
        <p:nvSpPr>
          <p:cNvPr id="9" name="椭圆 8"/>
          <p:cNvSpPr/>
          <p:nvPr>
            <p:custDataLst>
              <p:tags r:id="rId2"/>
            </p:custDataLst>
          </p:nvPr>
        </p:nvSpPr>
        <p:spPr>
          <a:xfrm>
            <a:off x="995045" y="1957070"/>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lt1"/>
                </a:solidFill>
              </a:rPr>
              <a:t>药食同源</a:t>
            </a:r>
            <a:endParaRPr lang="zh-CN" altLang="en-US">
              <a:solidFill>
                <a:schemeClr val="lt1"/>
              </a:solidFill>
            </a:endParaRPr>
          </a:p>
        </p:txBody>
      </p:sp>
      <p:sp>
        <p:nvSpPr>
          <p:cNvPr id="10" name="椭圆 9"/>
          <p:cNvSpPr/>
          <p:nvPr>
            <p:custDataLst>
              <p:tags r:id="rId3"/>
            </p:custDataLst>
          </p:nvPr>
        </p:nvSpPr>
        <p:spPr>
          <a:xfrm>
            <a:off x="3225165" y="1906270"/>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lt1"/>
                </a:solidFill>
              </a:rPr>
              <a:t>食疗康养</a:t>
            </a:r>
            <a:endParaRPr lang="zh-CN" altLang="en-US">
              <a:solidFill>
                <a:schemeClr val="lt1"/>
              </a:solidFill>
            </a:endParaRPr>
          </a:p>
        </p:txBody>
      </p:sp>
      <p:sp>
        <p:nvSpPr>
          <p:cNvPr id="11" name="椭圆 10"/>
          <p:cNvSpPr/>
          <p:nvPr>
            <p:custDataLst>
              <p:tags r:id="rId4"/>
            </p:custDataLst>
          </p:nvPr>
        </p:nvSpPr>
        <p:spPr>
          <a:xfrm>
            <a:off x="995045" y="3809365"/>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lt1"/>
                </a:solidFill>
              </a:rPr>
              <a:t>体质测评</a:t>
            </a:r>
            <a:endParaRPr lang="zh-CN" altLang="en-US">
              <a:solidFill>
                <a:schemeClr val="lt1"/>
              </a:solidFill>
            </a:endParaRPr>
          </a:p>
        </p:txBody>
      </p:sp>
      <p:sp>
        <p:nvSpPr>
          <p:cNvPr id="12" name="椭圆 11"/>
          <p:cNvSpPr/>
          <p:nvPr>
            <p:custDataLst>
              <p:tags r:id="rId5"/>
            </p:custDataLst>
          </p:nvPr>
        </p:nvSpPr>
        <p:spPr>
          <a:xfrm>
            <a:off x="3159125" y="3809365"/>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lt1"/>
                </a:solidFill>
              </a:rPr>
              <a:t>营养测评</a:t>
            </a:r>
            <a:endParaRPr lang="zh-CN" altLang="en-US">
              <a:solidFill>
                <a:schemeClr val="lt1"/>
              </a:solidFill>
            </a:endParaRPr>
          </a:p>
        </p:txBody>
      </p:sp>
      <p:sp>
        <p:nvSpPr>
          <p:cNvPr id="13" name="椭圆 12"/>
          <p:cNvSpPr/>
          <p:nvPr>
            <p:custDataLst>
              <p:tags r:id="rId6"/>
            </p:custDataLst>
          </p:nvPr>
        </p:nvSpPr>
        <p:spPr>
          <a:xfrm>
            <a:off x="5499735" y="1906270"/>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菜谱营养分析</a:t>
            </a:r>
            <a:endParaRPr lang="zh-CN" altLang="en-US"/>
          </a:p>
        </p:txBody>
      </p:sp>
      <p:sp>
        <p:nvSpPr>
          <p:cNvPr id="14" name="椭圆 13"/>
          <p:cNvSpPr/>
          <p:nvPr>
            <p:custDataLst>
              <p:tags r:id="rId7"/>
            </p:custDataLst>
          </p:nvPr>
        </p:nvSpPr>
        <p:spPr>
          <a:xfrm>
            <a:off x="5499735" y="3809365"/>
            <a:ext cx="1193165" cy="10756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lt1"/>
                </a:solidFill>
              </a:rPr>
              <a:t>体重管理</a:t>
            </a:r>
            <a:endParaRPr lang="zh-CN" altLang="en-US">
              <a:solidFill>
                <a:schemeClr val="lt1"/>
              </a:solidFill>
            </a:endParaRPr>
          </a:p>
        </p:txBody>
      </p:sp>
      <p:sp>
        <p:nvSpPr>
          <p:cNvPr id="15" name="标题 14"/>
          <p:cNvSpPr>
            <a:spLocks noGrp="1"/>
          </p:cNvSpPr>
          <p:nvPr>
            <p:ph type="title"/>
            <p:custDataLst>
              <p:tags r:id="rId8"/>
            </p:custDataLst>
          </p:nvPr>
        </p:nvSpPr>
        <p:spPr>
          <a:xfrm>
            <a:off x="206375" y="124460"/>
            <a:ext cx="10800080" cy="59563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a:t>
            </a:r>
            <a:r>
              <a:rPr lang="zh-CN" altLang="en-US" sz="2800">
                <a:sym typeface="+mn-ea"/>
              </a:rPr>
              <a:t>分享</a:t>
            </a:r>
            <a:endParaRPr lang="zh-CN" altLang="en-US" sz="2800">
              <a:sym typeface="+mn-ea"/>
            </a:endParaRPr>
          </a:p>
        </p:txBody>
      </p:sp>
    </p:spTree>
    <p:custDataLst>
      <p:tags r:id="rId9"/>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3040" y="1138555"/>
            <a:ext cx="8407400" cy="4650105"/>
            <a:chOff x="448" y="2321"/>
            <a:chExt cx="13240" cy="7323"/>
          </a:xfrm>
        </p:grpSpPr>
        <p:sp>
          <p:nvSpPr>
            <p:cNvPr id="2" name="文本框 1"/>
            <p:cNvSpPr txBox="1"/>
            <p:nvPr>
              <p:custDataLst>
                <p:tags r:id="rId1"/>
              </p:custDataLst>
            </p:nvPr>
          </p:nvSpPr>
          <p:spPr>
            <a:xfrm>
              <a:off x="3901" y="2321"/>
              <a:ext cx="6544" cy="822"/>
            </a:xfrm>
            <a:prstGeom prst="rect">
              <a:avLst/>
            </a:prstGeom>
            <a:noFill/>
          </p:spPr>
          <p:txBody>
            <a:bodyPr wrap="square" rtlCol="0" anchor="t">
              <a:normAutofit/>
            </a:bodyPr>
            <a:lstStyle/>
            <a:p>
              <a:pPr algn="ctr"/>
              <a:r>
                <a:rPr lang="zh-CN" altLang="en-US" sz="2800" b="1">
                  <a:solidFill>
                    <a:schemeClr val="accent1"/>
                  </a:solidFill>
                  <a:effectLst>
                    <a:outerShdw blurRad="38100" dist="25400" dir="5400000" algn="ctr" rotWithShape="0">
                      <a:srgbClr val="6E747A">
                        <a:alpha val="43000"/>
                      </a:srgbClr>
                    </a:outerShdw>
                  </a:effectLst>
                  <a:sym typeface="+mn-ea"/>
                </a:rPr>
                <a:t>一体两翼架构</a:t>
              </a:r>
              <a:endParaRPr lang="zh-CN" altLang="en-US" sz="2800" b="1">
                <a:solidFill>
                  <a:schemeClr val="accent1"/>
                </a:solidFill>
                <a:effectLst>
                  <a:outerShdw blurRad="38100" dist="25400" dir="5400000" algn="ctr" rotWithShape="0">
                    <a:srgbClr val="6E747A">
                      <a:alpha val="43000"/>
                    </a:srgbClr>
                  </a:outerShdw>
                </a:effectLst>
                <a:sym typeface="+mn-ea"/>
              </a:endParaRPr>
            </a:p>
          </p:txBody>
        </p:sp>
        <p:sp>
          <p:nvSpPr>
            <p:cNvPr id="9" name="椭圆 8"/>
            <p:cNvSpPr/>
            <p:nvPr>
              <p:custDataLst>
                <p:tags r:id="rId2"/>
              </p:custDataLst>
            </p:nvPr>
          </p:nvSpPr>
          <p:spPr>
            <a:xfrm>
              <a:off x="5069" y="3180"/>
              <a:ext cx="4000" cy="3926"/>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10" name="椭圆 9"/>
            <p:cNvSpPr/>
            <p:nvPr>
              <p:custDataLst>
                <p:tags r:id="rId3"/>
              </p:custDataLst>
            </p:nvPr>
          </p:nvSpPr>
          <p:spPr>
            <a:xfrm>
              <a:off x="5516" y="3464"/>
              <a:ext cx="3106" cy="3014"/>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bg1"/>
                </a:solidFill>
              </a:endParaRPr>
            </a:p>
          </p:txBody>
        </p:sp>
        <p:sp>
          <p:nvSpPr>
            <p:cNvPr id="13" name="任意多边形 12"/>
            <p:cNvSpPr/>
            <p:nvPr>
              <p:custDataLst>
                <p:tags r:id="rId4"/>
              </p:custDataLst>
            </p:nvPr>
          </p:nvSpPr>
          <p:spPr>
            <a:xfrm flipH="1">
              <a:off x="1712" y="4497"/>
              <a:ext cx="10714" cy="5147"/>
            </a:xfrm>
            <a:custGeom>
              <a:avLst/>
              <a:gdLst>
                <a:gd name="adj" fmla="val 50000"/>
                <a:gd name="a" fmla="pin 0 adj 100000"/>
                <a:gd name="x2" fmla="*/ w a 100000"/>
                <a:gd name="x1" fmla="*/ x2 1 2"/>
                <a:gd name="x3" fmla="+/ x2 r 2"/>
                <a:gd name="y2" fmla="*/ h a 100000"/>
                <a:gd name="y1" fmla="*/ y2 1 2"/>
                <a:gd name="y3" fmla="+/ y2 b 2"/>
              </a:gdLst>
              <a:ahLst/>
              <a:cxnLst>
                <a:cxn ang="0">
                  <a:pos x="hc" y="vc"/>
                </a:cxn>
                <a:cxn ang="cd2">
                  <a:pos x="l" y="y3"/>
                </a:cxn>
                <a:cxn ang="cd2">
                  <a:pos x="x1" y="y1"/>
                </a:cxn>
                <a:cxn ang="3">
                  <a:pos x="x3" y="t"/>
                </a:cxn>
              </a:cxnLst>
              <a:rect l="l" t="t" r="r" b="b"/>
              <a:pathLst>
                <a:path w="10714" h="5147">
                  <a:moveTo>
                    <a:pt x="1346" y="0"/>
                  </a:moveTo>
                  <a:lnTo>
                    <a:pt x="1386" y="0"/>
                  </a:lnTo>
                  <a:lnTo>
                    <a:pt x="2772" y="0"/>
                  </a:lnTo>
                  <a:lnTo>
                    <a:pt x="7773" y="0"/>
                  </a:lnTo>
                  <a:lnTo>
                    <a:pt x="9243" y="0"/>
                  </a:lnTo>
                  <a:lnTo>
                    <a:pt x="9265" y="0"/>
                  </a:lnTo>
                  <a:lnTo>
                    <a:pt x="9265" y="38"/>
                  </a:lnTo>
                  <a:lnTo>
                    <a:pt x="10714" y="2574"/>
                  </a:lnTo>
                  <a:lnTo>
                    <a:pt x="10714" y="5147"/>
                  </a:lnTo>
                  <a:lnTo>
                    <a:pt x="9265" y="2611"/>
                  </a:lnTo>
                  <a:lnTo>
                    <a:pt x="9265" y="2677"/>
                  </a:lnTo>
                  <a:lnTo>
                    <a:pt x="1346" y="2677"/>
                  </a:lnTo>
                  <a:lnTo>
                    <a:pt x="1346" y="2504"/>
                  </a:lnTo>
                  <a:lnTo>
                    <a:pt x="0" y="4868"/>
                  </a:lnTo>
                  <a:lnTo>
                    <a:pt x="0" y="2434"/>
                  </a:lnTo>
                  <a:lnTo>
                    <a:pt x="1346" y="70"/>
                  </a:lnTo>
                  <a:lnTo>
                    <a:pt x="1346" y="0"/>
                  </a:lnTo>
                  <a:close/>
                </a:path>
              </a:pathLst>
            </a:cu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sp>
          <p:nvSpPr>
            <p:cNvPr id="14" name="文本框 13"/>
            <p:cNvSpPr txBox="1"/>
            <p:nvPr>
              <p:custDataLst>
                <p:tags r:id="rId5"/>
              </p:custDataLst>
            </p:nvPr>
          </p:nvSpPr>
          <p:spPr>
            <a:xfrm>
              <a:off x="4861" y="5380"/>
              <a:ext cx="5076" cy="725"/>
            </a:xfrm>
            <a:prstGeom prst="rect">
              <a:avLst/>
            </a:prstGeom>
            <a:noFill/>
          </p:spPr>
          <p:txBody>
            <a:bodyPr wrap="square" rtlCol="0">
              <a:normAutofit/>
            </a:bodyPr>
            <a:lstStyle/>
            <a:p>
              <a:r>
                <a:rPr lang="zh-CN" altLang="en-US" sz="2400" b="1">
                  <a:solidFill>
                    <a:schemeClr val="bg1"/>
                  </a:solidFill>
                  <a:sym typeface="+mn-ea"/>
                </a:rPr>
                <a:t>核心目标与平台架构</a:t>
              </a:r>
              <a:endParaRPr lang="zh-CN" altLang="en-US" sz="2400" b="1">
                <a:solidFill>
                  <a:schemeClr val="bg1"/>
                </a:solidFill>
                <a:sym typeface="+mn-ea"/>
              </a:endParaRPr>
            </a:p>
          </p:txBody>
        </p:sp>
        <p:sp>
          <p:nvSpPr>
            <p:cNvPr id="15" name="圆角矩形 14"/>
            <p:cNvSpPr/>
            <p:nvPr>
              <p:custDataLst>
                <p:tags r:id="rId6"/>
              </p:custDataLst>
            </p:nvPr>
          </p:nvSpPr>
          <p:spPr>
            <a:xfrm>
              <a:off x="448" y="7084"/>
              <a:ext cx="1170" cy="2446"/>
            </a:xfrm>
            <a:prstGeom prst="roundRect">
              <a:avLst/>
            </a:prstGeom>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b="1">
                  <a:solidFill>
                    <a:schemeClr val="accent1"/>
                  </a:solidFill>
                  <a:effectLst>
                    <a:outerShdw blurRad="38100" dist="25400" dir="5400000" algn="ctr" rotWithShape="0">
                      <a:srgbClr val="6E747A">
                        <a:alpha val="43000"/>
                      </a:srgbClr>
                    </a:outerShdw>
                  </a:effectLst>
                  <a:sym typeface="+mn-ea"/>
                </a:rPr>
                <a:t>管健康理服务</a:t>
              </a:r>
              <a:endParaRPr lang="zh-CN" altLang="en-US" b="1">
                <a:solidFill>
                  <a:schemeClr val="accent1"/>
                </a:solidFill>
                <a:effectLst>
                  <a:outerShdw blurRad="38100" dist="25400" dir="5400000" algn="ctr" rotWithShape="0">
                    <a:srgbClr val="6E747A">
                      <a:alpha val="43000"/>
                    </a:srgbClr>
                  </a:outerShdw>
                </a:effectLst>
                <a:sym typeface="+mn-ea"/>
              </a:endParaRPr>
            </a:p>
          </p:txBody>
        </p:sp>
        <p:sp>
          <p:nvSpPr>
            <p:cNvPr id="16" name="圆角矩形 15"/>
            <p:cNvSpPr/>
            <p:nvPr>
              <p:custDataLst>
                <p:tags r:id="rId7"/>
              </p:custDataLst>
            </p:nvPr>
          </p:nvSpPr>
          <p:spPr>
            <a:xfrm>
              <a:off x="12521" y="6893"/>
              <a:ext cx="1167" cy="2446"/>
            </a:xfrm>
            <a:prstGeom prst="roundRect">
              <a:avLst/>
            </a:prstGeom>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b="1">
                  <a:solidFill>
                    <a:schemeClr val="accent1"/>
                  </a:solidFill>
                  <a:effectLst>
                    <a:outerShdw blurRad="38100" dist="25400" dir="5400000" algn="ctr" rotWithShape="0">
                      <a:srgbClr val="6E747A">
                        <a:alpha val="43000"/>
                      </a:srgbClr>
                    </a:outerShdw>
                  </a:effectLst>
                  <a:sym typeface="+mn-ea"/>
                </a:rPr>
                <a:t>个性化健康干预</a:t>
              </a:r>
              <a:endParaRPr lang="zh-CN" altLang="en-US" b="1">
                <a:solidFill>
                  <a:schemeClr val="accent1"/>
                </a:solidFill>
                <a:effectLst>
                  <a:outerShdw blurRad="38100" dist="25400" dir="5400000" algn="ctr" rotWithShape="0">
                    <a:srgbClr val="6E747A">
                      <a:alpha val="43000"/>
                    </a:srgbClr>
                  </a:outerShdw>
                </a:effectLst>
                <a:sym typeface="+mn-ea"/>
              </a:endParaRPr>
            </a:p>
          </p:txBody>
        </p:sp>
        <p:sp>
          <p:nvSpPr>
            <p:cNvPr id="21" name="圆角矩形 20"/>
            <p:cNvSpPr/>
            <p:nvPr>
              <p:custDataLst>
                <p:tags r:id="rId8"/>
              </p:custDataLst>
            </p:nvPr>
          </p:nvSpPr>
          <p:spPr>
            <a:xfrm>
              <a:off x="3182" y="7582"/>
              <a:ext cx="7835" cy="1540"/>
            </a:xfrm>
            <a:prstGeom prst="roundRect">
              <a:avLst/>
            </a:prstGeom>
            <a:solidFill>
              <a:schemeClr val="accent3">
                <a:lumMod val="40000"/>
                <a:lumOff val="60000"/>
              </a:schemeClr>
            </a:solidFill>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b="1">
                  <a:solidFill>
                    <a:schemeClr val="tx1"/>
                  </a:solidFill>
                  <a:sym typeface="+mn-ea"/>
                </a:rPr>
                <a:t>大模型</a:t>
              </a:r>
              <a:r>
                <a:rPr lang="en-US" altLang="zh-CN" b="1">
                  <a:solidFill>
                    <a:schemeClr val="tx1"/>
                  </a:solidFill>
                  <a:sym typeface="+mn-ea"/>
                </a:rPr>
                <a:t>+</a:t>
              </a:r>
              <a:r>
                <a:rPr lang="zh-CN" altLang="en-US" b="1">
                  <a:solidFill>
                    <a:schemeClr val="tx1"/>
                  </a:solidFill>
                  <a:sym typeface="+mn-ea"/>
                </a:rPr>
                <a:t>智能体技术驱动</a:t>
              </a:r>
              <a:endParaRPr lang="zh-CN" altLang="en-US" b="1">
                <a:solidFill>
                  <a:schemeClr val="tx1"/>
                </a:solidFill>
                <a:sym typeface="+mn-ea"/>
              </a:endParaRPr>
            </a:p>
          </p:txBody>
        </p:sp>
      </p:grpSp>
      <p:sp>
        <p:nvSpPr>
          <p:cNvPr id="22" name="文本框 21"/>
          <p:cNvSpPr txBox="1"/>
          <p:nvPr>
            <p:custDataLst>
              <p:tags r:id="rId9"/>
            </p:custDataLst>
          </p:nvPr>
        </p:nvSpPr>
        <p:spPr>
          <a:xfrm>
            <a:off x="8768715" y="948055"/>
            <a:ext cx="3269615" cy="5648325"/>
          </a:xfrm>
          <a:prstGeom prst="rect">
            <a:avLst/>
          </a:prstGeom>
          <a:noFill/>
        </p:spPr>
        <p:txBody>
          <a:bodyPr wrap="square" rtlCol="0" anchor="t">
            <a:normAutofit/>
          </a:bodyPr>
          <a:lstStyle/>
          <a:p>
            <a:r>
              <a:rPr lang="zh-CN" altLang="en-US" sz="1600" b="1">
                <a:solidFill>
                  <a:schemeClr val="tx1"/>
                </a:solidFill>
                <a:sym typeface="+mn-ea"/>
              </a:rPr>
              <a:t>核心目标：</a:t>
            </a:r>
            <a:endParaRPr lang="zh-CN" altLang="en-US" sz="1600" b="1">
              <a:solidFill>
                <a:schemeClr val="tx1"/>
              </a:solidFill>
              <a:sym typeface="+mn-ea"/>
            </a:endParaRPr>
          </a:p>
          <a:p>
            <a:pPr indent="0" fontAlgn="auto">
              <a:lnSpc>
                <a:spcPct val="150000"/>
              </a:lnSpc>
            </a:pPr>
            <a:r>
              <a:rPr lang="zh-CN" altLang="en-US" sz="1200" b="1">
                <a:solidFill>
                  <a:schemeClr val="tx1"/>
                </a:solidFill>
                <a:sym typeface="+mn-ea"/>
              </a:rPr>
              <a:t>打造一个智能化、个性化的健康管理平台，通过整合先进的大模型技术和智能体技术，为用户提供全面、精准、便捷的健康管理服务，提升用户的健康水平和生活质量。</a:t>
            </a:r>
            <a:endParaRPr lang="zh-CN" altLang="en-US" sz="1200" b="1">
              <a:solidFill>
                <a:schemeClr val="tx1"/>
              </a:solidFill>
            </a:endParaRPr>
          </a:p>
          <a:p>
            <a:endParaRPr lang="en-US" altLang="zh-CN" sz="1600">
              <a:solidFill>
                <a:schemeClr val="tx1"/>
              </a:solidFill>
            </a:endParaRPr>
          </a:p>
          <a:p>
            <a:r>
              <a:rPr lang="zh-CN" altLang="en-US" sz="1600" b="1">
                <a:solidFill>
                  <a:schemeClr val="tx1"/>
                </a:solidFill>
                <a:sym typeface="+mn-ea"/>
              </a:rPr>
              <a:t>平台架构：</a:t>
            </a:r>
            <a:endParaRPr lang="zh-CN" altLang="en-US" sz="1600" b="1">
              <a:solidFill>
                <a:schemeClr val="tx1"/>
              </a:solidFill>
            </a:endParaRPr>
          </a:p>
          <a:p>
            <a:pPr indent="0" fontAlgn="auto">
              <a:lnSpc>
                <a:spcPct val="150000"/>
              </a:lnSpc>
            </a:pPr>
            <a:r>
              <a:rPr lang="en-US" altLang="zh-CN" sz="1200" b="1">
                <a:solidFill>
                  <a:schemeClr val="tx1"/>
                </a:solidFill>
                <a:sym typeface="+mn-ea"/>
              </a:rPr>
              <a:t>• </a:t>
            </a:r>
            <a:r>
              <a:rPr lang="zh-CN" altLang="en-US" sz="1200" b="1">
                <a:solidFill>
                  <a:schemeClr val="tx1"/>
                </a:solidFill>
                <a:sym typeface="+mn-ea"/>
              </a:rPr>
              <a:t>数据采集层：作为平台的基础，负责从多源（智能设备、医疗系统、用户输入等）收集健康数据。</a:t>
            </a:r>
            <a:endParaRPr lang="zh-CN" altLang="en-US" sz="1200" b="1">
              <a:solidFill>
                <a:schemeClr val="tx1"/>
              </a:solidFill>
            </a:endParaRPr>
          </a:p>
          <a:p>
            <a:pPr indent="0" fontAlgn="auto">
              <a:lnSpc>
                <a:spcPct val="150000"/>
              </a:lnSpc>
            </a:pPr>
            <a:r>
              <a:rPr lang="en-US" altLang="zh-CN" sz="1200" b="1">
                <a:solidFill>
                  <a:schemeClr val="tx1"/>
                </a:solidFill>
                <a:sym typeface="+mn-ea"/>
              </a:rPr>
              <a:t>• </a:t>
            </a:r>
            <a:r>
              <a:rPr lang="zh-CN" altLang="en-US" sz="1200" b="1">
                <a:solidFill>
                  <a:schemeClr val="tx1"/>
                </a:solidFill>
                <a:sym typeface="+mn-ea"/>
              </a:rPr>
              <a:t>数据处理层：作为平台的核心大脑，利用大模型技术对数据进行分析和处理，生成个性化的健康管理方案。</a:t>
            </a:r>
            <a:endParaRPr lang="zh-CN" altLang="en-US" sz="1200" b="1">
              <a:solidFill>
                <a:schemeClr val="tx1"/>
              </a:solidFill>
            </a:endParaRPr>
          </a:p>
          <a:p>
            <a:pPr indent="0" fontAlgn="auto">
              <a:lnSpc>
                <a:spcPct val="150000"/>
              </a:lnSpc>
            </a:pPr>
            <a:r>
              <a:rPr lang="en-US" altLang="zh-CN" sz="1200" b="1">
                <a:solidFill>
                  <a:schemeClr val="tx1"/>
                </a:solidFill>
                <a:sym typeface="+mn-ea"/>
              </a:rPr>
              <a:t>• </a:t>
            </a:r>
            <a:r>
              <a:rPr lang="zh-CN" altLang="en-US" sz="1200" b="1">
                <a:solidFill>
                  <a:schemeClr val="tx1"/>
                </a:solidFill>
                <a:sym typeface="+mn-ea"/>
              </a:rPr>
              <a:t>应用服务层：作为平台的功能实现层，提供健康监测、风险评估、食疗建议、营养指导等服务。</a:t>
            </a:r>
            <a:endParaRPr lang="zh-CN" altLang="en-US" sz="1200" b="1">
              <a:solidFill>
                <a:schemeClr val="tx1"/>
              </a:solidFill>
            </a:endParaRPr>
          </a:p>
          <a:p>
            <a:pPr indent="0" fontAlgn="auto">
              <a:lnSpc>
                <a:spcPct val="150000"/>
              </a:lnSpc>
            </a:pPr>
            <a:r>
              <a:rPr lang="en-US" altLang="zh-CN" sz="1200" b="1">
                <a:solidFill>
                  <a:schemeClr val="tx1"/>
                </a:solidFill>
                <a:sym typeface="+mn-ea"/>
              </a:rPr>
              <a:t>• </a:t>
            </a:r>
            <a:r>
              <a:rPr lang="zh-CN" altLang="en-US" sz="1200" b="1">
                <a:solidFill>
                  <a:schemeClr val="tx1"/>
                </a:solidFill>
                <a:sym typeface="+mn-ea"/>
              </a:rPr>
              <a:t>用户交互层：作为平台的用户接触面，通过数字人技术提供直观、便捷的交互体验。</a:t>
            </a:r>
            <a:endParaRPr lang="zh-CN" altLang="en-US" sz="1200" b="1">
              <a:solidFill>
                <a:schemeClr val="tx1"/>
              </a:solidFill>
            </a:endParaRPr>
          </a:p>
          <a:p>
            <a:pPr indent="0" fontAlgn="auto">
              <a:lnSpc>
                <a:spcPct val="150000"/>
              </a:lnSpc>
            </a:pPr>
            <a:endParaRPr lang="zh-CN" altLang="en-US" sz="1200" b="1">
              <a:solidFill>
                <a:schemeClr val="tx1"/>
              </a:solidFill>
              <a:sym typeface="+mn-ea"/>
            </a:endParaRPr>
          </a:p>
        </p:txBody>
      </p:sp>
      <p:sp>
        <p:nvSpPr>
          <p:cNvPr id="23" name="文本框 22"/>
          <p:cNvSpPr txBox="1"/>
          <p:nvPr>
            <p:custDataLst>
              <p:tags r:id="rId10"/>
            </p:custDataLst>
          </p:nvPr>
        </p:nvSpPr>
        <p:spPr>
          <a:xfrm>
            <a:off x="200025" y="5979795"/>
            <a:ext cx="8349615" cy="737235"/>
          </a:xfrm>
          <a:prstGeom prst="rect">
            <a:avLst/>
          </a:prstGeom>
          <a:noFill/>
        </p:spPr>
        <p:txBody>
          <a:bodyPr wrap="square" rtlCol="0" anchor="t">
            <a:normAutofit/>
          </a:bodyPr>
          <a:lstStyle/>
          <a:p>
            <a:pPr indent="0" fontAlgn="auto">
              <a:lnSpc>
                <a:spcPct val="150000"/>
              </a:lnSpc>
            </a:pPr>
            <a:r>
              <a:rPr lang="zh-CN" altLang="en-US" sz="1400">
                <a:solidFill>
                  <a:schemeClr val="tx1"/>
                </a:solidFill>
                <a:sym typeface="+mn-ea"/>
              </a:rPr>
              <a:t>技术支撑：采用大模型、智能体、微服务架构、容器化部署、数据加密等技术，确保平台的高效性、安全性和可扩展性。</a:t>
            </a:r>
            <a:endParaRPr lang="zh-CN" altLang="en-US" sz="1400">
              <a:solidFill>
                <a:schemeClr val="tx1"/>
              </a:solidFill>
              <a:sym typeface="+mn-ea"/>
            </a:endParaRPr>
          </a:p>
        </p:txBody>
      </p:sp>
      <p:sp>
        <p:nvSpPr>
          <p:cNvPr id="25" name="矩形 24"/>
          <p:cNvSpPr/>
          <p:nvPr>
            <p:custDataLst>
              <p:tags r:id="rId11"/>
            </p:custDataLst>
          </p:nvPr>
        </p:nvSpPr>
        <p:spPr>
          <a:xfrm>
            <a:off x="8665845" y="833755"/>
            <a:ext cx="3432810" cy="5880735"/>
          </a:xfrm>
          <a:prstGeom prst="rect">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grpSp>
        <p:nvGrpSpPr>
          <p:cNvPr id="68" name="组合 67"/>
          <p:cNvGrpSpPr/>
          <p:nvPr/>
        </p:nvGrpSpPr>
        <p:grpSpPr>
          <a:xfrm>
            <a:off x="0" y="115570"/>
            <a:ext cx="12175490" cy="499745"/>
            <a:chOff x="0" y="182"/>
            <a:chExt cx="19174" cy="787"/>
          </a:xfrm>
        </p:grpSpPr>
        <p:cxnSp>
          <p:nvCxnSpPr>
            <p:cNvPr id="71" name="直接连接符 70"/>
            <p:cNvCxnSpPr/>
            <p:nvPr>
              <p:custDataLst>
                <p:tags r:id="rId12"/>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13"/>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总体架构</a:t>
              </a:r>
              <a:endParaRPr lang="zh-CN" sz="2400" b="1">
                <a:solidFill>
                  <a:schemeClr val="accent1"/>
                </a:solidFill>
                <a:sym typeface="+mn-ea"/>
              </a:endParaRPr>
            </a:p>
          </p:txBody>
        </p:sp>
      </p:grpSp>
    </p:spTree>
    <p:custDataLst>
      <p:tags r:id="rId14"/>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68350" y="1052195"/>
            <a:ext cx="5085715" cy="528320"/>
          </a:xfrm>
          <a:prstGeom prst="rect">
            <a:avLst/>
          </a:prstGeom>
        </p:spPr>
        <p:style>
          <a:lnRef idx="0">
            <a:srgbClr val="FFFFFF"/>
          </a:lnRef>
          <a:fillRef idx="1">
            <a:schemeClr val="accent1"/>
          </a:fillRef>
          <a:effectRef idx="1">
            <a:schemeClr val="accent1"/>
          </a:effectRef>
          <a:fontRef idx="minor">
            <a:schemeClr val="lt1"/>
          </a:fontRef>
        </p:style>
        <p:txBody>
          <a:bodyPr wrap="square" rtlCol="0" anchor="ctr">
            <a:normAutofit/>
          </a:bodyPr>
          <a:lstStyle/>
          <a:p>
            <a:pPr algn="ctr"/>
            <a:r>
              <a:rPr lang="zh-CN" altLang="en-US">
                <a:sym typeface="+mn-ea"/>
              </a:rPr>
              <a:t>左翼：健康管理服务</a:t>
            </a:r>
            <a:endParaRPr lang="zh-CN" altLang="en-US"/>
          </a:p>
        </p:txBody>
      </p:sp>
      <p:sp>
        <p:nvSpPr>
          <p:cNvPr id="3" name="矩形 2"/>
          <p:cNvSpPr/>
          <p:nvPr>
            <p:custDataLst>
              <p:tags r:id="rId2"/>
            </p:custDataLst>
          </p:nvPr>
        </p:nvSpPr>
        <p:spPr>
          <a:xfrm>
            <a:off x="768350" y="1628140"/>
            <a:ext cx="5085715" cy="4830445"/>
          </a:xfrm>
          <a:prstGeom prst="rect">
            <a:avLst/>
          </a:prstGeom>
          <a:ln>
            <a:solidFill>
              <a:srgbClr val="00B0F0"/>
            </a:solidFill>
            <a:prstDash val="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l"/>
            <a:r>
              <a:rPr lang="zh-CN" altLang="en-US" sz="1400">
                <a:solidFill>
                  <a:schemeClr val="accent1"/>
                </a:solidFill>
                <a:cs typeface="微软雅黑" panose="020B0503020204020204" charset="-122"/>
                <a:sym typeface="+mn-ea"/>
              </a:rPr>
              <a:t>功能定位：</a:t>
            </a:r>
            <a:endParaRPr lang="zh-CN" altLang="en-US" sz="1400">
              <a:solidFill>
                <a:schemeClr val="accent1"/>
              </a:solidFill>
              <a:cs typeface="微软雅黑" panose="020B0503020204020204" charset="-122"/>
              <a:sym typeface="+mn-ea"/>
            </a:endParaRPr>
          </a:p>
          <a:p>
            <a:pPr algn="l"/>
            <a:r>
              <a:rPr lang="zh-CN" altLang="en-US" sz="1400">
                <a:solidFill>
                  <a:schemeClr val="accent1"/>
                </a:solidFill>
                <a:cs typeface="微软雅黑" panose="020B0503020204020204" charset="-122"/>
                <a:sym typeface="+mn-ea"/>
              </a:rPr>
              <a:t>作为平台的左翼，健康管理服务模块是实现核心目标的关键支撑部分，提供全面的健康管理服务，包括健康监测、风险评估和动态跟踪。</a:t>
            </a:r>
            <a:endParaRPr lang="zh-CN" altLang="en-US" sz="1400">
              <a:solidFill>
                <a:schemeClr val="accent1"/>
              </a:solidFill>
              <a:cs typeface="微软雅黑" panose="020B0503020204020204" charset="-122"/>
              <a:sym typeface="+mn-ea"/>
            </a:endParaRPr>
          </a:p>
          <a:p>
            <a:pPr algn="l"/>
            <a:endParaRPr lang="zh-CN" altLang="en-US" sz="1400">
              <a:solidFill>
                <a:schemeClr val="accent1"/>
              </a:solidFill>
              <a:cs typeface="微软雅黑" panose="020B0503020204020204" charset="-122"/>
            </a:endParaRPr>
          </a:p>
          <a:p>
            <a:pPr algn="l"/>
            <a:r>
              <a:rPr lang="zh-CN" altLang="en-US" sz="1400">
                <a:solidFill>
                  <a:schemeClr val="accent1"/>
                </a:solidFill>
                <a:cs typeface="微软雅黑" panose="020B0503020204020204" charset="-122"/>
                <a:sym typeface="+mn-ea"/>
              </a:rPr>
              <a:t>核心模块：</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健康监测：通过智能设备和用户输入，实时监测生理指标（如血压、血糖、心率等）和生活方式数据（如运动、睡眠等）。</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风险评估：利用大模型技术对采集的数据进行分析，评估健康风险，生成个性化的健康管理报告。</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动态跟踪：定期跟踪用户的健康数据变化，动态调整健康管理方案，确保方案的持续有效性。</a:t>
            </a:r>
            <a:endParaRPr lang="zh-CN" altLang="en-US" sz="1400">
              <a:solidFill>
                <a:schemeClr val="accent1"/>
              </a:solidFill>
              <a:cs typeface="微软雅黑" panose="020B0503020204020204" charset="-122"/>
            </a:endParaRPr>
          </a:p>
          <a:p>
            <a:pPr algn="l"/>
            <a:endParaRPr lang="en-US" altLang="zh-CN" sz="1400">
              <a:solidFill>
                <a:schemeClr val="accent1"/>
              </a:solidFill>
              <a:cs typeface="微软雅黑" panose="020B0503020204020204" charset="-122"/>
            </a:endParaRPr>
          </a:p>
          <a:p>
            <a:pPr algn="l"/>
            <a:r>
              <a:rPr lang="zh-CN" altLang="en-US" sz="1400">
                <a:solidFill>
                  <a:schemeClr val="accent1"/>
                </a:solidFill>
                <a:cs typeface="微软雅黑" panose="020B0503020204020204" charset="-122"/>
                <a:sym typeface="+mn-ea"/>
              </a:rPr>
              <a:t>技术实现：</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基于大模型的健康评估算法。</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数据加密和隐私保护技术。</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微服务架构支持高效的数据处理和功能扩展。</a:t>
            </a:r>
            <a:endParaRPr lang="zh-CN" altLang="en-US" sz="1400">
              <a:solidFill>
                <a:schemeClr val="accent1"/>
              </a:solidFill>
              <a:cs typeface="微软雅黑" panose="020B0503020204020204" charset="-122"/>
            </a:endParaRPr>
          </a:p>
          <a:p>
            <a:pPr algn="l"/>
            <a:endParaRPr lang="zh-CN" altLang="en-US" sz="1400">
              <a:solidFill>
                <a:schemeClr val="accent1"/>
              </a:solidFill>
              <a:cs typeface="微软雅黑" panose="020B0503020204020204" charset="-122"/>
              <a:sym typeface="+mn-ea"/>
            </a:endParaRPr>
          </a:p>
          <a:p>
            <a:pPr algn="l"/>
            <a:r>
              <a:rPr lang="zh-CN" altLang="en-US" sz="1400">
                <a:solidFill>
                  <a:schemeClr val="accent1"/>
                </a:solidFill>
                <a:cs typeface="微软雅黑" panose="020B0503020204020204" charset="-122"/>
                <a:sym typeface="+mn-ea"/>
              </a:rPr>
              <a:t>用户价值：</a:t>
            </a:r>
            <a:endParaRPr lang="zh-CN" altLang="en-US" sz="1400">
              <a:solidFill>
                <a:schemeClr val="accent1"/>
              </a:solidFill>
              <a:cs typeface="微软雅黑" panose="020B0503020204020204" charset="-122"/>
              <a:sym typeface="+mn-ea"/>
            </a:endParaRPr>
          </a:p>
          <a:p>
            <a:pPr algn="l">
              <a:buClrTx/>
              <a:buSzTx/>
              <a:buFontTx/>
            </a:pPr>
            <a:r>
              <a:rPr lang="en-US" altLang="zh-CN" sz="1400">
                <a:solidFill>
                  <a:schemeClr val="accent1"/>
                </a:solidFill>
                <a:cs typeface="微软雅黑" panose="020B0503020204020204" charset="-122"/>
                <a:sym typeface="+mn-ea"/>
              </a:rPr>
              <a:t>• 帮助用户实时了解自身健康状况，提前发现潜在健康风险，实现疾病的早期预防和干预。</a:t>
            </a:r>
            <a:endParaRPr lang="en-US" altLang="zh-CN" sz="1400">
              <a:solidFill>
                <a:schemeClr val="accent1"/>
              </a:solidFill>
              <a:cs typeface="微软雅黑" panose="020B0503020204020204" charset="-122"/>
              <a:sym typeface="+mn-ea"/>
            </a:endParaRPr>
          </a:p>
        </p:txBody>
      </p:sp>
      <p:sp>
        <p:nvSpPr>
          <p:cNvPr id="5" name="矩形 4"/>
          <p:cNvSpPr/>
          <p:nvPr>
            <p:custDataLst>
              <p:tags r:id="rId3"/>
            </p:custDataLst>
          </p:nvPr>
        </p:nvSpPr>
        <p:spPr>
          <a:xfrm>
            <a:off x="6362065" y="1002030"/>
            <a:ext cx="5085715" cy="528320"/>
          </a:xfrm>
          <a:prstGeom prst="rect">
            <a:avLst/>
          </a:prstGeom>
        </p:spPr>
        <p:style>
          <a:lnRef idx="0">
            <a:srgbClr val="FFFFFF"/>
          </a:lnRef>
          <a:fillRef idx="1">
            <a:schemeClr val="accent1"/>
          </a:fillRef>
          <a:effectRef idx="1">
            <a:schemeClr val="accent1"/>
          </a:effectRef>
          <a:fontRef idx="minor">
            <a:schemeClr val="lt1"/>
          </a:fontRef>
        </p:style>
        <p:txBody>
          <a:bodyPr wrap="square" rtlCol="0" anchor="ctr">
            <a:normAutofit/>
          </a:bodyPr>
          <a:lstStyle/>
          <a:p>
            <a:pPr algn="ctr"/>
            <a:r>
              <a:rPr lang="zh-CN" altLang="en-US">
                <a:sym typeface="+mn-ea"/>
              </a:rPr>
              <a:t>右翼：个性化健康干预</a:t>
            </a:r>
            <a:endParaRPr lang="zh-CN" altLang="en-US"/>
          </a:p>
        </p:txBody>
      </p:sp>
      <p:sp>
        <p:nvSpPr>
          <p:cNvPr id="6" name="矩形 5"/>
          <p:cNvSpPr/>
          <p:nvPr>
            <p:custDataLst>
              <p:tags r:id="rId4"/>
            </p:custDataLst>
          </p:nvPr>
        </p:nvSpPr>
        <p:spPr>
          <a:xfrm>
            <a:off x="6362065" y="1579880"/>
            <a:ext cx="5085715" cy="4878705"/>
          </a:xfrm>
          <a:prstGeom prst="rect">
            <a:avLst/>
          </a:prstGeom>
          <a:ln>
            <a:solidFill>
              <a:srgbClr val="00B0F0"/>
            </a:solidFill>
            <a:prstDash val="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l"/>
            <a:r>
              <a:rPr lang="zh-CN" altLang="en-US" sz="1400">
                <a:solidFill>
                  <a:schemeClr val="accent1"/>
                </a:solidFill>
                <a:cs typeface="微软雅黑" panose="020B0503020204020204" charset="-122"/>
                <a:sym typeface="+mn-ea"/>
              </a:rPr>
              <a:t>功能定位：</a:t>
            </a:r>
            <a:endParaRPr lang="zh-CN" altLang="en-US" sz="1400">
              <a:solidFill>
                <a:schemeClr val="accent1"/>
              </a:solidFill>
              <a:cs typeface="微软雅黑" panose="020B0503020204020204" charset="-122"/>
              <a:sym typeface="+mn-ea"/>
            </a:endParaRPr>
          </a:p>
          <a:p>
            <a:pPr algn="l"/>
            <a:r>
              <a:rPr lang="zh-CN" altLang="en-US" sz="1400">
                <a:solidFill>
                  <a:schemeClr val="accent1"/>
                </a:solidFill>
                <a:cs typeface="微软雅黑" panose="020B0503020204020204" charset="-122"/>
                <a:sym typeface="+mn-ea"/>
              </a:rPr>
              <a:t>作为平台的右翼，个性化健康干预模块是实现核心目标的另一关键支撑部分，通过食疗、营养和心理干预，为用户提供全方位的健康管理支持。</a:t>
            </a:r>
            <a:endParaRPr lang="zh-CN" altLang="en-US" sz="1400">
              <a:solidFill>
                <a:schemeClr val="accent1"/>
              </a:solidFill>
              <a:cs typeface="微软雅黑" panose="020B0503020204020204" charset="-122"/>
            </a:endParaRPr>
          </a:p>
          <a:p>
            <a:pPr algn="l"/>
            <a:endParaRPr lang="en-US" altLang="zh-CN" sz="1400">
              <a:solidFill>
                <a:schemeClr val="accent1"/>
              </a:solidFill>
              <a:cs typeface="微软雅黑" panose="020B0503020204020204" charset="-122"/>
            </a:endParaRPr>
          </a:p>
          <a:p>
            <a:pPr algn="l"/>
            <a:r>
              <a:rPr lang="zh-CN" altLang="en-US" sz="1400">
                <a:solidFill>
                  <a:schemeClr val="accent1"/>
                </a:solidFill>
                <a:cs typeface="微软雅黑" panose="020B0503020204020204" charset="-122"/>
                <a:sym typeface="+mn-ea"/>
              </a:rPr>
              <a:t>核心模块：</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食疗中心：根据用户的健康数据和饮食偏好，生成个性化的食疗方案，结合中医食疗理论，提供养生食谱和饮食建议。</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营养中心：提供专业的营养评估和个性化营养建议，帮助用户优化饮食结构，预防和改善营养相关疾病。</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心理干预：通过心理测评和干预方案，帮助用户缓解压力、改善心理状态，提升整体健康水平。</a:t>
            </a:r>
            <a:endParaRPr lang="zh-CN" altLang="en-US" sz="1400">
              <a:solidFill>
                <a:schemeClr val="accent1"/>
              </a:solidFill>
              <a:cs typeface="微软雅黑" panose="020B0503020204020204" charset="-122"/>
            </a:endParaRPr>
          </a:p>
          <a:p>
            <a:pPr algn="l"/>
            <a:endParaRPr lang="en-US" altLang="zh-CN" sz="1400">
              <a:solidFill>
                <a:schemeClr val="accent1"/>
              </a:solidFill>
              <a:cs typeface="微软雅黑" panose="020B0503020204020204" charset="-122"/>
            </a:endParaRPr>
          </a:p>
          <a:p>
            <a:pPr algn="l"/>
            <a:r>
              <a:rPr lang="zh-CN" altLang="en-US" sz="1400">
                <a:solidFill>
                  <a:schemeClr val="accent1"/>
                </a:solidFill>
                <a:cs typeface="微软雅黑" panose="020B0503020204020204" charset="-122"/>
                <a:sym typeface="+mn-ea"/>
              </a:rPr>
              <a:t>技术实现：</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基于大模型的个性化方案生成算法。</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数字人技术用于方案展示和用户交互，增强用户体验。</a:t>
            </a:r>
            <a:endParaRPr lang="zh-CN" altLang="en-US" sz="1400">
              <a:solidFill>
                <a:schemeClr val="accent1"/>
              </a:solidFill>
              <a:cs typeface="微软雅黑" panose="020B0503020204020204" charset="-122"/>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数据分析和反馈机制，持续优化干预方案。</a:t>
            </a:r>
            <a:endParaRPr lang="zh-CN" altLang="en-US" sz="1400">
              <a:solidFill>
                <a:schemeClr val="accent1"/>
              </a:solidFill>
              <a:cs typeface="微软雅黑" panose="020B0503020204020204" charset="-122"/>
            </a:endParaRPr>
          </a:p>
          <a:p>
            <a:pPr algn="l"/>
            <a:endParaRPr lang="en-US" altLang="zh-CN" sz="1400">
              <a:solidFill>
                <a:schemeClr val="accent1"/>
              </a:solidFill>
              <a:cs typeface="微软雅黑" panose="020B0503020204020204" charset="-122"/>
            </a:endParaRPr>
          </a:p>
          <a:p>
            <a:pPr algn="l"/>
            <a:r>
              <a:rPr lang="zh-CN" altLang="en-US" sz="1400">
                <a:solidFill>
                  <a:schemeClr val="accent1"/>
                </a:solidFill>
                <a:cs typeface="微软雅黑" panose="020B0503020204020204" charset="-122"/>
                <a:sym typeface="+mn-ea"/>
              </a:rPr>
              <a:t>用户价值：</a:t>
            </a:r>
            <a:endParaRPr lang="zh-CN" altLang="en-US" sz="1400">
              <a:solidFill>
                <a:schemeClr val="accent1"/>
              </a:solidFill>
              <a:cs typeface="微软雅黑" panose="020B0503020204020204" charset="-122"/>
              <a:sym typeface="+mn-ea"/>
            </a:endParaRPr>
          </a:p>
          <a:p>
            <a:pPr algn="l"/>
            <a:r>
              <a:rPr lang="en-US" altLang="zh-CN" sz="1400">
                <a:solidFill>
                  <a:schemeClr val="accent1"/>
                </a:solidFill>
                <a:cs typeface="微软雅黑" panose="020B0503020204020204" charset="-122"/>
                <a:sym typeface="+mn-ea"/>
              </a:rPr>
              <a:t>• </a:t>
            </a:r>
            <a:r>
              <a:rPr lang="zh-CN" altLang="en-US" sz="1400">
                <a:solidFill>
                  <a:schemeClr val="accent1"/>
                </a:solidFill>
                <a:cs typeface="微软雅黑" panose="020B0503020204020204" charset="-122"/>
                <a:sym typeface="+mn-ea"/>
              </a:rPr>
              <a:t>通过个性化的饮食、营养和心理干预，帮助用户改善健康状况，提升生活质量，实现健康管理的闭环。</a:t>
            </a:r>
            <a:endParaRPr lang="zh-CN" altLang="en-US" sz="1400">
              <a:solidFill>
                <a:schemeClr val="accent1"/>
              </a:solidFill>
              <a:cs typeface="微软雅黑" panose="020B0503020204020204" charset="-122"/>
              <a:sym typeface="+mn-ea"/>
            </a:endParaRPr>
          </a:p>
          <a:p>
            <a:pPr algn="l"/>
            <a:endParaRPr lang="zh-CN" altLang="en-US" sz="1400">
              <a:solidFill>
                <a:schemeClr val="accent1"/>
              </a:solidFill>
              <a:cs typeface="微软雅黑" panose="020B0503020204020204" charset="-122"/>
              <a:sym typeface="+mn-ea"/>
            </a:endParaRPr>
          </a:p>
        </p:txBody>
      </p:sp>
      <p:grpSp>
        <p:nvGrpSpPr>
          <p:cNvPr id="68" name="组合 67"/>
          <p:cNvGrpSpPr/>
          <p:nvPr/>
        </p:nvGrpSpPr>
        <p:grpSpPr>
          <a:xfrm>
            <a:off x="0" y="115570"/>
            <a:ext cx="12175490" cy="499745"/>
            <a:chOff x="0" y="182"/>
            <a:chExt cx="19174" cy="787"/>
          </a:xfrm>
        </p:grpSpPr>
        <p:cxnSp>
          <p:nvCxnSpPr>
            <p:cNvPr id="71" name="直接连接符 70"/>
            <p:cNvCxnSpPr/>
            <p:nvPr>
              <p:custDataLst>
                <p:tags r:id="rId5"/>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6"/>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总体架构</a:t>
              </a:r>
              <a:endParaRPr lang="zh-CN" sz="2400" b="1">
                <a:solidFill>
                  <a:schemeClr val="accent1"/>
                </a:solidFill>
                <a:sym typeface="+mn-ea"/>
              </a:endParaRPr>
            </a:p>
          </p:txBody>
        </p:sp>
      </p:grpSp>
    </p:spTree>
    <p:custDataLst>
      <p:tags r:id="rId7"/>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68350" y="1673225"/>
            <a:ext cx="3494405" cy="528320"/>
          </a:xfrm>
          <a:prstGeom prst="rect">
            <a:avLst/>
          </a:prstGeom>
        </p:spPr>
        <p:style>
          <a:lnRef idx="0">
            <a:srgbClr val="FFFFFF"/>
          </a:lnRef>
          <a:fillRef idx="1">
            <a:schemeClr val="accent1"/>
          </a:fillRef>
          <a:effectRef idx="1">
            <a:schemeClr val="accent1"/>
          </a:effectRef>
          <a:fontRef idx="minor">
            <a:schemeClr val="lt1"/>
          </a:fontRef>
        </p:style>
        <p:txBody>
          <a:bodyPr wrap="square" rtlCol="0" anchor="ctr">
            <a:normAutofit/>
          </a:bodyPr>
          <a:lstStyle/>
          <a:p>
            <a:pPr algn="ctr"/>
            <a:r>
              <a:rPr lang="zh-CN" altLang="en-US">
                <a:solidFill>
                  <a:schemeClr val="bg1"/>
                </a:solidFill>
                <a:sym typeface="+mn-ea"/>
              </a:rPr>
              <a:t>食疗中心</a:t>
            </a:r>
            <a:endParaRPr lang="zh-CN" altLang="en-US">
              <a:solidFill>
                <a:schemeClr val="bg1"/>
              </a:solidFill>
              <a:sym typeface="+mn-ea"/>
            </a:endParaRPr>
          </a:p>
        </p:txBody>
      </p:sp>
      <p:sp>
        <p:nvSpPr>
          <p:cNvPr id="3" name="矩形 2"/>
          <p:cNvSpPr/>
          <p:nvPr>
            <p:custDataLst>
              <p:tags r:id="rId2"/>
            </p:custDataLst>
          </p:nvPr>
        </p:nvSpPr>
        <p:spPr>
          <a:xfrm>
            <a:off x="768350" y="2328545"/>
            <a:ext cx="3494405" cy="3656965"/>
          </a:xfrm>
          <a:prstGeom prst="rect">
            <a:avLst/>
          </a:prstGeom>
          <a:ln>
            <a:solidFill>
              <a:schemeClr val="accent2"/>
            </a:solidFill>
            <a:prstDash val="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l"/>
            <a:r>
              <a:rPr lang="en-US" altLang="zh-CN" sz="1400">
                <a:solidFill>
                  <a:schemeClr val="tx1"/>
                </a:solidFill>
                <a:cs typeface="微软雅黑" panose="020B0503020204020204" charset="-122"/>
                <a:sym typeface="+mn-ea"/>
              </a:rPr>
              <a:t> </a:t>
            </a:r>
            <a:r>
              <a:rPr lang="zh-CN" altLang="en-US" sz="1400" b="1">
                <a:solidFill>
                  <a:schemeClr val="tx1"/>
                </a:solidFill>
                <a:cs typeface="微软雅黑" panose="020B0503020204020204" charset="-122"/>
                <a:sym typeface="+mn-ea"/>
              </a:rPr>
              <a:t>功能模块：</a:t>
            </a:r>
            <a:endParaRPr lang="zh-CN" altLang="en-US" sz="1400">
              <a:solidFill>
                <a:schemeClr val="tx1"/>
              </a:solidFill>
              <a:cs typeface="微软雅黑" panose="020B0503020204020204" charset="-122"/>
            </a:endParaRPr>
          </a:p>
          <a:p>
            <a:pPr algn="l"/>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用户健康数据输入：用户输入健康状况、饮食偏好。</a:t>
            </a:r>
            <a:endParaRPr lang="zh-CN" altLang="en-US" sz="1200">
              <a:solidFill>
                <a:schemeClr val="tx1"/>
              </a:solidFill>
              <a:cs typeface="微软雅黑" panose="020B0503020204020204" charset="-122"/>
              <a:sym typeface="+mn-ea"/>
            </a:endParaRPr>
          </a:p>
          <a:p>
            <a:pPr indent="0" algn="l" fontAlgn="auto">
              <a:lnSpc>
                <a:spcPct val="150000"/>
              </a:lnSpc>
            </a:pPr>
            <a:endParaRPr lang="zh-CN" altLang="en-US"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食疗方案生成：基于大模型分析生成个性化食谱。</a:t>
            </a:r>
            <a:endParaRPr lang="zh-CN" altLang="en-US" sz="1200">
              <a:solidFill>
                <a:schemeClr val="tx1"/>
              </a:solidFill>
              <a:cs typeface="微软雅黑" panose="020B0503020204020204" charset="-122"/>
              <a:sym typeface="+mn-ea"/>
            </a:endParaRPr>
          </a:p>
          <a:p>
            <a:pPr indent="0" algn="l" fontAlgn="auto">
              <a:lnSpc>
                <a:spcPct val="150000"/>
              </a:lnSpc>
            </a:pPr>
            <a:endParaRPr lang="zh-CN" altLang="en-US"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食谱展示与指导：通过数字人展示食谱制作过程。</a:t>
            </a:r>
            <a:endParaRPr lang="zh-CN" altLang="en-US" sz="1200">
              <a:solidFill>
                <a:schemeClr val="tx1"/>
              </a:solidFill>
              <a:cs typeface="微软雅黑" panose="020B0503020204020204" charset="-122"/>
              <a:sym typeface="+mn-ea"/>
            </a:endParaRPr>
          </a:p>
          <a:p>
            <a:pPr indent="0" algn="l" fontAlgn="auto">
              <a:lnSpc>
                <a:spcPct val="150000"/>
              </a:lnSpc>
            </a:pPr>
            <a:endParaRPr lang="zh-CN" altLang="en-US"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反馈收集与优化：用户反馈食谱效果，系统优化方案。</a:t>
            </a:r>
            <a:endParaRPr lang="zh-CN" altLang="en-US" sz="1200">
              <a:solidFill>
                <a:schemeClr val="tx1"/>
              </a:solidFill>
              <a:cs typeface="微软雅黑" panose="020B0503020204020204" charset="-122"/>
              <a:sym typeface="+mn-ea"/>
            </a:endParaRPr>
          </a:p>
        </p:txBody>
      </p:sp>
      <p:sp>
        <p:nvSpPr>
          <p:cNvPr id="8" name="矩形 7"/>
          <p:cNvSpPr/>
          <p:nvPr>
            <p:custDataLst>
              <p:tags r:id="rId3"/>
            </p:custDataLst>
          </p:nvPr>
        </p:nvSpPr>
        <p:spPr>
          <a:xfrm>
            <a:off x="4584065" y="1659890"/>
            <a:ext cx="3494405" cy="528320"/>
          </a:xfrm>
          <a:prstGeom prst="rect">
            <a:avLst/>
          </a:prstGeom>
        </p:spPr>
        <p:style>
          <a:lnRef idx="0">
            <a:srgbClr val="FFFFFF"/>
          </a:lnRef>
          <a:fillRef idx="1">
            <a:schemeClr val="accent1"/>
          </a:fillRef>
          <a:effectRef idx="1">
            <a:schemeClr val="accent1"/>
          </a:effectRef>
          <a:fontRef idx="minor">
            <a:schemeClr val="lt1"/>
          </a:fontRef>
        </p:style>
        <p:txBody>
          <a:bodyPr wrap="square" rtlCol="0" anchor="ctr">
            <a:normAutofit/>
          </a:bodyPr>
          <a:lstStyle/>
          <a:p>
            <a:pPr algn="ctr"/>
            <a:r>
              <a:rPr lang="zh-CN" altLang="en-US">
                <a:solidFill>
                  <a:schemeClr val="bg1"/>
                </a:solidFill>
                <a:sym typeface="+mn-ea"/>
              </a:rPr>
              <a:t>营养中心</a:t>
            </a:r>
            <a:endParaRPr lang="zh-CN" altLang="en-US">
              <a:solidFill>
                <a:schemeClr val="bg1"/>
              </a:solidFill>
              <a:sym typeface="+mn-ea"/>
            </a:endParaRPr>
          </a:p>
        </p:txBody>
      </p:sp>
      <p:sp>
        <p:nvSpPr>
          <p:cNvPr id="9" name="矩形 8"/>
          <p:cNvSpPr/>
          <p:nvPr>
            <p:custDataLst>
              <p:tags r:id="rId4"/>
            </p:custDataLst>
          </p:nvPr>
        </p:nvSpPr>
        <p:spPr>
          <a:xfrm>
            <a:off x="4584065" y="2315210"/>
            <a:ext cx="3494405" cy="3656965"/>
          </a:xfrm>
          <a:prstGeom prst="rect">
            <a:avLst/>
          </a:prstGeom>
          <a:ln>
            <a:solidFill>
              <a:schemeClr val="accent2"/>
            </a:solidFill>
            <a:prstDash val="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l"/>
            <a:r>
              <a:rPr lang="en-US" altLang="zh-CN" sz="1400" b="1">
                <a:solidFill>
                  <a:schemeClr val="tx1"/>
                </a:solidFill>
                <a:cs typeface="微软雅黑" panose="020B0503020204020204" charset="-122"/>
                <a:sym typeface="+mn-ea"/>
              </a:rPr>
              <a:t> </a:t>
            </a:r>
            <a:r>
              <a:rPr lang="zh-CN" altLang="en-US" sz="1400" b="1">
                <a:solidFill>
                  <a:schemeClr val="tx1"/>
                </a:solidFill>
                <a:cs typeface="微软雅黑" panose="020B0503020204020204" charset="-122"/>
                <a:sym typeface="+mn-ea"/>
              </a:rPr>
              <a:t>功能模块：</a:t>
            </a:r>
            <a:endParaRPr lang="zh-CN" altLang="en-US" sz="1400" b="1">
              <a:solidFill>
                <a:schemeClr val="tx1"/>
              </a:solidFill>
              <a:cs typeface="微软雅黑" panose="020B0503020204020204" charset="-122"/>
            </a:endParaRPr>
          </a:p>
          <a:p>
            <a:pPr algn="l"/>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营养评估：用户上传饮食记录，系统进行营养分析。</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个性化营养建议：生成营养报告，推荐营养补充剂。</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营养咨询：数字人提供实时营养咨询。</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营养课程：推送线上营养课程和讲座。</a:t>
            </a:r>
            <a:endParaRPr lang="zh-CN" altLang="en-US" sz="1200">
              <a:solidFill>
                <a:schemeClr val="tx1"/>
              </a:solidFill>
              <a:cs typeface="微软雅黑" panose="020B0503020204020204" charset="-122"/>
              <a:sym typeface="+mn-ea"/>
            </a:endParaRPr>
          </a:p>
          <a:p>
            <a:pPr indent="0" algn="l" fontAlgn="auto">
              <a:lnSpc>
                <a:spcPct val="150000"/>
              </a:lnSpc>
            </a:pPr>
            <a:endParaRPr lang="zh-CN" altLang="en-US" sz="1200">
              <a:solidFill>
                <a:schemeClr val="tx1"/>
              </a:solidFill>
              <a:cs typeface="微软雅黑" panose="020B0503020204020204" charset="-122"/>
            </a:endParaRPr>
          </a:p>
          <a:p>
            <a:pPr algn="l"/>
            <a:endParaRPr lang="zh-CN" altLang="en-US" sz="1200">
              <a:solidFill>
                <a:schemeClr val="tx1"/>
              </a:solidFill>
              <a:cs typeface="微软雅黑" panose="020B0503020204020204" charset="-122"/>
            </a:endParaRPr>
          </a:p>
        </p:txBody>
      </p:sp>
      <p:sp>
        <p:nvSpPr>
          <p:cNvPr id="10" name="矩形 9"/>
          <p:cNvSpPr/>
          <p:nvPr>
            <p:custDataLst>
              <p:tags r:id="rId5"/>
            </p:custDataLst>
          </p:nvPr>
        </p:nvSpPr>
        <p:spPr>
          <a:xfrm>
            <a:off x="8451215" y="1659890"/>
            <a:ext cx="3494405" cy="528320"/>
          </a:xfrm>
          <a:prstGeom prst="rect">
            <a:avLst/>
          </a:prstGeom>
        </p:spPr>
        <p:style>
          <a:lnRef idx="0">
            <a:srgbClr val="FFFFFF"/>
          </a:lnRef>
          <a:fillRef idx="1">
            <a:schemeClr val="accent1"/>
          </a:fillRef>
          <a:effectRef idx="1">
            <a:schemeClr val="accent1"/>
          </a:effectRef>
          <a:fontRef idx="minor">
            <a:schemeClr val="lt1"/>
          </a:fontRef>
        </p:style>
        <p:txBody>
          <a:bodyPr wrap="square" rtlCol="0" anchor="ctr">
            <a:normAutofit/>
          </a:bodyPr>
          <a:lstStyle/>
          <a:p>
            <a:pPr algn="ctr"/>
            <a:r>
              <a:rPr lang="zh-CN" altLang="en-US">
                <a:solidFill>
                  <a:schemeClr val="bg1"/>
                </a:solidFill>
                <a:sym typeface="+mn-ea"/>
              </a:rPr>
              <a:t>测评中心</a:t>
            </a:r>
            <a:endParaRPr lang="zh-CN" altLang="en-US">
              <a:solidFill>
                <a:schemeClr val="bg1"/>
              </a:solidFill>
              <a:sym typeface="+mn-ea"/>
            </a:endParaRPr>
          </a:p>
        </p:txBody>
      </p:sp>
      <p:sp>
        <p:nvSpPr>
          <p:cNvPr id="11" name="矩形 10"/>
          <p:cNvSpPr/>
          <p:nvPr>
            <p:custDataLst>
              <p:tags r:id="rId6"/>
            </p:custDataLst>
          </p:nvPr>
        </p:nvSpPr>
        <p:spPr>
          <a:xfrm>
            <a:off x="8451215" y="2315210"/>
            <a:ext cx="3494405" cy="3656965"/>
          </a:xfrm>
          <a:prstGeom prst="rect">
            <a:avLst/>
          </a:prstGeom>
          <a:ln>
            <a:solidFill>
              <a:schemeClr val="accent2"/>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algn="l"/>
            <a:endParaRPr lang="en-US" altLang="zh-CN" sz="1600">
              <a:solidFill>
                <a:schemeClr val="tx1"/>
              </a:solidFill>
              <a:sym typeface="+mn-ea"/>
            </a:endParaRPr>
          </a:p>
          <a:p>
            <a:pPr algn="l"/>
            <a:endParaRPr lang="en-US" altLang="zh-CN" sz="1600">
              <a:solidFill>
                <a:schemeClr val="tx1"/>
              </a:solidFill>
              <a:sym typeface="+mn-ea"/>
            </a:endParaRPr>
          </a:p>
          <a:p>
            <a:pPr algn="l"/>
            <a:r>
              <a:rPr lang="en-US" altLang="zh-CN" sz="1400" b="1">
                <a:solidFill>
                  <a:schemeClr val="tx1"/>
                </a:solidFill>
                <a:cs typeface="微软雅黑" panose="020B0503020204020204" charset="-122"/>
                <a:sym typeface="+mn-ea"/>
              </a:rPr>
              <a:t> </a:t>
            </a:r>
            <a:r>
              <a:rPr lang="zh-CN" altLang="en-US" sz="1400" b="1">
                <a:solidFill>
                  <a:schemeClr val="tx1"/>
                </a:solidFill>
                <a:cs typeface="微软雅黑" panose="020B0503020204020204" charset="-122"/>
                <a:sym typeface="+mn-ea"/>
              </a:rPr>
              <a:t>功能模块：</a:t>
            </a:r>
            <a:endParaRPr lang="zh-CN" altLang="en-US" sz="1400" b="1">
              <a:solidFill>
                <a:schemeClr val="tx1"/>
              </a:solidFill>
              <a:cs typeface="微软雅黑" panose="020B0503020204020204" charset="-122"/>
            </a:endParaRPr>
          </a:p>
          <a:p>
            <a:pPr algn="l"/>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健康测评：用户完成生理指标、生活方式、心理状态等测评。</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健康报告生成：基于测评结果生成个性化健康管理报告。</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风险预警与干预：根据报告提供健康风险预警和干预建议。</a:t>
            </a:r>
            <a:endParaRPr lang="zh-CN" altLang="en-US" sz="1200">
              <a:solidFill>
                <a:schemeClr val="tx1"/>
              </a:solidFill>
              <a:cs typeface="微软雅黑" panose="020B0503020204020204" charset="-122"/>
            </a:endParaRPr>
          </a:p>
          <a:p>
            <a:pPr indent="0" algn="l" fontAlgn="auto">
              <a:lnSpc>
                <a:spcPct val="150000"/>
              </a:lnSpc>
            </a:pPr>
            <a:endParaRPr lang="en-US" altLang="zh-CN" sz="1200">
              <a:solidFill>
                <a:schemeClr val="tx1"/>
              </a:solidFill>
              <a:cs typeface="微软雅黑" panose="020B0503020204020204" charset="-122"/>
            </a:endParaRPr>
          </a:p>
          <a:p>
            <a:pPr indent="0" algn="l" fontAlgn="auto">
              <a:lnSpc>
                <a:spcPct val="150000"/>
              </a:lnSpc>
            </a:pPr>
            <a:r>
              <a:rPr lang="en-US" altLang="zh-CN" sz="1200">
                <a:solidFill>
                  <a:schemeClr val="tx1"/>
                </a:solidFill>
                <a:cs typeface="微软雅黑" panose="020B0503020204020204" charset="-122"/>
                <a:sym typeface="+mn-ea"/>
              </a:rPr>
              <a:t>• </a:t>
            </a:r>
            <a:r>
              <a:rPr lang="zh-CN" altLang="en-US" sz="1200">
                <a:solidFill>
                  <a:schemeClr val="tx1"/>
                </a:solidFill>
                <a:cs typeface="微软雅黑" panose="020B0503020204020204" charset="-122"/>
                <a:sym typeface="+mn-ea"/>
              </a:rPr>
              <a:t>动态跟踪：定期跟踪用户健康数据，调整健康管理方案。</a:t>
            </a:r>
            <a:endParaRPr lang="zh-CN" altLang="en-US" sz="1200">
              <a:solidFill>
                <a:schemeClr val="tx1"/>
              </a:solidFill>
              <a:cs typeface="微软雅黑" panose="020B0503020204020204" charset="-122"/>
            </a:endParaRPr>
          </a:p>
          <a:p>
            <a:pPr algn="l"/>
            <a:endParaRPr lang="en-US" altLang="zh-CN" sz="1600">
              <a:solidFill>
                <a:schemeClr val="tx1"/>
              </a:solidFill>
            </a:endParaRPr>
          </a:p>
          <a:p>
            <a:pPr algn="l"/>
            <a:endParaRPr lang="en-US" altLang="zh-CN" sz="1600">
              <a:solidFill>
                <a:schemeClr val="tx1"/>
              </a:solidFill>
            </a:endParaRPr>
          </a:p>
        </p:txBody>
      </p:sp>
      <p:grpSp>
        <p:nvGrpSpPr>
          <p:cNvPr id="68" name="组合 67"/>
          <p:cNvGrpSpPr/>
          <p:nvPr/>
        </p:nvGrpSpPr>
        <p:grpSpPr>
          <a:xfrm>
            <a:off x="0" y="115570"/>
            <a:ext cx="12175490" cy="499745"/>
            <a:chOff x="0" y="182"/>
            <a:chExt cx="19174" cy="787"/>
          </a:xfrm>
        </p:grpSpPr>
        <p:cxnSp>
          <p:nvCxnSpPr>
            <p:cNvPr id="71" name="直接连接符 70"/>
            <p:cNvCxnSpPr/>
            <p:nvPr>
              <p:custDataLst>
                <p:tags r:id="rId7"/>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8"/>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业务架构</a:t>
              </a:r>
              <a:endParaRPr lang="zh-CN" sz="2400" b="1">
                <a:solidFill>
                  <a:schemeClr val="accent1"/>
                </a:solidFill>
                <a:sym typeface="+mn-ea"/>
              </a:endParaRPr>
            </a:p>
          </p:txBody>
        </p:sp>
      </p:grpSp>
      <p:sp>
        <p:nvSpPr>
          <p:cNvPr id="6" name="标题 5"/>
          <p:cNvSpPr>
            <a:spLocks noGrp="1"/>
          </p:cNvSpPr>
          <p:nvPr>
            <p:ph type="title"/>
            <p:custDataLst>
              <p:tags r:id="rId9"/>
            </p:custDataLst>
          </p:nvPr>
        </p:nvSpPr>
        <p:spPr>
          <a:xfrm>
            <a:off x="4658995" y="848360"/>
            <a:ext cx="6728531" cy="457200"/>
          </a:xfrm>
        </p:spPr>
        <p:txBody>
          <a:bodyPr vert="horz" wrap="square" lIns="0" tIns="0" rIns="0" bIns="0" rtlCol="0" anchor="b" anchorCtr="0">
            <a:normAutofit fontScale="90000"/>
          </a:bodyPr>
          <a:lstStyle>
            <a:lvl1pPr algn="l">
              <a:defRPr sz="3600">
                <a:latin typeface="+mj-ea"/>
                <a:ea typeface="+mj-ea"/>
                <a:cs typeface="+mj-ea"/>
                <a:sym typeface="+mj-ea"/>
              </a:defRPr>
            </a:lvl1pPr>
          </a:lstStyle>
          <a:p>
            <a:pPr lvl="0" algn="l">
              <a:buClrTx/>
              <a:buSzTx/>
              <a:buFontTx/>
            </a:pPr>
            <a:r>
              <a:rPr lang="zh-CN" altLang="en-US">
                <a:sym typeface="+mn-ea"/>
              </a:rPr>
              <a:t>三大中心业务架构</a:t>
            </a:r>
            <a:endParaRPr lang="zh-CN" altLang="en-US">
              <a:sym typeface="+mn-ea"/>
            </a:endParaRPr>
          </a:p>
        </p:txBody>
      </p:sp>
    </p:spTree>
    <p:custDataLst>
      <p:tags r:id="rId10"/>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0" y="115570"/>
            <a:ext cx="12175490" cy="499745"/>
            <a:chOff x="0" y="182"/>
            <a:chExt cx="19174" cy="787"/>
          </a:xfrm>
        </p:grpSpPr>
        <p:cxnSp>
          <p:nvCxnSpPr>
            <p:cNvPr id="71" name="直接连接符 7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2"/>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产品技术架构</a:t>
              </a:r>
              <a:endParaRPr lang="zh-CN" sz="2400" b="1">
                <a:solidFill>
                  <a:schemeClr val="accent1"/>
                </a:solidFill>
                <a:sym typeface="+mn-ea"/>
              </a:endParaRPr>
            </a:p>
          </p:txBody>
        </p:sp>
      </p:grpSp>
      <p:pic>
        <p:nvPicPr>
          <p:cNvPr id="4" name="图片 3"/>
          <p:cNvPicPr>
            <a:picLocks noChangeAspect="1"/>
          </p:cNvPicPr>
          <p:nvPr>
            <p:custDataLst>
              <p:tags r:id="rId3"/>
            </p:custDataLst>
          </p:nvPr>
        </p:nvPicPr>
        <p:blipFill>
          <a:blip r:embed="rId4"/>
          <a:stretch>
            <a:fillRect/>
          </a:stretch>
        </p:blipFill>
        <p:spPr>
          <a:xfrm>
            <a:off x="2181225" y="679450"/>
            <a:ext cx="7830185" cy="6178550"/>
          </a:xfrm>
          <a:prstGeom prst="rect">
            <a:avLst/>
          </a:prstGeom>
        </p:spPr>
      </p:pic>
    </p:spTree>
    <p:custDataLst>
      <p:tags r:id="rId5"/>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2140" y="454660"/>
            <a:ext cx="10979785" cy="430530"/>
          </a:xfrm>
          <a:prstGeom prst="rect">
            <a:avLst/>
          </a:prstGeom>
          <a:noFill/>
        </p:spPr>
        <p:txBody>
          <a:bodyPr wrap="square" rtlCol="0" anchor="t">
            <a:noAutofit/>
          </a:bodyPr>
          <a:lstStyle/>
          <a:p>
            <a:endParaRPr lang="zh-CN" altLang="en-US">
              <a:solidFill>
                <a:schemeClr val="tx1"/>
              </a:solidFill>
            </a:endParaRPr>
          </a:p>
        </p:txBody>
      </p:sp>
      <p:grpSp>
        <p:nvGrpSpPr>
          <p:cNvPr id="9" name="组合 8"/>
          <p:cNvGrpSpPr/>
          <p:nvPr/>
        </p:nvGrpSpPr>
        <p:grpSpPr>
          <a:xfrm>
            <a:off x="0" y="115570"/>
            <a:ext cx="12175490" cy="499745"/>
            <a:chOff x="0" y="182"/>
            <a:chExt cx="19174" cy="787"/>
          </a:xfrm>
        </p:grpSpPr>
        <p:cxnSp>
          <p:nvCxnSpPr>
            <p:cNvPr id="11" name="直接连接符 1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10" name="文本框 9"/>
            <p:cNvSpPr txBox="1"/>
            <p:nvPr>
              <p:custDataLst>
                <p:tags r:id="rId2"/>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产品技术创新</a:t>
              </a:r>
              <a:endParaRPr lang="zh-CN" sz="2400" b="1">
                <a:solidFill>
                  <a:schemeClr val="accent1"/>
                </a:solidFill>
                <a:sym typeface="+mn-ea"/>
              </a:endParaRPr>
            </a:p>
          </p:txBody>
        </p:sp>
      </p:grpSp>
      <p:sp>
        <p:nvSpPr>
          <p:cNvPr id="14" name="圆角矩形 3"/>
          <p:cNvSpPr/>
          <p:nvPr>
            <p:custDataLst>
              <p:tags r:id="rId3"/>
            </p:custDataLst>
          </p:nvPr>
        </p:nvSpPr>
        <p:spPr>
          <a:xfrm>
            <a:off x="725170" y="1320166"/>
            <a:ext cx="5182929" cy="4246937"/>
          </a:xfrm>
          <a:custGeom>
            <a:avLst/>
            <a:gdLst>
              <a:gd name="adj" fmla="val 522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162" h="6688">
                <a:moveTo>
                  <a:pt x="7955" y="0"/>
                </a:moveTo>
                <a:lnTo>
                  <a:pt x="7963" y="4"/>
                </a:lnTo>
                <a:cubicBezTo>
                  <a:pt x="8081" y="60"/>
                  <a:pt x="8162" y="181"/>
                  <a:pt x="8162" y="320"/>
                </a:cubicBezTo>
                <a:lnTo>
                  <a:pt x="8162" y="6337"/>
                </a:lnTo>
                <a:cubicBezTo>
                  <a:pt x="8162" y="6531"/>
                  <a:pt x="8005" y="6688"/>
                  <a:pt x="7811" y="6688"/>
                </a:cubicBezTo>
                <a:lnTo>
                  <a:pt x="307" y="6688"/>
                </a:lnTo>
                <a:cubicBezTo>
                  <a:pt x="180" y="6688"/>
                  <a:pt x="68" y="6620"/>
                  <a:pt x="7" y="6519"/>
                </a:cubicBezTo>
                <a:lnTo>
                  <a:pt x="0" y="6507"/>
                </a:lnTo>
                <a:lnTo>
                  <a:pt x="7" y="6511"/>
                </a:lnTo>
                <a:cubicBezTo>
                  <a:pt x="49" y="6528"/>
                  <a:pt x="96" y="6538"/>
                  <a:pt x="144" y="6538"/>
                </a:cubicBezTo>
                <a:lnTo>
                  <a:pt x="7648" y="6538"/>
                </a:lnTo>
                <a:cubicBezTo>
                  <a:pt x="7842" y="6538"/>
                  <a:pt x="7999" y="6381"/>
                  <a:pt x="7999" y="6187"/>
                </a:cubicBezTo>
                <a:lnTo>
                  <a:pt x="7999" y="170"/>
                </a:lnTo>
                <a:cubicBezTo>
                  <a:pt x="7999" y="110"/>
                  <a:pt x="7984" y="53"/>
                  <a:pt x="7957" y="3"/>
                </a:cubicBezTo>
                <a:lnTo>
                  <a:pt x="7955" y="0"/>
                </a:lnTo>
                <a:close/>
              </a:path>
            </a:pathLst>
          </a:custGeom>
          <a:solidFill>
            <a:schemeClr val="accent1"/>
          </a:solidFill>
          <a:ln>
            <a:noFill/>
          </a:ln>
          <a:effectLst/>
        </p:spPr>
        <p:style>
          <a:lnRef idx="2">
            <a:srgbClr val="2C96F2">
              <a:shade val="50000"/>
            </a:srgbClr>
          </a:lnRef>
          <a:fillRef idx="1">
            <a:srgbClr val="2C96F2"/>
          </a:fillRef>
          <a:effectRef idx="0">
            <a:srgbClr val="2C96F2"/>
          </a:effectRef>
          <a:fontRef idx="minor">
            <a:srgbClr val="FFFFFF"/>
          </a:fontRef>
        </p:style>
        <p:txBody>
          <a:bodyPr vertOverflow="overflow" horzOverflow="overflow" vert="horz" wrap="square" lIns="323850" tIns="215900" rIns="179705" bIns="698500" numCol="1" spcCol="0" rtlCol="0" fromWordArt="0" anchor="t" anchorCtr="0" forceAA="0" compatLnSpc="1">
            <a:noAutofit/>
          </a:bodyPr>
          <a:p>
            <a:pPr lvl="0" algn="l">
              <a:lnSpc>
                <a:spcPct val="140000"/>
              </a:lnSpc>
              <a:buClrTx/>
              <a:buSzTx/>
              <a:buFontTx/>
            </a:pPr>
            <a:endParaRPr lang="zh-CN" altLang="zh-CN" sz="1400" dirty="0">
              <a:solidFill>
                <a:srgbClr val="262626"/>
              </a:solidFill>
              <a:latin typeface="+mn-ea"/>
              <a:cs typeface="+mn-ea"/>
              <a:sym typeface="+mn-ea"/>
            </a:endParaRPr>
          </a:p>
        </p:txBody>
      </p:sp>
      <p:sp>
        <p:nvSpPr>
          <p:cNvPr id="16" name="圆角矩形 3"/>
          <p:cNvSpPr/>
          <p:nvPr>
            <p:custDataLst>
              <p:tags r:id="rId4"/>
            </p:custDataLst>
          </p:nvPr>
        </p:nvSpPr>
        <p:spPr>
          <a:xfrm>
            <a:off x="593725" y="1205230"/>
            <a:ext cx="5210810" cy="4266565"/>
          </a:xfrm>
          <a:prstGeom prst="roundRect">
            <a:avLst>
              <a:gd name="adj" fmla="val 5223"/>
            </a:avLst>
          </a:prstGeom>
          <a:solidFill>
            <a:srgbClr val="FFFFFF">
              <a:lumMod val="100000"/>
              <a:alpha val="10000"/>
            </a:srgbClr>
          </a:solidFill>
          <a:ln>
            <a:solidFill>
              <a:schemeClr val="accent1"/>
            </a:solidFill>
          </a:ln>
          <a:effectLst/>
        </p:spPr>
        <p:style>
          <a:lnRef idx="2">
            <a:srgbClr val="2C96F2">
              <a:shade val="50000"/>
            </a:srgbClr>
          </a:lnRef>
          <a:fillRef idx="1">
            <a:srgbClr val="2C96F2"/>
          </a:fillRef>
          <a:effectRef idx="0">
            <a:srgbClr val="2C96F2"/>
          </a:effectRef>
          <a:fontRef idx="minor">
            <a:srgbClr val="FFFFFF"/>
          </a:fontRef>
        </p:style>
        <p:txBody>
          <a:bodyPr vertOverflow="overflow" horzOverflow="overflow" vert="horz" wrap="square" lIns="323850" tIns="323850" rIns="323850" bIns="698500" numCol="1" spcCol="0" rtlCol="0" fromWordArt="0" anchor="t" anchorCtr="0" forceAA="0" compatLnSpc="1">
            <a:normAutofit/>
          </a:bodyPr>
          <a:p>
            <a:pPr lvl="0" algn="just">
              <a:lnSpc>
                <a:spcPct val="140000"/>
              </a:lnSpc>
              <a:buClrTx/>
              <a:buSzTx/>
              <a:buFontTx/>
            </a:pPr>
            <a:r>
              <a:rPr lang="zh-CN" altLang="zh-CN" sz="2000" dirty="0">
                <a:solidFill>
                  <a:srgbClr val="000000">
                    <a:lumMod val="85000"/>
                    <a:lumOff val="15000"/>
                  </a:srgbClr>
                </a:solidFill>
                <a:latin typeface="+mn-ea"/>
                <a:cs typeface="+mn-ea"/>
                <a:sym typeface="+mn-ea"/>
              </a:rPr>
              <a:t>通过整合先进的</a:t>
            </a:r>
            <a:r>
              <a:rPr lang="zh-CN" altLang="zh-CN" sz="2000" b="1" dirty="0">
                <a:solidFill>
                  <a:srgbClr val="FF0000"/>
                </a:solidFill>
                <a:latin typeface="+mn-ea"/>
                <a:cs typeface="+mn-ea"/>
                <a:sym typeface="+mn-ea"/>
              </a:rPr>
              <a:t>大模型技术和AI Agent技术</a:t>
            </a:r>
            <a:r>
              <a:rPr lang="zh-CN" altLang="zh-CN" sz="2000" dirty="0">
                <a:solidFill>
                  <a:srgbClr val="000000">
                    <a:lumMod val="85000"/>
                    <a:lumOff val="15000"/>
                  </a:srgbClr>
                </a:solidFill>
                <a:latin typeface="+mn-ea"/>
                <a:cs typeface="+mn-ea"/>
                <a:sym typeface="+mn-ea"/>
              </a:rPr>
              <a:t>，打造一个智能化、个性化的健康管理平台，为用户提供全面的健康管理服务，包括健康监测、风险评估、营养指导、食疗建议等，帮助用户提升健康水平，降低疾病风险。</a:t>
            </a:r>
            <a:endParaRPr lang="zh-CN" altLang="zh-CN" sz="2000" dirty="0">
              <a:solidFill>
                <a:srgbClr val="000000">
                  <a:lumMod val="85000"/>
                  <a:lumOff val="15000"/>
                </a:srgbClr>
              </a:solidFill>
              <a:latin typeface="+mn-ea"/>
              <a:cs typeface="+mn-ea"/>
              <a:sym typeface="+mn-ea"/>
            </a:endParaRPr>
          </a:p>
        </p:txBody>
      </p:sp>
      <p:sp>
        <p:nvSpPr>
          <p:cNvPr id="17" name="圆角矩形 3"/>
          <p:cNvSpPr/>
          <p:nvPr>
            <p:custDataLst>
              <p:tags r:id="rId5"/>
            </p:custDataLst>
          </p:nvPr>
        </p:nvSpPr>
        <p:spPr>
          <a:xfrm>
            <a:off x="6262371" y="1320166"/>
            <a:ext cx="5182929" cy="4246937"/>
          </a:xfrm>
          <a:custGeom>
            <a:avLst/>
            <a:gdLst>
              <a:gd name="adj" fmla="val 522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162" h="6688">
                <a:moveTo>
                  <a:pt x="7955" y="0"/>
                </a:moveTo>
                <a:lnTo>
                  <a:pt x="7963" y="4"/>
                </a:lnTo>
                <a:cubicBezTo>
                  <a:pt x="8081" y="60"/>
                  <a:pt x="8162" y="181"/>
                  <a:pt x="8162" y="320"/>
                </a:cubicBezTo>
                <a:lnTo>
                  <a:pt x="8162" y="6337"/>
                </a:lnTo>
                <a:cubicBezTo>
                  <a:pt x="8162" y="6531"/>
                  <a:pt x="8005" y="6688"/>
                  <a:pt x="7811" y="6688"/>
                </a:cubicBezTo>
                <a:lnTo>
                  <a:pt x="307" y="6688"/>
                </a:lnTo>
                <a:cubicBezTo>
                  <a:pt x="180" y="6688"/>
                  <a:pt x="68" y="6620"/>
                  <a:pt x="7" y="6519"/>
                </a:cubicBezTo>
                <a:lnTo>
                  <a:pt x="0" y="6507"/>
                </a:lnTo>
                <a:lnTo>
                  <a:pt x="7" y="6511"/>
                </a:lnTo>
                <a:cubicBezTo>
                  <a:pt x="49" y="6528"/>
                  <a:pt x="96" y="6538"/>
                  <a:pt x="144" y="6538"/>
                </a:cubicBezTo>
                <a:lnTo>
                  <a:pt x="7648" y="6538"/>
                </a:lnTo>
                <a:cubicBezTo>
                  <a:pt x="7842" y="6538"/>
                  <a:pt x="7999" y="6381"/>
                  <a:pt x="7999" y="6187"/>
                </a:cubicBezTo>
                <a:lnTo>
                  <a:pt x="7999" y="170"/>
                </a:lnTo>
                <a:cubicBezTo>
                  <a:pt x="7999" y="110"/>
                  <a:pt x="7984" y="53"/>
                  <a:pt x="7957" y="3"/>
                </a:cubicBezTo>
                <a:lnTo>
                  <a:pt x="7955" y="0"/>
                </a:lnTo>
                <a:close/>
              </a:path>
            </a:pathLst>
          </a:custGeom>
          <a:solidFill>
            <a:schemeClr val="accent2"/>
          </a:solidFill>
          <a:ln>
            <a:noFill/>
          </a:ln>
          <a:effectLst/>
        </p:spPr>
        <p:style>
          <a:lnRef idx="2">
            <a:srgbClr val="2C96F2">
              <a:shade val="50000"/>
            </a:srgbClr>
          </a:lnRef>
          <a:fillRef idx="1">
            <a:srgbClr val="2C96F2"/>
          </a:fillRef>
          <a:effectRef idx="0">
            <a:srgbClr val="2C96F2"/>
          </a:effectRef>
          <a:fontRef idx="minor">
            <a:srgbClr val="FFFFFF"/>
          </a:fontRef>
        </p:style>
        <p:txBody>
          <a:bodyPr vertOverflow="overflow" horzOverflow="overflow" vert="horz" wrap="square" lIns="323850" tIns="215900" rIns="179705" bIns="698500" numCol="1" spcCol="0" rtlCol="0" fromWordArt="0" anchor="t" anchorCtr="0" forceAA="0" compatLnSpc="1">
            <a:noAutofit/>
          </a:bodyPr>
          <a:p>
            <a:pPr lvl="0" algn="l">
              <a:lnSpc>
                <a:spcPct val="140000"/>
              </a:lnSpc>
              <a:buClrTx/>
              <a:buSzTx/>
              <a:buFontTx/>
            </a:pPr>
            <a:endParaRPr lang="zh-CN" altLang="zh-CN" sz="1400" dirty="0">
              <a:solidFill>
                <a:srgbClr val="262626"/>
              </a:solidFill>
              <a:latin typeface="+mn-ea"/>
              <a:cs typeface="+mn-ea"/>
              <a:sym typeface="+mn-ea"/>
            </a:endParaRPr>
          </a:p>
        </p:txBody>
      </p:sp>
      <p:sp>
        <p:nvSpPr>
          <p:cNvPr id="19" name="圆角矩形 3"/>
          <p:cNvSpPr/>
          <p:nvPr>
            <p:custDataLst>
              <p:tags r:id="rId6"/>
            </p:custDataLst>
          </p:nvPr>
        </p:nvSpPr>
        <p:spPr>
          <a:xfrm>
            <a:off x="6130926" y="1205230"/>
            <a:ext cx="5210810" cy="4266565"/>
          </a:xfrm>
          <a:prstGeom prst="roundRect">
            <a:avLst>
              <a:gd name="adj" fmla="val 5223"/>
            </a:avLst>
          </a:prstGeom>
          <a:solidFill>
            <a:srgbClr val="FFFFFF">
              <a:lumMod val="100000"/>
              <a:alpha val="10000"/>
            </a:srgbClr>
          </a:solidFill>
          <a:ln>
            <a:solidFill>
              <a:schemeClr val="accent2"/>
            </a:solidFill>
          </a:ln>
          <a:effectLst/>
        </p:spPr>
        <p:style>
          <a:lnRef idx="2">
            <a:srgbClr val="2C96F2">
              <a:shade val="50000"/>
            </a:srgbClr>
          </a:lnRef>
          <a:fillRef idx="1">
            <a:srgbClr val="2C96F2"/>
          </a:fillRef>
          <a:effectRef idx="0">
            <a:srgbClr val="2C96F2"/>
          </a:effectRef>
          <a:fontRef idx="minor">
            <a:srgbClr val="FFFFFF"/>
          </a:fontRef>
        </p:style>
        <p:txBody>
          <a:bodyPr vertOverflow="overflow" horzOverflow="overflow" vert="horz" wrap="square" lIns="323850" tIns="215900" rIns="323850" bIns="698500" numCol="1" spcCol="0" rtlCol="0" fromWordArt="0" anchor="ctr" anchorCtr="0" forceAA="0" compatLnSpc="1">
            <a:noAutofit/>
          </a:bodyPr>
          <a:p>
            <a:pPr lvl="0" algn="just">
              <a:lnSpc>
                <a:spcPct val="140000"/>
              </a:lnSpc>
              <a:buClrTx/>
              <a:buSzTx/>
              <a:buFontTx/>
            </a:pPr>
            <a:r>
              <a:rPr lang="zh-CN" altLang="zh-CN" sz="2000" dirty="0">
                <a:solidFill>
                  <a:srgbClr val="000000">
                    <a:lumMod val="85000"/>
                    <a:lumOff val="15000"/>
                  </a:srgbClr>
                </a:solidFill>
                <a:latin typeface="+mn-ea"/>
                <a:cs typeface="+mn-ea"/>
                <a:sym typeface="+mn-ea"/>
              </a:rPr>
              <a:t>聚焦在体质、病种、治疗方案生成食疗计划、菜谱制作与就餐智能管控，智能提醒，收集偏方作为背书，家喻户晓经典本草纲目，皇帝内经，古方，中医治疗方案根据药食同源智能生成平替方案，对个人及家庭进行健康关爱。</a:t>
            </a:r>
            <a:endParaRPr lang="zh-CN" altLang="zh-CN" sz="2000" dirty="0">
              <a:solidFill>
                <a:srgbClr val="000000">
                  <a:lumMod val="85000"/>
                  <a:lumOff val="15000"/>
                </a:srgbClr>
              </a:solidFill>
              <a:latin typeface="+mn-ea"/>
              <a:cs typeface="+mn-ea"/>
              <a:sym typeface="+mn-ea"/>
            </a:endParaRPr>
          </a:p>
        </p:txBody>
      </p:sp>
      <p:sp>
        <p:nvSpPr>
          <p:cNvPr id="5" name="圆角矩形 16"/>
          <p:cNvSpPr/>
          <p:nvPr>
            <p:custDataLst>
              <p:tags r:id="rId7"/>
            </p:custDataLst>
          </p:nvPr>
        </p:nvSpPr>
        <p:spPr>
          <a:xfrm>
            <a:off x="807721" y="4692016"/>
            <a:ext cx="589915" cy="593090"/>
          </a:xfrm>
          <a:prstGeom prst="roundRect">
            <a:avLst>
              <a:gd name="adj" fmla="val 23765"/>
            </a:avLst>
          </a:prstGeom>
          <a:solidFill>
            <a:schemeClr val="accent1"/>
          </a:solidFill>
          <a:ln>
            <a:noFill/>
          </a:ln>
          <a:effectLst/>
        </p:spPr>
        <p:style>
          <a:lnRef idx="2">
            <a:srgbClr val="2C96F2">
              <a:shade val="50000"/>
            </a:srgbClr>
          </a:lnRef>
          <a:fillRef idx="1">
            <a:srgbClr val="2C96F2"/>
          </a:fillRef>
          <a:effectRef idx="0">
            <a:srgbClr val="2C96F2"/>
          </a:effectRef>
          <a:fontRef idx="minor">
            <a:srgbClr val="FFFFFF"/>
          </a:fontRef>
        </p:style>
        <p:txBody>
          <a:bodyPr wrap="square" rtlCol="0" anchor="ctr">
            <a:normAutofit/>
          </a:bodyPr>
          <a:p>
            <a:pPr algn="ctr">
              <a:spcBef>
                <a:spcPct val="0"/>
              </a:spcBef>
              <a:spcAft>
                <a:spcPct val="0"/>
              </a:spcAft>
            </a:pPr>
            <a:r>
              <a:rPr lang="en-US" altLang="zh-CN" b="1">
                <a:solidFill>
                  <a:srgbClr val="FFFFFF"/>
                </a:solidFill>
                <a:latin typeface="+mn-ea"/>
                <a:cs typeface="+mn-ea"/>
                <a:sym typeface="+mn-ea"/>
              </a:rPr>
              <a:t>01</a:t>
            </a:r>
            <a:endParaRPr lang="en-US" altLang="zh-CN" b="1">
              <a:solidFill>
                <a:srgbClr val="FFFFFF"/>
              </a:solidFill>
              <a:latin typeface="+mn-ea"/>
              <a:cs typeface="+mn-ea"/>
              <a:sym typeface="+mn-ea"/>
            </a:endParaRPr>
          </a:p>
        </p:txBody>
      </p:sp>
      <p:sp>
        <p:nvSpPr>
          <p:cNvPr id="18" name="圆角矩形 16"/>
          <p:cNvSpPr/>
          <p:nvPr>
            <p:custDataLst>
              <p:tags r:id="rId8"/>
            </p:custDataLst>
          </p:nvPr>
        </p:nvSpPr>
        <p:spPr>
          <a:xfrm>
            <a:off x="6344921" y="4692016"/>
            <a:ext cx="589915" cy="593090"/>
          </a:xfrm>
          <a:prstGeom prst="roundRect">
            <a:avLst>
              <a:gd name="adj" fmla="val 23765"/>
            </a:avLst>
          </a:prstGeom>
          <a:solidFill>
            <a:schemeClr val="accent2"/>
          </a:solidFill>
          <a:ln>
            <a:noFill/>
          </a:ln>
          <a:effectLst/>
        </p:spPr>
        <p:style>
          <a:lnRef idx="2">
            <a:srgbClr val="2C96F2">
              <a:shade val="50000"/>
            </a:srgbClr>
          </a:lnRef>
          <a:fillRef idx="1">
            <a:srgbClr val="2C96F2"/>
          </a:fillRef>
          <a:effectRef idx="0">
            <a:srgbClr val="2C96F2"/>
          </a:effectRef>
          <a:fontRef idx="minor">
            <a:srgbClr val="FFFFFF"/>
          </a:fontRef>
        </p:style>
        <p:txBody>
          <a:bodyPr wrap="square" rtlCol="0" anchor="ctr">
            <a:normAutofit/>
          </a:bodyPr>
          <a:p>
            <a:pPr algn="ctr">
              <a:spcBef>
                <a:spcPct val="0"/>
              </a:spcBef>
              <a:spcAft>
                <a:spcPct val="0"/>
              </a:spcAft>
            </a:pPr>
            <a:r>
              <a:rPr lang="en-US" altLang="zh-CN" b="1">
                <a:solidFill>
                  <a:srgbClr val="FFFFFF"/>
                </a:solidFill>
                <a:latin typeface="+mn-ea"/>
                <a:cs typeface="+mn-ea"/>
                <a:sym typeface="+mn-ea"/>
              </a:rPr>
              <a:t>02</a:t>
            </a:r>
            <a:endParaRPr lang="en-US" altLang="zh-CN" b="1">
              <a:solidFill>
                <a:srgbClr val="FFFFFF"/>
              </a:solidFill>
              <a:latin typeface="+mn-ea"/>
              <a:cs typeface="+mn-ea"/>
              <a:sym typeface="+mn-ea"/>
            </a:endParaRPr>
          </a:p>
        </p:txBody>
      </p:sp>
    </p:spTree>
    <p:custDataLst>
      <p:tags r:id="rId9"/>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08915" y="683260"/>
            <a:ext cx="11600815" cy="931545"/>
          </a:xfrm>
          <a:prstGeom prst="rect">
            <a:avLst/>
          </a:prstGeom>
          <a:noFill/>
        </p:spPr>
        <p:txBody>
          <a:bodyPr wrap="square" rtlCol="0" anchor="t">
            <a:noAutofit/>
          </a:bodyPr>
          <a:lstStyle/>
          <a:p>
            <a:pPr indent="0" fontAlgn="auto">
              <a:lnSpc>
                <a:spcPct val="150000"/>
              </a:lnSpc>
            </a:pPr>
            <a:r>
              <a:rPr lang="en-US" altLang="zh-CN">
                <a:solidFill>
                  <a:schemeClr val="tx1"/>
                </a:solidFill>
              </a:rPr>
              <a:t>       </a:t>
            </a:r>
            <a:r>
              <a:rPr lang="zh-CN" altLang="en-US">
                <a:solidFill>
                  <a:schemeClr val="tx1"/>
                </a:solidFill>
              </a:rPr>
              <a:t>根据药食同源，根据不同的用户体质类型、疾病，忌口生成</a:t>
            </a:r>
            <a:r>
              <a:rPr lang="en-US" altLang="zh-CN">
                <a:solidFill>
                  <a:schemeClr val="tx1"/>
                </a:solidFill>
              </a:rPr>
              <a:t>To C </a:t>
            </a:r>
            <a:r>
              <a:rPr lang="zh-CN" altLang="en-US">
                <a:solidFill>
                  <a:schemeClr val="tx1"/>
                </a:solidFill>
              </a:rPr>
              <a:t>小程序功能，要包括</a:t>
            </a:r>
            <a:r>
              <a:rPr lang="en-US" altLang="zh-CN">
                <a:solidFill>
                  <a:schemeClr val="tx1"/>
                </a:solidFill>
              </a:rPr>
              <a:t>OCR</a:t>
            </a:r>
            <a:r>
              <a:rPr lang="zh-CN" altLang="en-US">
                <a:solidFill>
                  <a:schemeClr val="tx1"/>
                </a:solidFill>
              </a:rPr>
              <a:t>扫描病例报告，采样数据借助大模型生成测评报告，完成推荐食谱、菜单推荐，生成周期性饮食计划，智能提醒功能可以用</a:t>
            </a:r>
            <a:r>
              <a:rPr lang="zh-CN" altLang="en-US">
                <a:solidFill>
                  <a:schemeClr val="tx1"/>
                </a:solidFill>
                <a:sym typeface="+mn-ea"/>
              </a:rPr>
              <a:t>智能体</a:t>
            </a:r>
            <a:r>
              <a:rPr lang="zh-CN" altLang="en-US">
                <a:solidFill>
                  <a:schemeClr val="tx1"/>
                </a:solidFill>
              </a:rPr>
              <a:t>数字人，应用场景可延展到个人智慧就餐，智慧食堂，食材供应链管理，生成体质报告、饮食计划、食谱等。</a:t>
            </a:r>
            <a:endParaRPr lang="zh-CN" altLang="en-US">
              <a:solidFill>
                <a:schemeClr val="tx1"/>
              </a:solidFill>
            </a:endParaRPr>
          </a:p>
        </p:txBody>
      </p:sp>
      <p:sp>
        <p:nvSpPr>
          <p:cNvPr id="3" name="圆角矩形 2"/>
          <p:cNvSpPr/>
          <p:nvPr>
            <p:custDataLst>
              <p:tags r:id="rId2"/>
            </p:custDataLst>
          </p:nvPr>
        </p:nvSpPr>
        <p:spPr>
          <a:xfrm>
            <a:off x="3482975" y="22885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en-US" altLang="zh-CN">
                <a:solidFill>
                  <a:schemeClr val="bg1"/>
                </a:solidFill>
              </a:rPr>
              <a:t>ocr</a:t>
            </a:r>
            <a:r>
              <a:rPr lang="zh-CN" altLang="en-US">
                <a:solidFill>
                  <a:schemeClr val="bg1"/>
                </a:solidFill>
              </a:rPr>
              <a:t>解析</a:t>
            </a:r>
            <a:endParaRPr lang="zh-CN" altLang="en-US">
              <a:solidFill>
                <a:schemeClr val="bg1"/>
              </a:solidFill>
            </a:endParaRPr>
          </a:p>
        </p:txBody>
      </p:sp>
      <p:sp>
        <p:nvSpPr>
          <p:cNvPr id="5" name="圆角矩形 4"/>
          <p:cNvSpPr/>
          <p:nvPr>
            <p:custDataLst>
              <p:tags r:id="rId3"/>
            </p:custDataLst>
          </p:nvPr>
        </p:nvSpPr>
        <p:spPr>
          <a:xfrm>
            <a:off x="1018540" y="22885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病历报告</a:t>
            </a:r>
            <a:endParaRPr lang="zh-CN" altLang="zh-CN">
              <a:solidFill>
                <a:schemeClr val="bg1"/>
              </a:solidFill>
            </a:endParaRPr>
          </a:p>
        </p:txBody>
      </p:sp>
      <p:sp>
        <p:nvSpPr>
          <p:cNvPr id="13" name="圆角矩形 12"/>
          <p:cNvSpPr/>
          <p:nvPr>
            <p:custDataLst>
              <p:tags r:id="rId4"/>
            </p:custDataLst>
          </p:nvPr>
        </p:nvSpPr>
        <p:spPr>
          <a:xfrm>
            <a:off x="3482975" y="335153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1"/>
                </a:solidFill>
              </a:rPr>
              <a:t>问题补充采集</a:t>
            </a:r>
            <a:endParaRPr lang="zh-CN" altLang="en-US">
              <a:solidFill>
                <a:schemeClr val="bg1"/>
              </a:solidFill>
            </a:endParaRPr>
          </a:p>
        </p:txBody>
      </p:sp>
      <p:cxnSp>
        <p:nvCxnSpPr>
          <p:cNvPr id="14" name="肘形连接符 13"/>
          <p:cNvCxnSpPr>
            <a:stCxn id="5" idx="3"/>
            <a:endCxn id="3" idx="1"/>
          </p:cNvCxnSpPr>
          <p:nvPr>
            <p:custDataLst>
              <p:tags r:id="rId5"/>
            </p:custDataLst>
          </p:nvPr>
        </p:nvCxnSpPr>
        <p:spPr>
          <a:xfrm>
            <a:off x="2349500" y="2540635"/>
            <a:ext cx="113347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5" name="圆角矩形 14"/>
          <p:cNvSpPr/>
          <p:nvPr>
            <p:custDataLst>
              <p:tags r:id="rId6"/>
            </p:custDataLst>
          </p:nvPr>
        </p:nvSpPr>
        <p:spPr>
          <a:xfrm>
            <a:off x="5947410" y="22885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健康建档</a:t>
            </a:r>
            <a:endParaRPr lang="zh-CN">
              <a:solidFill>
                <a:schemeClr val="bg1"/>
              </a:solidFill>
            </a:endParaRPr>
          </a:p>
        </p:txBody>
      </p:sp>
      <p:cxnSp>
        <p:nvCxnSpPr>
          <p:cNvPr id="16" name="直接箭头连接符 15"/>
          <p:cNvCxnSpPr/>
          <p:nvPr>
            <p:custDataLst>
              <p:tags r:id="rId7"/>
            </p:custDataLst>
          </p:nvPr>
        </p:nvCxnSpPr>
        <p:spPr>
          <a:xfrm flipV="1">
            <a:off x="4883150" y="2533650"/>
            <a:ext cx="99441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stCxn id="3" idx="2"/>
            <a:endCxn id="13" idx="0"/>
          </p:cNvCxnSpPr>
          <p:nvPr>
            <p:custDataLst>
              <p:tags r:id="rId8"/>
            </p:custDataLst>
          </p:nvPr>
        </p:nvCxnSpPr>
        <p:spPr>
          <a:xfrm>
            <a:off x="4148455" y="2792730"/>
            <a:ext cx="0" cy="558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肘形连接符 17"/>
          <p:cNvCxnSpPr>
            <a:stCxn id="13" idx="3"/>
            <a:endCxn id="15" idx="2"/>
          </p:cNvCxnSpPr>
          <p:nvPr>
            <p:custDataLst>
              <p:tags r:id="rId9"/>
            </p:custDataLst>
          </p:nvPr>
        </p:nvCxnSpPr>
        <p:spPr>
          <a:xfrm flipV="1">
            <a:off x="4813935" y="2792730"/>
            <a:ext cx="1798955" cy="81089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9" name="圆角矩形 18"/>
          <p:cNvSpPr/>
          <p:nvPr>
            <p:custDataLst>
              <p:tags r:id="rId10"/>
            </p:custDataLst>
          </p:nvPr>
        </p:nvSpPr>
        <p:spPr>
          <a:xfrm>
            <a:off x="8568690" y="22885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大模型食疗方案</a:t>
            </a:r>
            <a:endParaRPr lang="zh-CN">
              <a:solidFill>
                <a:schemeClr val="bg1"/>
              </a:solidFill>
            </a:endParaRPr>
          </a:p>
        </p:txBody>
      </p:sp>
      <p:cxnSp>
        <p:nvCxnSpPr>
          <p:cNvPr id="20" name="直接箭头连接符 19"/>
          <p:cNvCxnSpPr>
            <a:stCxn id="15" idx="3"/>
            <a:endCxn id="19" idx="1"/>
          </p:cNvCxnSpPr>
          <p:nvPr>
            <p:custDataLst>
              <p:tags r:id="rId11"/>
            </p:custDataLst>
          </p:nvPr>
        </p:nvCxnSpPr>
        <p:spPr>
          <a:xfrm>
            <a:off x="7278370" y="2540635"/>
            <a:ext cx="12903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圆角矩形 20"/>
          <p:cNvSpPr/>
          <p:nvPr>
            <p:custDataLst>
              <p:tags r:id="rId12"/>
            </p:custDataLst>
          </p:nvPr>
        </p:nvSpPr>
        <p:spPr>
          <a:xfrm>
            <a:off x="8597265" y="327533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生成食疗计划</a:t>
            </a:r>
            <a:endParaRPr lang="zh-CN">
              <a:solidFill>
                <a:schemeClr val="bg1"/>
              </a:solidFill>
            </a:endParaRPr>
          </a:p>
        </p:txBody>
      </p:sp>
      <p:cxnSp>
        <p:nvCxnSpPr>
          <p:cNvPr id="22" name="直接箭头连接符 21"/>
          <p:cNvCxnSpPr>
            <a:stCxn id="19" idx="2"/>
          </p:cNvCxnSpPr>
          <p:nvPr>
            <p:custDataLst>
              <p:tags r:id="rId13"/>
            </p:custDataLst>
          </p:nvPr>
        </p:nvCxnSpPr>
        <p:spPr>
          <a:xfrm>
            <a:off x="9234170" y="2792730"/>
            <a:ext cx="2540" cy="364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14"/>
            </p:custDataLst>
          </p:nvPr>
        </p:nvSpPr>
        <p:spPr>
          <a:xfrm>
            <a:off x="1018540" y="43459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生成菜谱</a:t>
            </a:r>
            <a:endParaRPr lang="zh-CN">
              <a:solidFill>
                <a:schemeClr val="bg1"/>
              </a:solidFill>
            </a:endParaRPr>
          </a:p>
        </p:txBody>
      </p:sp>
      <p:sp>
        <p:nvSpPr>
          <p:cNvPr id="24" name="圆角矩形 23"/>
          <p:cNvSpPr/>
          <p:nvPr>
            <p:custDataLst>
              <p:tags r:id="rId15"/>
            </p:custDataLst>
          </p:nvPr>
        </p:nvSpPr>
        <p:spPr>
          <a:xfrm>
            <a:off x="3168015" y="433832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获取制作方法</a:t>
            </a:r>
            <a:endParaRPr lang="zh-CN">
              <a:solidFill>
                <a:schemeClr val="bg1"/>
              </a:solidFill>
            </a:endParaRPr>
          </a:p>
        </p:txBody>
      </p:sp>
      <p:sp>
        <p:nvSpPr>
          <p:cNvPr id="25" name="圆角矩形 24"/>
          <p:cNvSpPr/>
          <p:nvPr>
            <p:custDataLst>
              <p:tags r:id="rId16"/>
            </p:custDataLst>
          </p:nvPr>
        </p:nvSpPr>
        <p:spPr>
          <a:xfrm>
            <a:off x="5604510" y="43459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完成食疗每日打卡</a:t>
            </a:r>
            <a:endParaRPr lang="zh-CN">
              <a:solidFill>
                <a:schemeClr val="bg1"/>
              </a:solidFill>
            </a:endParaRPr>
          </a:p>
        </p:txBody>
      </p:sp>
      <p:sp>
        <p:nvSpPr>
          <p:cNvPr id="26" name="圆角矩形 25"/>
          <p:cNvSpPr/>
          <p:nvPr>
            <p:custDataLst>
              <p:tags r:id="rId17"/>
            </p:custDataLst>
          </p:nvPr>
        </p:nvSpPr>
        <p:spPr>
          <a:xfrm>
            <a:off x="7754620" y="433832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医院复查报告</a:t>
            </a:r>
            <a:endParaRPr lang="zh-CN">
              <a:solidFill>
                <a:schemeClr val="bg1"/>
              </a:solidFill>
            </a:endParaRPr>
          </a:p>
        </p:txBody>
      </p:sp>
      <p:cxnSp>
        <p:nvCxnSpPr>
          <p:cNvPr id="27" name="肘形连接符 26"/>
          <p:cNvCxnSpPr>
            <a:stCxn id="21" idx="2"/>
            <a:endCxn id="23" idx="0"/>
          </p:cNvCxnSpPr>
          <p:nvPr>
            <p:custDataLst>
              <p:tags r:id="rId18"/>
            </p:custDataLst>
          </p:nvPr>
        </p:nvCxnSpPr>
        <p:spPr>
          <a:xfrm rot="5400000">
            <a:off x="5189855" y="273050"/>
            <a:ext cx="566420" cy="7578725"/>
          </a:xfrm>
          <a:prstGeom prst="bentConnector3">
            <a:avLst>
              <a:gd name="adj1" fmla="val 49944"/>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a:stCxn id="23" idx="3"/>
          </p:cNvCxnSpPr>
          <p:nvPr>
            <p:custDataLst>
              <p:tags r:id="rId19"/>
            </p:custDataLst>
          </p:nvPr>
        </p:nvCxnSpPr>
        <p:spPr>
          <a:xfrm>
            <a:off x="2349500" y="4598035"/>
            <a:ext cx="7213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custDataLst>
              <p:tags r:id="rId20"/>
            </p:custDataLst>
          </p:nvPr>
        </p:nvCxnSpPr>
        <p:spPr>
          <a:xfrm flipV="1">
            <a:off x="4570095" y="4576445"/>
            <a:ext cx="943610" cy="14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custDataLst>
              <p:tags r:id="rId21"/>
            </p:custDataLst>
          </p:nvPr>
        </p:nvCxnSpPr>
        <p:spPr>
          <a:xfrm>
            <a:off x="7005955" y="4605655"/>
            <a:ext cx="6432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1" name="圆角矩形 30"/>
          <p:cNvSpPr/>
          <p:nvPr>
            <p:custDataLst>
              <p:tags r:id="rId22"/>
            </p:custDataLst>
          </p:nvPr>
        </p:nvSpPr>
        <p:spPr>
          <a:xfrm>
            <a:off x="9904730" y="4345940"/>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en-US" altLang="zh-CN">
                <a:solidFill>
                  <a:schemeClr val="bg1"/>
                </a:solidFill>
                <a:sym typeface="+mn-ea"/>
              </a:rPr>
              <a:t>ocr</a:t>
            </a:r>
            <a:r>
              <a:rPr lang="zh-CN" altLang="en-US">
                <a:solidFill>
                  <a:schemeClr val="bg1"/>
                </a:solidFill>
                <a:sym typeface="+mn-ea"/>
              </a:rPr>
              <a:t>解析</a:t>
            </a:r>
            <a:endParaRPr lang="zh-CN" altLang="en-US">
              <a:solidFill>
                <a:schemeClr val="bg1"/>
              </a:solidFill>
              <a:sym typeface="+mn-ea"/>
            </a:endParaRPr>
          </a:p>
        </p:txBody>
      </p:sp>
      <p:cxnSp>
        <p:nvCxnSpPr>
          <p:cNvPr id="32" name="直接箭头连接符 31"/>
          <p:cNvCxnSpPr>
            <a:stCxn id="26" idx="3"/>
          </p:cNvCxnSpPr>
          <p:nvPr>
            <p:custDataLst>
              <p:tags r:id="rId23"/>
            </p:custDataLst>
          </p:nvPr>
        </p:nvCxnSpPr>
        <p:spPr>
          <a:xfrm flipV="1">
            <a:off x="9085580" y="4576445"/>
            <a:ext cx="735965" cy="13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3" name="圆角矩形 32"/>
          <p:cNvSpPr/>
          <p:nvPr>
            <p:custDataLst>
              <p:tags r:id="rId24"/>
            </p:custDataLst>
          </p:nvPr>
        </p:nvSpPr>
        <p:spPr>
          <a:xfrm>
            <a:off x="1018540" y="5584825"/>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生成治愈报告</a:t>
            </a:r>
            <a:endParaRPr lang="zh-CN">
              <a:solidFill>
                <a:schemeClr val="bg1"/>
              </a:solidFill>
            </a:endParaRPr>
          </a:p>
        </p:txBody>
      </p:sp>
      <p:cxnSp>
        <p:nvCxnSpPr>
          <p:cNvPr id="35" name="肘形连接符 34"/>
          <p:cNvCxnSpPr>
            <a:stCxn id="31" idx="2"/>
            <a:endCxn id="33" idx="0"/>
          </p:cNvCxnSpPr>
          <p:nvPr>
            <p:custDataLst>
              <p:tags r:id="rId25"/>
            </p:custDataLst>
          </p:nvPr>
        </p:nvCxnSpPr>
        <p:spPr>
          <a:xfrm rot="5400000">
            <a:off x="5760085" y="774065"/>
            <a:ext cx="734695" cy="888619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36" name="圆角矩形 35"/>
          <p:cNvSpPr/>
          <p:nvPr>
            <p:custDataLst>
              <p:tags r:id="rId26"/>
            </p:custDataLst>
          </p:nvPr>
        </p:nvSpPr>
        <p:spPr>
          <a:xfrm>
            <a:off x="3288030" y="5592445"/>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bg1"/>
                </a:solidFill>
              </a:rPr>
              <a:t>发放电子奖</a:t>
            </a:r>
            <a:endParaRPr lang="zh-CN">
              <a:solidFill>
                <a:schemeClr val="bg1"/>
              </a:solidFill>
            </a:endParaRPr>
          </a:p>
        </p:txBody>
      </p:sp>
      <p:sp>
        <p:nvSpPr>
          <p:cNvPr id="37" name="圆角矩形 36"/>
          <p:cNvSpPr/>
          <p:nvPr>
            <p:custDataLst>
              <p:tags r:id="rId27"/>
            </p:custDataLst>
          </p:nvPr>
        </p:nvSpPr>
        <p:spPr>
          <a:xfrm>
            <a:off x="5947410" y="5584825"/>
            <a:ext cx="133096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分享有奖</a:t>
            </a:r>
            <a:endParaRPr lang="zh-CN">
              <a:solidFill>
                <a:schemeClr val="bg1"/>
              </a:solidFill>
            </a:endParaRPr>
          </a:p>
        </p:txBody>
      </p:sp>
      <p:cxnSp>
        <p:nvCxnSpPr>
          <p:cNvPr id="38" name="直接箭头连接符 37"/>
          <p:cNvCxnSpPr/>
          <p:nvPr>
            <p:custDataLst>
              <p:tags r:id="rId28"/>
            </p:custDataLst>
          </p:nvPr>
        </p:nvCxnSpPr>
        <p:spPr>
          <a:xfrm>
            <a:off x="2419985" y="5826760"/>
            <a:ext cx="70929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custDataLst>
              <p:tags r:id="rId29"/>
            </p:custDataLst>
          </p:nvPr>
        </p:nvCxnSpPr>
        <p:spPr>
          <a:xfrm flipV="1">
            <a:off x="4694555" y="5819775"/>
            <a:ext cx="111188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1" name="圆角矩形 40"/>
          <p:cNvSpPr/>
          <p:nvPr>
            <p:custDataLst>
              <p:tags r:id="rId30"/>
            </p:custDataLst>
          </p:nvPr>
        </p:nvSpPr>
        <p:spPr>
          <a:xfrm>
            <a:off x="8860790" y="5332730"/>
            <a:ext cx="153162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提高活跃度</a:t>
            </a:r>
            <a:endParaRPr lang="zh-CN">
              <a:solidFill>
                <a:schemeClr val="bg1"/>
              </a:solidFill>
            </a:endParaRPr>
          </a:p>
        </p:txBody>
      </p:sp>
      <p:sp>
        <p:nvSpPr>
          <p:cNvPr id="42" name="圆角矩形 41"/>
          <p:cNvSpPr/>
          <p:nvPr>
            <p:custDataLst>
              <p:tags r:id="rId31"/>
            </p:custDataLst>
          </p:nvPr>
        </p:nvSpPr>
        <p:spPr>
          <a:xfrm>
            <a:off x="8860790" y="6118225"/>
            <a:ext cx="1531620" cy="5041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solidFill>
                  <a:schemeClr val="bg1"/>
                </a:solidFill>
              </a:rPr>
              <a:t>用户增长</a:t>
            </a:r>
            <a:endParaRPr lang="zh-CN">
              <a:solidFill>
                <a:schemeClr val="bg1"/>
              </a:solidFill>
            </a:endParaRPr>
          </a:p>
        </p:txBody>
      </p:sp>
      <p:cxnSp>
        <p:nvCxnSpPr>
          <p:cNvPr id="43" name="肘形连接符 42"/>
          <p:cNvCxnSpPr/>
          <p:nvPr>
            <p:custDataLst>
              <p:tags r:id="rId32"/>
            </p:custDataLst>
          </p:nvPr>
        </p:nvCxnSpPr>
        <p:spPr>
          <a:xfrm flipV="1">
            <a:off x="7278370" y="5584825"/>
            <a:ext cx="1582420" cy="252095"/>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cxnSp>
        <p:nvCxnSpPr>
          <p:cNvPr id="44" name="肘形连接符 43"/>
          <p:cNvCxnSpPr/>
          <p:nvPr>
            <p:custDataLst>
              <p:tags r:id="rId33"/>
            </p:custDataLst>
          </p:nvPr>
        </p:nvCxnSpPr>
        <p:spPr>
          <a:xfrm>
            <a:off x="7259320" y="5930265"/>
            <a:ext cx="1628140" cy="440055"/>
          </a:xfrm>
          <a:prstGeom prst="bentConnector3">
            <a:avLst>
              <a:gd name="adj1" fmla="val 50039"/>
            </a:avLst>
          </a:prstGeom>
          <a:ln>
            <a:tailEnd type="arrow"/>
          </a:ln>
        </p:spPr>
        <p:style>
          <a:lnRef idx="2">
            <a:schemeClr val="accent1"/>
          </a:lnRef>
          <a:fillRef idx="0">
            <a:srgbClr val="FFFFFF"/>
          </a:fillRef>
          <a:effectRef idx="0">
            <a:srgbClr val="FFFFFF"/>
          </a:effectRef>
          <a:fontRef idx="minor">
            <a:schemeClr val="tx1"/>
          </a:fontRef>
        </p:style>
      </p:cxnSp>
      <p:grpSp>
        <p:nvGrpSpPr>
          <p:cNvPr id="9" name="组合 8"/>
          <p:cNvGrpSpPr/>
          <p:nvPr/>
        </p:nvGrpSpPr>
        <p:grpSpPr>
          <a:xfrm>
            <a:off x="0" y="115570"/>
            <a:ext cx="12175490" cy="499745"/>
            <a:chOff x="0" y="182"/>
            <a:chExt cx="19174" cy="787"/>
          </a:xfrm>
        </p:grpSpPr>
        <p:cxnSp>
          <p:nvCxnSpPr>
            <p:cNvPr id="11" name="直接连接符 10"/>
            <p:cNvCxnSpPr/>
            <p:nvPr>
              <p:custDataLst>
                <p:tags r:id="rId34"/>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10" name="文本框 9"/>
            <p:cNvSpPr txBox="1"/>
            <p:nvPr>
              <p:custDataLst>
                <p:tags r:id="rId35"/>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业务主要流程</a:t>
              </a:r>
              <a:endParaRPr lang="zh-CN" sz="2400" b="1">
                <a:solidFill>
                  <a:schemeClr val="accent1"/>
                </a:solidFill>
                <a:sym typeface="+mn-ea"/>
              </a:endParaRPr>
            </a:p>
          </p:txBody>
        </p:sp>
      </p:grpSp>
    </p:spTree>
    <p:custDataLst>
      <p:tags r:id="rId36"/>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1315" y="1173480"/>
            <a:ext cx="4298950" cy="1612900"/>
            <a:chOff x="964" y="2575"/>
            <a:chExt cx="7199" cy="2540"/>
          </a:xfrm>
        </p:grpSpPr>
        <p:sp>
          <p:nvSpPr>
            <p:cNvPr id="3" name="圆角矩形 2"/>
            <p:cNvSpPr/>
            <p:nvPr>
              <p:custDataLst>
                <p:tags r:id="rId1"/>
              </p:custDataLst>
            </p:nvPr>
          </p:nvSpPr>
          <p:spPr>
            <a:xfrm>
              <a:off x="964" y="2575"/>
              <a:ext cx="7199" cy="254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zh-CN" altLang="en-US">
                <a:gradFill>
                  <a:gsLst>
                    <a:gs pos="0">
                      <a:schemeClr val="accent4">
                        <a:lumMod val="25000"/>
                        <a:lumOff val="75000"/>
                      </a:schemeClr>
                    </a:gs>
                    <a:gs pos="50000">
                      <a:schemeClr val="accent4"/>
                    </a:gs>
                    <a:gs pos="100000">
                      <a:schemeClr val="accent4">
                        <a:lumMod val="85000"/>
                      </a:schemeClr>
                    </a:gs>
                  </a:gsLst>
                  <a:lin ang="5400000"/>
                </a:gradFill>
              </a:endParaRPr>
            </a:p>
          </p:txBody>
        </p:sp>
        <p:sp>
          <p:nvSpPr>
            <p:cNvPr id="5" name="文本框 4"/>
            <p:cNvSpPr txBox="1"/>
            <p:nvPr>
              <p:custDataLst>
                <p:tags r:id="rId2"/>
              </p:custDataLst>
            </p:nvPr>
          </p:nvSpPr>
          <p:spPr>
            <a:xfrm>
              <a:off x="1071" y="2674"/>
              <a:ext cx="6789" cy="2370"/>
            </a:xfrm>
            <a:prstGeom prst="rect">
              <a:avLst/>
            </a:prstGeom>
            <a:noFill/>
          </p:spPr>
          <p:txBody>
            <a:bodyPr wrap="square" rtlCol="0">
              <a:noAutofit/>
            </a:bodyPr>
            <a:lstStyle/>
            <a:p>
              <a:r>
                <a:rPr lang="zh-CN" altLang="en-US" sz="1200" b="1">
                  <a:solidFill>
                    <a:schemeClr val="bg1"/>
                  </a:solidFill>
                  <a:sym typeface="+mn-ea"/>
                </a:rPr>
                <a:t>目标用户：</a:t>
              </a:r>
              <a:endParaRPr lang="zh-CN" altLang="en-US" sz="1200" b="1">
                <a:solidFill>
                  <a:schemeClr val="bg1"/>
                </a:solidFill>
              </a:endParaRPr>
            </a:p>
            <a:p>
              <a:endParaRPr lang="en-US" altLang="zh-CN" sz="1200">
                <a:solidFill>
                  <a:schemeClr val="bg1"/>
                </a:solidFill>
              </a:endParaRPr>
            </a:p>
            <a:p>
              <a:r>
                <a:rPr lang="en-US" altLang="zh-CN" sz="1200">
                  <a:solidFill>
                    <a:schemeClr val="bg1"/>
                  </a:solidFill>
                  <a:sym typeface="+mn-ea"/>
                </a:rPr>
                <a:t>• </a:t>
              </a:r>
              <a:r>
                <a:rPr lang="zh-CN" altLang="en-US" sz="1200">
                  <a:solidFill>
                    <a:schemeClr val="bg1"/>
                  </a:solidFill>
                  <a:sym typeface="+mn-ea"/>
                </a:rPr>
                <a:t>家庭用户，尤其是有老人、儿童的家庭。</a:t>
              </a:r>
              <a:endParaRPr lang="zh-CN" altLang="en-US" sz="1200">
                <a:solidFill>
                  <a:schemeClr val="bg1"/>
                </a:solidFill>
              </a:endParaRPr>
            </a:p>
            <a:p>
              <a:endParaRPr lang="en-US" altLang="zh-CN" sz="1200">
                <a:solidFill>
                  <a:schemeClr val="bg1"/>
                </a:solidFill>
              </a:endParaRPr>
            </a:p>
            <a:p>
              <a:r>
                <a:rPr lang="en-US" altLang="zh-CN" sz="1200">
                  <a:solidFill>
                    <a:schemeClr val="bg1"/>
                  </a:solidFill>
                  <a:sym typeface="+mn-ea"/>
                </a:rPr>
                <a:t>• </a:t>
              </a:r>
              <a:r>
                <a:rPr lang="zh-CN" altLang="en-US" sz="1200">
                  <a:solidFill>
                    <a:schemeClr val="bg1"/>
                  </a:solidFill>
                  <a:sym typeface="+mn-ea"/>
                </a:rPr>
                <a:t>需要健康饮食支持的社交活动组织者。</a:t>
              </a:r>
              <a:endParaRPr lang="zh-CN" altLang="en-US" sz="1200">
                <a:solidFill>
                  <a:schemeClr val="bg1"/>
                </a:solidFill>
              </a:endParaRPr>
            </a:p>
            <a:p>
              <a:endParaRPr lang="en-US" altLang="zh-CN" sz="1200">
                <a:solidFill>
                  <a:schemeClr val="bg1"/>
                </a:solidFill>
              </a:endParaRPr>
            </a:p>
            <a:p>
              <a:r>
                <a:rPr lang="en-US" altLang="zh-CN" sz="1200">
                  <a:solidFill>
                    <a:schemeClr val="bg1"/>
                  </a:solidFill>
                  <a:sym typeface="+mn-ea"/>
                </a:rPr>
                <a:t>• </a:t>
              </a:r>
              <a:r>
                <a:rPr lang="zh-CN" altLang="en-US" sz="1200">
                  <a:solidFill>
                    <a:schemeClr val="bg1"/>
                  </a:solidFill>
                  <a:sym typeface="+mn-ea"/>
                </a:rPr>
                <a:t>健康意识较强的用户。</a:t>
              </a:r>
              <a:endParaRPr lang="zh-CN" altLang="en-US" sz="1200">
                <a:solidFill>
                  <a:schemeClr val="bg1"/>
                </a:solidFill>
              </a:endParaRPr>
            </a:p>
            <a:p>
              <a:endParaRPr lang="en-US" altLang="zh-CN">
                <a:solidFill>
                  <a:schemeClr val="bg1"/>
                </a:solidFill>
              </a:endParaRPr>
            </a:p>
            <a:p>
              <a:endParaRPr lang="en-US" altLang="zh-CN">
                <a:solidFill>
                  <a:schemeClr val="bg1"/>
                </a:solidFill>
              </a:endParaRPr>
            </a:p>
          </p:txBody>
        </p:sp>
      </p:grpSp>
      <p:sp>
        <p:nvSpPr>
          <p:cNvPr id="10" name="圆角矩形 9"/>
          <p:cNvSpPr/>
          <p:nvPr>
            <p:custDataLst>
              <p:tags r:id="rId3"/>
            </p:custDataLst>
          </p:nvPr>
        </p:nvSpPr>
        <p:spPr>
          <a:xfrm>
            <a:off x="360680" y="3139440"/>
            <a:ext cx="4298950" cy="1548130"/>
          </a:xfrm>
          <a:prstGeom prst="roundRect">
            <a:avLst/>
          </a:prstGeom>
        </p:spPr>
        <p:style>
          <a:lnRef idx="2">
            <a:schemeClr val="lt1"/>
          </a:lnRef>
          <a:fillRef idx="1">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l">
              <a:buClrTx/>
              <a:buSzTx/>
              <a:buFontTx/>
              <a:buNone/>
            </a:pPr>
            <a:r>
              <a:rPr lang="zh-CN" altLang="en-US" sz="1200" b="1">
                <a:solidFill>
                  <a:schemeClr val="bg1"/>
                </a:solidFill>
                <a:sym typeface="+mn-ea"/>
              </a:rPr>
              <a:t>技术实现：</a:t>
            </a:r>
            <a:endParaRPr lang="zh-CN" altLang="en-US" sz="1200" b="1">
              <a:solidFill>
                <a:schemeClr val="bg1"/>
              </a:solidFill>
              <a:sym typeface="+mn-ea"/>
            </a:endParaRPr>
          </a:p>
          <a:p>
            <a:pPr lvl="0" algn="l">
              <a:buClrTx/>
              <a:buSzTx/>
              <a:buFontTx/>
              <a:buNone/>
            </a:pPr>
            <a:endParaRPr lang="zh-CN" altLang="en-US" sz="1200">
              <a:solidFill>
                <a:schemeClr val="bg1"/>
              </a:solidFill>
              <a:sym typeface="+mn-ea"/>
            </a:endParaRPr>
          </a:p>
          <a:p>
            <a:pPr lvl="0" algn="l">
              <a:buClrTx/>
              <a:buSzTx/>
              <a:buFontTx/>
              <a:buNone/>
            </a:pPr>
            <a:r>
              <a:rPr lang="zh-CN" altLang="en-US" sz="1200">
                <a:solidFill>
                  <a:schemeClr val="bg1"/>
                </a:solidFill>
                <a:sym typeface="+mn-ea"/>
              </a:rPr>
              <a:t>• 基于大模型的家庭健康评估和饮食方案生成算法。</a:t>
            </a:r>
            <a:endParaRPr lang="zh-CN" altLang="en-US" sz="1200">
              <a:solidFill>
                <a:schemeClr val="bg1"/>
              </a:solidFill>
              <a:sym typeface="+mn-ea"/>
            </a:endParaRPr>
          </a:p>
          <a:p>
            <a:pPr lvl="0" algn="l">
              <a:buClrTx/>
              <a:buSzTx/>
              <a:buFontTx/>
              <a:buNone/>
            </a:pPr>
            <a:endParaRPr lang="zh-CN" altLang="en-US" sz="1200">
              <a:solidFill>
                <a:schemeClr val="bg1"/>
              </a:solidFill>
              <a:sym typeface="+mn-ea"/>
            </a:endParaRPr>
          </a:p>
          <a:p>
            <a:pPr lvl="0" algn="l">
              <a:buClrTx/>
              <a:buSzTx/>
              <a:buFontTx/>
              <a:buNone/>
            </a:pPr>
            <a:r>
              <a:rPr lang="zh-CN" altLang="en-US" sz="1200">
                <a:solidFill>
                  <a:schemeClr val="bg1"/>
                </a:solidFill>
                <a:sym typeface="+mn-ea"/>
              </a:rPr>
              <a:t>• 数字人助手提供旅行健康建议和社交宴请指导。</a:t>
            </a:r>
            <a:endParaRPr lang="zh-CN" altLang="en-US" sz="1200">
              <a:solidFill>
                <a:schemeClr val="bg1"/>
              </a:solidFill>
              <a:sym typeface="+mn-ea"/>
            </a:endParaRPr>
          </a:p>
          <a:p>
            <a:pPr lvl="0" algn="l">
              <a:buClrTx/>
              <a:buSzTx/>
              <a:buFontTx/>
              <a:buNone/>
            </a:pPr>
            <a:endParaRPr lang="zh-CN" altLang="en-US" sz="1200">
              <a:solidFill>
                <a:schemeClr val="bg1"/>
              </a:solidFill>
              <a:sym typeface="+mn-ea"/>
            </a:endParaRPr>
          </a:p>
          <a:p>
            <a:pPr lvl="0" algn="l">
              <a:buClrTx/>
              <a:buSzTx/>
              <a:buFontTx/>
              <a:buNone/>
            </a:pPr>
            <a:r>
              <a:rPr lang="zh-CN" altLang="en-US" sz="1200">
                <a:solidFill>
                  <a:schemeClr val="bg1"/>
                </a:solidFill>
                <a:sym typeface="+mn-ea"/>
              </a:rPr>
              <a:t>• 与餐厅数据对接，提供实时推荐。</a:t>
            </a:r>
            <a:endParaRPr lang="zh-CN" altLang="en-US" sz="1200">
              <a:solidFill>
                <a:schemeClr val="bg1"/>
              </a:solidFill>
              <a:sym typeface="+mn-ea"/>
            </a:endParaRPr>
          </a:p>
        </p:txBody>
      </p:sp>
      <p:sp>
        <p:nvSpPr>
          <p:cNvPr id="11" name="圆角矩形 10"/>
          <p:cNvSpPr/>
          <p:nvPr>
            <p:custDataLst>
              <p:tags r:id="rId4"/>
            </p:custDataLst>
          </p:nvPr>
        </p:nvSpPr>
        <p:spPr>
          <a:xfrm>
            <a:off x="346710" y="5045710"/>
            <a:ext cx="4312920" cy="1478280"/>
          </a:xfrm>
          <a:prstGeom prst="roundRect">
            <a:avLst/>
          </a:prstGeom>
        </p:spPr>
        <p:style>
          <a:lnRef idx="2">
            <a:schemeClr val="lt1"/>
          </a:lnRef>
          <a:fillRef idx="1">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r>
              <a:rPr lang="zh-CN" altLang="en-US" sz="1200" b="1">
                <a:solidFill>
                  <a:schemeClr val="bg1"/>
                </a:solidFill>
                <a:sym typeface="+mn-ea"/>
              </a:rPr>
              <a:t>用户价值：</a:t>
            </a:r>
            <a:endParaRPr lang="zh-CN" altLang="en-US" sz="1200" b="1">
              <a:solidFill>
                <a:schemeClr val="bg1"/>
              </a:solidFill>
              <a:sym typeface="+mn-ea"/>
            </a:endParaRPr>
          </a:p>
          <a:p>
            <a:pPr lvl="0" algn="l">
              <a:buClrTx/>
              <a:buSzTx/>
              <a:buFontTx/>
            </a:pPr>
            <a:endParaRPr lang="zh-CN" altLang="en-US" sz="1200">
              <a:solidFill>
                <a:schemeClr val="bg1"/>
              </a:solidFill>
              <a:sym typeface="+mn-ea"/>
            </a:endParaRPr>
          </a:p>
          <a:p>
            <a:pPr lvl="0" algn="l">
              <a:buClrTx/>
              <a:buSzTx/>
              <a:buFontTx/>
            </a:pPr>
            <a:r>
              <a:rPr lang="zh-CN" altLang="en-US" sz="1200">
                <a:solidFill>
                  <a:schemeClr val="bg1"/>
                </a:solidFill>
                <a:sym typeface="+mn-ea"/>
              </a:rPr>
              <a:t>• 提供一站式家庭健康管理服务，满足家庭成员多样化需求。</a:t>
            </a:r>
            <a:endParaRPr lang="zh-CN" altLang="en-US" sz="1200">
              <a:solidFill>
                <a:schemeClr val="bg1"/>
              </a:solidFill>
              <a:sym typeface="+mn-ea"/>
            </a:endParaRPr>
          </a:p>
          <a:p>
            <a:pPr lvl="0" algn="l">
              <a:buClrTx/>
              <a:buSzTx/>
              <a:buFontTx/>
            </a:pPr>
            <a:endParaRPr lang="zh-CN" altLang="en-US" sz="1200">
              <a:solidFill>
                <a:schemeClr val="bg1"/>
              </a:solidFill>
              <a:sym typeface="+mn-ea"/>
            </a:endParaRPr>
          </a:p>
          <a:p>
            <a:pPr lvl="0" algn="l">
              <a:buClrTx/>
              <a:buSzTx/>
              <a:buFontTx/>
            </a:pPr>
            <a:r>
              <a:rPr lang="zh-CN" altLang="en-US" sz="1200">
                <a:solidFill>
                  <a:schemeClr val="bg1"/>
                </a:solidFill>
                <a:sym typeface="+mn-ea"/>
              </a:rPr>
              <a:t>• 帮助用户在社交活动和旅行中保持健康生活方式。</a:t>
            </a:r>
            <a:endParaRPr lang="zh-CN" altLang="en-US" sz="1200">
              <a:solidFill>
                <a:schemeClr val="bg1"/>
              </a:solidFill>
              <a:sym typeface="+mn-ea"/>
            </a:endParaRPr>
          </a:p>
          <a:p>
            <a:pPr lvl="0" algn="l">
              <a:buClrTx/>
              <a:buSzTx/>
              <a:buFontTx/>
            </a:pPr>
            <a:endParaRPr lang="zh-CN" altLang="en-US" sz="1200">
              <a:solidFill>
                <a:schemeClr val="bg1"/>
              </a:solidFill>
              <a:sym typeface="+mn-ea"/>
            </a:endParaRPr>
          </a:p>
        </p:txBody>
      </p:sp>
      <p:sp>
        <p:nvSpPr>
          <p:cNvPr id="12" name="圆角矩形 11"/>
          <p:cNvSpPr/>
          <p:nvPr>
            <p:custDataLst>
              <p:tags r:id="rId5"/>
            </p:custDataLst>
          </p:nvPr>
        </p:nvSpPr>
        <p:spPr>
          <a:xfrm>
            <a:off x="4848860" y="1080135"/>
            <a:ext cx="7071360" cy="5744845"/>
          </a:xfrm>
          <a:prstGeom prst="roundRect">
            <a:avLst>
              <a:gd name="adj" fmla="val 3115"/>
            </a:avLst>
          </a:prstGeom>
          <a:ln w="12700" cap="flat" cmpd="sng" algn="ctr">
            <a:solidFill>
              <a:schemeClr val="accent2"/>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l"/>
            <a:endParaRPr lang="zh-CN" altLang="en-US" sz="1200" b="1">
              <a:solidFill>
                <a:schemeClr val="accent1">
                  <a:lumMod val="50000"/>
                </a:schemeClr>
              </a:solidFill>
              <a:sym typeface="+mn-ea"/>
            </a:endParaRPr>
          </a:p>
          <a:p>
            <a:pPr algn="l"/>
            <a:endParaRPr lang="en-US" altLang="zh-CN" sz="1200">
              <a:solidFill>
                <a:schemeClr val="accent1">
                  <a:lumMod val="50000"/>
                </a:schemeClr>
              </a:solidFill>
              <a:sym typeface="+mn-ea"/>
            </a:endParaRPr>
          </a:p>
          <a:p>
            <a:pPr algn="l"/>
            <a:endParaRPr lang="en-US" altLang="zh-CN" sz="1200">
              <a:solidFill>
                <a:schemeClr val="accent1">
                  <a:lumMod val="50000"/>
                </a:schemeClr>
              </a:solidFill>
              <a:sym typeface="+mn-ea"/>
            </a:endParaRPr>
          </a:p>
          <a:p>
            <a:pPr algn="l">
              <a:lnSpc>
                <a:spcPct val="150000"/>
              </a:lnSpc>
              <a:buClrTx/>
              <a:buSzTx/>
              <a:buFontTx/>
            </a:pPr>
            <a:r>
              <a:rPr lang="en-US" altLang="zh-CN" sz="1400" b="1">
                <a:solidFill>
                  <a:schemeClr val="accent1">
                    <a:lumMod val="50000"/>
                  </a:schemeClr>
                </a:solidFill>
                <a:highlight>
                  <a:srgbClr val="FFFF00"/>
                </a:highlight>
                <a:sym typeface="+mn-ea"/>
              </a:rPr>
              <a:t>1. 家庭食养</a:t>
            </a:r>
            <a:endParaRPr lang="en-US" altLang="zh-CN" sz="1400" b="1">
              <a:solidFill>
                <a:schemeClr val="accent1">
                  <a:lumMod val="50000"/>
                </a:schemeClr>
              </a:solidFill>
              <a:highlight>
                <a:srgbClr val="FFFF00"/>
              </a:highlight>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sym typeface="+mn-ea"/>
              </a:rPr>
              <a:t>家庭健康档案：支持多用户数据管理，为每个家庭成员生成个性化饮食方案。</a:t>
            </a:r>
            <a:endParaRPr lang="zh-CN" altLang="en-US" sz="1200">
              <a:solidFill>
                <a:schemeClr val="accent1">
                  <a:lumMod val="50000"/>
                </a:schemeClr>
              </a:solidFill>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sym typeface="+mn-ea"/>
              </a:rPr>
              <a:t>家庭饮食规划：提供适合全家的健康饮食计划，满足不同年龄段和健康需求。</a:t>
            </a:r>
            <a:endParaRPr lang="zh-CN" altLang="en-US" sz="1200">
              <a:solidFill>
                <a:schemeClr val="accent1">
                  <a:lumMod val="50000"/>
                </a:schemeClr>
              </a:solidFill>
              <a:sym typeface="+mn-ea"/>
            </a:endParaRPr>
          </a:p>
          <a:p>
            <a:pPr marL="171450" indent="-171450" algn="l" fontAlgn="auto">
              <a:lnSpc>
                <a:spcPct val="150000"/>
              </a:lnSpc>
              <a:buFont typeface="Wingdings" panose="05000000000000000000" charset="0"/>
              <a:buChar char="l"/>
            </a:pPr>
            <a:r>
              <a:rPr lang="en-US" altLang="zh-CN" sz="1200">
                <a:solidFill>
                  <a:schemeClr val="accent1">
                    <a:lumMod val="50000"/>
                  </a:schemeClr>
                </a:solidFill>
              </a:rPr>
              <a:t>定制家庭健康日历：根据家庭成员体质、慢性病管理需求及季节变化生成周/月食谱</a:t>
            </a:r>
            <a:r>
              <a:rPr lang="zh-CN" altLang="en-US" sz="1200">
                <a:solidFill>
                  <a:schemeClr val="accent1">
                    <a:lumMod val="50000"/>
                  </a:schemeClr>
                </a:solidFill>
              </a:rPr>
              <a:t>。</a:t>
            </a:r>
            <a:endParaRPr lang="en-US" altLang="zh-CN" sz="1200">
              <a:solidFill>
                <a:schemeClr val="accent1">
                  <a:lumMod val="50000"/>
                </a:schemeClr>
              </a:solidFill>
            </a:endParaRPr>
          </a:p>
          <a:p>
            <a:pPr algn="l"/>
            <a:endParaRPr lang="en-US" altLang="zh-CN" sz="1200">
              <a:solidFill>
                <a:schemeClr val="accent1">
                  <a:lumMod val="50000"/>
                </a:schemeClr>
              </a:solidFill>
            </a:endParaRPr>
          </a:p>
          <a:p>
            <a:pPr algn="l">
              <a:lnSpc>
                <a:spcPct val="150000"/>
              </a:lnSpc>
              <a:buClrTx/>
              <a:buSzTx/>
              <a:buFontTx/>
            </a:pPr>
            <a:r>
              <a:rPr lang="en-US" altLang="zh-CN" sz="1400" b="1">
                <a:solidFill>
                  <a:schemeClr val="accent1">
                    <a:lumMod val="50000"/>
                  </a:schemeClr>
                </a:solidFill>
                <a:highlight>
                  <a:srgbClr val="FFFF00"/>
                </a:highlight>
                <a:sym typeface="+mn-ea"/>
              </a:rPr>
              <a:t>2. 团队食养</a:t>
            </a:r>
            <a:endParaRPr lang="en-US" altLang="zh-CN" sz="1400" b="1">
              <a:solidFill>
                <a:schemeClr val="accent1">
                  <a:lumMod val="50000"/>
                </a:schemeClr>
              </a:solidFill>
              <a:highlight>
                <a:srgbClr val="FFFF00"/>
              </a:highlight>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rPr>
              <a:t>多维度匹配算法：基于就餐人数、成本预算、时令供应、过敏禁忌等参数生成营养均衡套餐。</a:t>
            </a:r>
            <a:endParaRPr lang="zh-CN" altLang="en-US" sz="1200">
              <a:solidFill>
                <a:schemeClr val="accent1">
                  <a:lumMod val="50000"/>
                </a:schemeClr>
              </a:solidFill>
            </a:endParaRPr>
          </a:p>
          <a:p>
            <a:pPr marL="171450" indent="-171450" algn="l" fontAlgn="auto">
              <a:lnSpc>
                <a:spcPct val="150000"/>
              </a:lnSpc>
              <a:buFont typeface="Wingdings" panose="05000000000000000000" charset="0"/>
              <a:buChar char="l"/>
            </a:pPr>
            <a:r>
              <a:rPr lang="en-US" altLang="zh-CN" sz="1200">
                <a:solidFill>
                  <a:schemeClr val="accent1">
                    <a:lumMod val="50000"/>
                  </a:schemeClr>
                </a:solidFill>
              </a:rPr>
              <a:t>3D</a:t>
            </a:r>
            <a:r>
              <a:rPr lang="zh-CN" altLang="en-US" sz="1200">
                <a:solidFill>
                  <a:schemeClr val="accent1">
                    <a:lumMod val="50000"/>
                  </a:schemeClr>
                </a:solidFill>
              </a:rPr>
              <a:t>营养看板：实时显示蛋白质</a:t>
            </a:r>
            <a:r>
              <a:rPr lang="en-US" altLang="zh-CN" sz="1200">
                <a:solidFill>
                  <a:schemeClr val="accent1">
                    <a:lumMod val="50000"/>
                  </a:schemeClr>
                </a:solidFill>
              </a:rPr>
              <a:t>/</a:t>
            </a:r>
            <a:r>
              <a:rPr lang="zh-CN" altLang="en-US" sz="1200">
                <a:solidFill>
                  <a:schemeClr val="accent1">
                    <a:lumMod val="50000"/>
                  </a:schemeClr>
                </a:solidFill>
              </a:rPr>
              <a:t>膳食纤维等营养素达标率，支持一键导出采购清单。</a:t>
            </a:r>
            <a:endParaRPr lang="zh-CN" altLang="en-US" sz="1200">
              <a:solidFill>
                <a:schemeClr val="accent1">
                  <a:lumMod val="50000"/>
                </a:schemeClr>
              </a:solidFill>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rPr>
              <a:t>多人协同订餐：支持微信</a:t>
            </a:r>
            <a:r>
              <a:rPr lang="en-US" altLang="zh-CN" sz="1200">
                <a:solidFill>
                  <a:schemeClr val="accent1">
                    <a:lumMod val="50000"/>
                  </a:schemeClr>
                </a:solidFill>
              </a:rPr>
              <a:t>/</a:t>
            </a:r>
            <a:r>
              <a:rPr lang="zh-CN" altLang="en-US" sz="1200">
                <a:solidFill>
                  <a:schemeClr val="accent1">
                    <a:lumMod val="50000"/>
                  </a:schemeClr>
                </a:solidFill>
              </a:rPr>
              <a:t>钉钉多端同步，自动统计用餐反馈优化下次推荐。</a:t>
            </a:r>
            <a:endParaRPr lang="zh-CN" altLang="en-US" sz="1200">
              <a:solidFill>
                <a:schemeClr val="accent1">
                  <a:lumMod val="50000"/>
                </a:schemeClr>
              </a:solidFill>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rPr>
              <a:t>智能成本优化：动态分析食材价格波动，提供</a:t>
            </a:r>
            <a:r>
              <a:rPr lang="en-US" altLang="zh-CN" sz="1200">
                <a:solidFill>
                  <a:schemeClr val="accent1">
                    <a:lumMod val="50000"/>
                  </a:schemeClr>
                </a:solidFill>
              </a:rPr>
              <a:t>3</a:t>
            </a:r>
            <a:r>
              <a:rPr lang="zh-CN" altLang="en-US" sz="1200">
                <a:solidFill>
                  <a:schemeClr val="accent1">
                    <a:lumMod val="50000"/>
                  </a:schemeClr>
                </a:solidFill>
              </a:rPr>
              <a:t>套性价比方案备选。</a:t>
            </a:r>
            <a:endParaRPr lang="zh-CN" altLang="en-US" sz="1200">
              <a:solidFill>
                <a:schemeClr val="accent1">
                  <a:lumMod val="50000"/>
                </a:schemeClr>
              </a:solidFill>
            </a:endParaRPr>
          </a:p>
          <a:p>
            <a:pPr algn="l"/>
            <a:endParaRPr lang="en-US" altLang="zh-CN" sz="1200">
              <a:solidFill>
                <a:schemeClr val="accent1">
                  <a:lumMod val="50000"/>
                </a:schemeClr>
              </a:solidFill>
            </a:endParaRPr>
          </a:p>
          <a:p>
            <a:pPr algn="l">
              <a:lnSpc>
                <a:spcPct val="150000"/>
              </a:lnSpc>
              <a:buClrTx/>
              <a:buSzTx/>
              <a:buFontTx/>
            </a:pPr>
            <a:r>
              <a:rPr lang="en-US" altLang="zh-CN" sz="1400" b="1">
                <a:solidFill>
                  <a:schemeClr val="accent1">
                    <a:lumMod val="50000"/>
                  </a:schemeClr>
                </a:solidFill>
                <a:highlight>
                  <a:srgbClr val="FFFF00"/>
                </a:highlight>
                <a:sym typeface="+mn-ea"/>
              </a:rPr>
              <a:t>3. 外卖智订</a:t>
            </a:r>
            <a:endParaRPr lang="en-US" altLang="zh-CN" sz="1400" b="1">
              <a:solidFill>
                <a:schemeClr val="accent1">
                  <a:lumMod val="50000"/>
                </a:schemeClr>
              </a:solidFill>
              <a:highlight>
                <a:srgbClr val="FFFF00"/>
              </a:highlight>
            </a:endParaRPr>
          </a:p>
          <a:p>
            <a:pPr marL="171450" indent="-171450" algn="l" fontAlgn="auto">
              <a:lnSpc>
                <a:spcPct val="150000"/>
              </a:lnSpc>
              <a:buFont typeface="Wingdings" panose="05000000000000000000" charset="0"/>
              <a:buChar char="l"/>
            </a:pPr>
            <a:r>
              <a:rPr lang="zh-CN" altLang="en-US" sz="1200">
                <a:solidFill>
                  <a:schemeClr val="accent1">
                    <a:lumMod val="50000"/>
                  </a:schemeClr>
                </a:solidFill>
              </a:rPr>
              <a:t>职场人专属模型：融合工作强度（久坐</a:t>
            </a:r>
            <a:r>
              <a:rPr lang="en-US" altLang="zh-CN" sz="1200">
                <a:solidFill>
                  <a:schemeClr val="accent1">
                    <a:lumMod val="50000"/>
                  </a:schemeClr>
                </a:solidFill>
              </a:rPr>
              <a:t>/</a:t>
            </a:r>
            <a:r>
              <a:rPr lang="zh-CN" altLang="en-US" sz="1200">
                <a:solidFill>
                  <a:schemeClr val="accent1">
                    <a:lumMod val="50000"/>
                  </a:schemeClr>
                </a:solidFill>
              </a:rPr>
              <a:t>体力）、通勤时间、午休时长等要素推荐餐品</a:t>
            </a:r>
            <a:endParaRPr lang="zh-CN" altLang="en-US" sz="1200">
              <a:solidFill>
                <a:schemeClr val="accent1">
                  <a:lumMod val="50000"/>
                </a:schemeClr>
              </a:solidFill>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健康风控系统：自动识别高油盐菜品并标注，提供改良版点单方案（如「去酱汁版」）</a:t>
            </a:r>
            <a:endParaRPr lang="zh-CN" altLang="en-US" sz="1200">
              <a:solidFill>
                <a:schemeClr val="accent1">
                  <a:lumMod val="50000"/>
                </a:schemeClr>
              </a:solidFill>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购买计划：</a:t>
            </a:r>
            <a:r>
              <a:rPr lang="zh-CN" altLang="en-US" sz="1200">
                <a:solidFill>
                  <a:schemeClr val="accent1">
                    <a:lumMod val="50000"/>
                  </a:schemeClr>
                </a:solidFill>
                <a:sym typeface="+mn-ea"/>
              </a:rPr>
              <a:t>体质特点、口味偏好、工作驻地、时令季节生成外买计划</a:t>
            </a:r>
            <a:endParaRPr lang="zh-CN" altLang="en-US" sz="1200">
              <a:solidFill>
                <a:schemeClr val="accent1">
                  <a:lumMod val="50000"/>
                </a:schemeClr>
              </a:solidFill>
              <a:sym typeface="+mn-ea"/>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sym typeface="+mn-ea"/>
              </a:rPr>
              <a:t>智能订购：对接第三方电商平台支持在线下单</a:t>
            </a:r>
            <a:endParaRPr lang="zh-CN" altLang="en-US" sz="1200">
              <a:solidFill>
                <a:schemeClr val="accent1">
                  <a:lumMod val="50000"/>
                </a:schemeClr>
              </a:solidFill>
              <a:sym typeface="+mn-ea"/>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绿色通道服务：预制健康餐品牌专属会员体系，支持企业批量订餐对接</a:t>
            </a:r>
            <a:endParaRPr lang="zh-CN" altLang="en-US" sz="1200">
              <a:solidFill>
                <a:schemeClr val="accent1">
                  <a:lumMod val="50000"/>
                </a:schemeClr>
              </a:solidFill>
            </a:endParaRPr>
          </a:p>
          <a:p>
            <a:pPr algn="l" fontAlgn="auto">
              <a:lnSpc>
                <a:spcPct val="150000"/>
              </a:lnSpc>
              <a:buClrTx/>
              <a:buSzTx/>
              <a:buFontTx/>
              <a:buNone/>
            </a:pPr>
            <a:r>
              <a:rPr lang="en-US" altLang="zh-CN" sz="1400" b="1">
                <a:solidFill>
                  <a:schemeClr val="accent1">
                    <a:lumMod val="50000"/>
                  </a:schemeClr>
                </a:solidFill>
                <a:highlight>
                  <a:srgbClr val="FFFF00"/>
                </a:highlight>
              </a:rPr>
              <a:t>4.</a:t>
            </a:r>
            <a:r>
              <a:rPr lang="en-US" altLang="zh-CN" sz="1400" b="1">
                <a:solidFill>
                  <a:schemeClr val="accent1">
                    <a:lumMod val="50000"/>
                  </a:schemeClr>
                </a:solidFill>
                <a:highlight>
                  <a:srgbClr val="FFFF00"/>
                </a:highlight>
                <a:sym typeface="+mn-ea"/>
              </a:rPr>
              <a:t>饮品康享</a:t>
            </a:r>
            <a:endParaRPr lang="en-US" altLang="zh-CN" sz="1400" b="1">
              <a:solidFill>
                <a:schemeClr val="accent1">
                  <a:lumMod val="50000"/>
                </a:schemeClr>
              </a:solidFill>
              <a:highlight>
                <a:srgbClr val="FFFF00"/>
              </a:highlight>
              <a:sym typeface="+mn-ea"/>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体质诊断推荐：通过AI舌象识别+健康问卷定制饮品方案（如痰湿体质祛湿茶）</a:t>
            </a:r>
            <a:endParaRPr lang="zh-CN" altLang="en-US" sz="1200">
              <a:solidFill>
                <a:schemeClr val="accent1">
                  <a:lumMod val="50000"/>
                </a:schemeClr>
              </a:solidFill>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一键集单采购：根据饮品方案生成采购清单与第三方对接，支持在线下单</a:t>
            </a:r>
            <a:endParaRPr lang="zh-CN" altLang="en-US" sz="1200">
              <a:solidFill>
                <a:schemeClr val="accent1">
                  <a:lumMod val="50000"/>
                </a:schemeClr>
              </a:solidFill>
            </a:endParaRPr>
          </a:p>
          <a:p>
            <a:pPr marL="171450" indent="-171450" algn="l" fontAlgn="auto">
              <a:lnSpc>
                <a:spcPct val="150000"/>
              </a:lnSpc>
              <a:buClrTx/>
              <a:buSzTx/>
              <a:buFont typeface="Wingdings" panose="05000000000000000000" charset="0"/>
              <a:buChar char="l"/>
            </a:pPr>
            <a:r>
              <a:rPr lang="zh-CN" altLang="en-US" sz="1200">
                <a:solidFill>
                  <a:schemeClr val="accent1">
                    <a:lumMod val="50000"/>
                  </a:schemeClr>
                </a:solidFill>
              </a:rPr>
              <a:t>智能临期提醒：饮品库存管理功能联动保质期预警，推荐创意消耗方案</a:t>
            </a:r>
            <a:endParaRPr lang="zh-CN" altLang="en-US" sz="1200">
              <a:solidFill>
                <a:schemeClr val="accent1">
                  <a:lumMod val="50000"/>
                </a:schemeClr>
              </a:solidFill>
            </a:endParaRPr>
          </a:p>
          <a:p>
            <a:pPr algn="l"/>
            <a:endParaRPr lang="en-US" altLang="zh-CN" sz="1200">
              <a:solidFill>
                <a:schemeClr val="accent1">
                  <a:lumMod val="50000"/>
                </a:schemeClr>
              </a:solidFill>
            </a:endParaRPr>
          </a:p>
          <a:p>
            <a:pPr algn="l"/>
            <a:endParaRPr lang="en-US" altLang="zh-CN" sz="1200">
              <a:solidFill>
                <a:schemeClr val="accent1">
                  <a:lumMod val="50000"/>
                </a:schemeClr>
              </a:solidFill>
            </a:endParaRPr>
          </a:p>
          <a:p>
            <a:pPr algn="l"/>
            <a:endParaRPr lang="en-US" altLang="zh-CN" sz="1200">
              <a:solidFill>
                <a:schemeClr val="accent1">
                  <a:lumMod val="50000"/>
                </a:schemeClr>
              </a:solidFill>
            </a:endParaRPr>
          </a:p>
        </p:txBody>
      </p:sp>
      <p:grpSp>
        <p:nvGrpSpPr>
          <p:cNvPr id="68" name="组合 67"/>
          <p:cNvGrpSpPr/>
          <p:nvPr/>
        </p:nvGrpSpPr>
        <p:grpSpPr>
          <a:xfrm>
            <a:off x="0" y="115570"/>
            <a:ext cx="12175490" cy="499745"/>
            <a:chOff x="0" y="182"/>
            <a:chExt cx="19174" cy="787"/>
          </a:xfrm>
        </p:grpSpPr>
        <p:cxnSp>
          <p:nvCxnSpPr>
            <p:cNvPr id="71" name="直接连接符 70"/>
            <p:cNvCxnSpPr/>
            <p:nvPr>
              <p:custDataLst>
                <p:tags r:id="rId6"/>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7"/>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应用场景一</a:t>
              </a:r>
              <a:endParaRPr lang="zh-CN" sz="2400" b="1">
                <a:solidFill>
                  <a:schemeClr val="accent1"/>
                </a:solidFill>
                <a:sym typeface="+mn-ea"/>
              </a:endParaRPr>
            </a:p>
          </p:txBody>
        </p:sp>
      </p:grpSp>
      <p:sp>
        <p:nvSpPr>
          <p:cNvPr id="4" name="文本框 3"/>
          <p:cNvSpPr txBox="1"/>
          <p:nvPr>
            <p:custDataLst>
              <p:tags r:id="rId8"/>
            </p:custDataLst>
          </p:nvPr>
        </p:nvSpPr>
        <p:spPr>
          <a:xfrm>
            <a:off x="2764790" y="662940"/>
            <a:ext cx="6096000" cy="398780"/>
          </a:xfrm>
          <a:prstGeom prst="rect">
            <a:avLst/>
          </a:prstGeom>
          <a:noFill/>
        </p:spPr>
        <p:txBody>
          <a:bodyPr wrap="square" rtlCol="0" anchor="t">
            <a:normAutofit fontScale="90000"/>
          </a:bodyPr>
          <a:p>
            <a:pPr algn="ctr">
              <a:buClrTx/>
              <a:buSzTx/>
              <a:buFontTx/>
            </a:pPr>
            <a:r>
              <a:rPr lang="zh-CN" altLang="en-US" sz="2000" b="1" dirty="0">
                <a:solidFill>
                  <a:schemeClr val="tx1"/>
                </a:solidFill>
                <a:sym typeface="+mn-ea"/>
              </a:rPr>
              <a:t>健康饮食管家</a:t>
            </a:r>
            <a:endParaRPr lang="zh-CN" altLang="en-US" sz="2000" b="1" dirty="0">
              <a:solidFill>
                <a:schemeClr val="tx1"/>
              </a:solidFill>
              <a:sym typeface="+mn-ea"/>
            </a:endParaRPr>
          </a:p>
        </p:txBody>
      </p:sp>
      <p:sp>
        <p:nvSpPr>
          <p:cNvPr id="7" name="任意多边形 6"/>
          <p:cNvSpPr/>
          <p:nvPr>
            <p:custDataLst>
              <p:tags r:id="rId9"/>
            </p:custDataLst>
          </p:nvPr>
        </p:nvSpPr>
        <p:spPr>
          <a:xfrm>
            <a:off x="10544175" y="768985"/>
            <a:ext cx="1376045" cy="249555"/>
          </a:xfrm>
          <a:custGeom>
            <a:avLst/>
            <a:gdLst>
              <a:gd name="connsiteX0" fmla="*/ 35 w 1216"/>
              <a:gd name="connsiteY0" fmla="*/ 7 h 458"/>
              <a:gd name="connsiteX1" fmla="*/ 1216 w 1216"/>
              <a:gd name="connsiteY1" fmla="*/ 0 h 458"/>
              <a:gd name="connsiteX2" fmla="*/ 1216 w 1216"/>
              <a:gd name="connsiteY2" fmla="*/ 458 h 458"/>
              <a:gd name="connsiteX3" fmla="*/ 0 w 1216"/>
              <a:gd name="connsiteY3" fmla="*/ 458 h 458"/>
              <a:gd name="connsiteX4" fmla="*/ 35 w 1216"/>
              <a:gd name="connsiteY4" fmla="*/ 7 h 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 h="458">
                <a:moveTo>
                  <a:pt x="35" y="7"/>
                </a:moveTo>
                <a:lnTo>
                  <a:pt x="1216" y="0"/>
                </a:lnTo>
                <a:lnTo>
                  <a:pt x="1216" y="458"/>
                </a:lnTo>
                <a:lnTo>
                  <a:pt x="0" y="458"/>
                </a:lnTo>
                <a:lnTo>
                  <a:pt x="35" y="7"/>
                </a:lnTo>
                <a:close/>
              </a:path>
            </a:pathLst>
          </a:custGeom>
        </p:spPr>
        <p:style>
          <a:lnRef idx="0">
            <a:srgbClr val="FFFFFF"/>
          </a:lnRef>
          <a:fillRef idx="2">
            <a:schemeClr val="accent1"/>
          </a:fillRef>
          <a:effectRef idx="1">
            <a:schemeClr val="accent1"/>
          </a:effectRef>
          <a:fontRef idx="minor">
            <a:schemeClr val="lt1"/>
          </a:fontRef>
        </p:style>
        <p:txBody>
          <a:bodyPr rtlCol="0" anchor="ctr"/>
          <a:p>
            <a:pPr algn="ctr"/>
            <a:r>
              <a:rPr lang="zh-CN" altLang="en-US" sz="1600" b="1">
                <a:solidFill>
                  <a:schemeClr val="bg1"/>
                </a:solidFill>
                <a:sym typeface="+mn-ea"/>
              </a:rPr>
              <a:t>核心功能</a:t>
            </a:r>
            <a:endParaRPr lang="zh-CN" altLang="en-US" sz="1600" b="1">
              <a:solidFill>
                <a:schemeClr val="bg1"/>
              </a:solidFill>
              <a:sym typeface="+mn-ea"/>
            </a:endParaRPr>
          </a:p>
        </p:txBody>
      </p:sp>
    </p:spTree>
    <p:custDataLst>
      <p:tags r:id="rId10"/>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15570"/>
            <a:ext cx="12175490" cy="499745"/>
            <a:chOff x="0" y="182"/>
            <a:chExt cx="19174" cy="787"/>
          </a:xfrm>
        </p:grpSpPr>
        <p:cxnSp>
          <p:nvCxnSpPr>
            <p:cNvPr id="16" name="直接连接符 15"/>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20" name="文本框 19"/>
            <p:cNvSpPr txBox="1"/>
            <p:nvPr>
              <p:custDataLst>
                <p:tags r:id="rId2"/>
              </p:custDataLst>
            </p:nvPr>
          </p:nvSpPr>
          <p:spPr>
            <a:xfrm>
              <a:off x="146" y="182"/>
              <a:ext cx="3136" cy="725"/>
            </a:xfrm>
            <a:prstGeom prst="rect">
              <a:avLst/>
            </a:prstGeom>
            <a:noFill/>
          </p:spPr>
          <p:txBody>
            <a:bodyPr wrap="square" rtlCol="0">
              <a:normAutofit/>
            </a:bodyPr>
            <a:lstStyle/>
            <a:p>
              <a:r>
                <a:rPr lang="zh-CN" altLang="en-US" sz="2400" b="1">
                  <a:solidFill>
                    <a:schemeClr val="accent1"/>
                  </a:solidFill>
                </a:rPr>
                <a:t>产品构想</a:t>
              </a:r>
              <a:endParaRPr lang="zh-CN" altLang="en-US" sz="2400" b="1">
                <a:solidFill>
                  <a:schemeClr val="accent1"/>
                </a:solidFill>
              </a:endParaRPr>
            </a:p>
          </p:txBody>
        </p:sp>
      </p:grpSp>
      <p:sp>
        <p:nvSpPr>
          <p:cNvPr id="39" name="圆角矩形 38"/>
          <p:cNvSpPr/>
          <p:nvPr>
            <p:custDataLst>
              <p:tags r:id="rId3"/>
            </p:custDataLst>
          </p:nvPr>
        </p:nvSpPr>
        <p:spPr>
          <a:xfrm>
            <a:off x="1670050" y="1990725"/>
            <a:ext cx="2579370" cy="6927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r>
              <a:rPr lang="zh-CN" altLang="en-US" b="1" dirty="0">
                <a:solidFill>
                  <a:schemeClr val="bg1"/>
                </a:solidFill>
                <a:sym typeface="+mn-ea"/>
              </a:rPr>
              <a:t>健康饮食管家</a:t>
            </a:r>
            <a:endParaRPr lang="zh-CN" altLang="en-US" b="1" dirty="0">
              <a:solidFill>
                <a:schemeClr val="bg1"/>
              </a:solidFill>
              <a:sym typeface="+mn-ea"/>
            </a:endParaRPr>
          </a:p>
        </p:txBody>
      </p:sp>
      <p:sp>
        <p:nvSpPr>
          <p:cNvPr id="44" name="圆角矩形 43"/>
          <p:cNvSpPr/>
          <p:nvPr>
            <p:custDataLst>
              <p:tags r:id="rId4"/>
            </p:custDataLst>
          </p:nvPr>
        </p:nvSpPr>
        <p:spPr>
          <a:xfrm>
            <a:off x="1670050" y="2864485"/>
            <a:ext cx="2579370" cy="6927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fontAlgn="auto">
              <a:lnSpc>
                <a:spcPct val="100000"/>
              </a:lnSpc>
              <a:buClrTx/>
              <a:buSzTx/>
              <a:buFontTx/>
            </a:pPr>
            <a:r>
              <a:rPr lang="zh-CN" altLang="en-US" b="1" dirty="0">
                <a:solidFill>
                  <a:schemeClr val="bg1"/>
                </a:solidFill>
                <a:sym typeface="+mn-ea"/>
              </a:rPr>
              <a:t>慢病管理专家</a:t>
            </a:r>
            <a:endParaRPr lang="zh-CN" altLang="en-US" b="1" dirty="0">
              <a:solidFill>
                <a:schemeClr val="bg1"/>
              </a:solidFill>
              <a:sym typeface="+mn-ea"/>
            </a:endParaRPr>
          </a:p>
        </p:txBody>
      </p:sp>
      <p:sp>
        <p:nvSpPr>
          <p:cNvPr id="45" name="圆角矩形 44"/>
          <p:cNvSpPr/>
          <p:nvPr>
            <p:custDataLst>
              <p:tags r:id="rId5"/>
            </p:custDataLst>
          </p:nvPr>
        </p:nvSpPr>
        <p:spPr>
          <a:xfrm>
            <a:off x="1670050" y="3689350"/>
            <a:ext cx="2579370" cy="6927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b="1" dirty="0">
                <a:solidFill>
                  <a:schemeClr val="bg1"/>
                </a:solidFill>
                <a:sym typeface="+mn-ea"/>
              </a:rPr>
              <a:t>社交宴请助手</a:t>
            </a:r>
            <a:endParaRPr lang="zh-CN" altLang="en-US" b="1" dirty="0">
              <a:solidFill>
                <a:schemeClr val="bg1"/>
              </a:solidFill>
              <a:sym typeface="+mn-ea"/>
            </a:endParaRPr>
          </a:p>
        </p:txBody>
      </p:sp>
      <p:sp>
        <p:nvSpPr>
          <p:cNvPr id="46" name="圆角矩形 45"/>
          <p:cNvSpPr/>
          <p:nvPr>
            <p:custDataLst>
              <p:tags r:id="rId6"/>
            </p:custDataLst>
          </p:nvPr>
        </p:nvSpPr>
        <p:spPr>
          <a:xfrm>
            <a:off x="1670050" y="4582160"/>
            <a:ext cx="2579370" cy="6927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b="1" dirty="0">
                <a:solidFill>
                  <a:schemeClr val="bg1"/>
                </a:solidFill>
                <a:sym typeface="+mn-ea"/>
              </a:rPr>
              <a:t>妇幼保健守护</a:t>
            </a:r>
            <a:endParaRPr lang="zh-CN" altLang="en-US" b="1" dirty="0">
              <a:solidFill>
                <a:schemeClr val="bg1"/>
              </a:solidFill>
              <a:sym typeface="+mn-ea"/>
            </a:endParaRPr>
          </a:p>
        </p:txBody>
      </p:sp>
      <p:sp>
        <p:nvSpPr>
          <p:cNvPr id="47" name="圆角矩形 46"/>
          <p:cNvSpPr/>
          <p:nvPr>
            <p:custDataLst>
              <p:tags r:id="rId7"/>
            </p:custDataLst>
          </p:nvPr>
        </p:nvSpPr>
        <p:spPr>
          <a:xfrm>
            <a:off x="1670050" y="5475605"/>
            <a:ext cx="2579370" cy="6927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b="1" dirty="0">
                <a:solidFill>
                  <a:schemeClr val="bg1"/>
                </a:solidFill>
                <a:sym typeface="+mn-ea"/>
              </a:rPr>
              <a:t>旅行美食智荐</a:t>
            </a:r>
            <a:endParaRPr lang="zh-CN" altLang="en-US" b="1" dirty="0">
              <a:solidFill>
                <a:schemeClr val="bg1"/>
              </a:solidFill>
              <a:sym typeface="+mn-ea"/>
            </a:endParaRPr>
          </a:p>
        </p:txBody>
      </p:sp>
      <p:sp>
        <p:nvSpPr>
          <p:cNvPr id="48" name="矩形 47"/>
          <p:cNvSpPr/>
          <p:nvPr>
            <p:custDataLst>
              <p:tags r:id="rId8"/>
            </p:custDataLst>
          </p:nvPr>
        </p:nvSpPr>
        <p:spPr>
          <a:xfrm>
            <a:off x="532130" y="1784985"/>
            <a:ext cx="4434205" cy="4630420"/>
          </a:xfrm>
          <a:prstGeom prst="rect">
            <a:avLst/>
          </a:prstGeom>
          <a:ln>
            <a:prstDash val="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49" name="文本框 48"/>
          <p:cNvSpPr txBox="1"/>
          <p:nvPr>
            <p:custDataLst>
              <p:tags r:id="rId9"/>
            </p:custDataLst>
          </p:nvPr>
        </p:nvSpPr>
        <p:spPr>
          <a:xfrm>
            <a:off x="542290" y="2375535"/>
            <a:ext cx="746125" cy="3449955"/>
          </a:xfrm>
          <a:prstGeom prst="rect">
            <a:avLst/>
          </a:prstGeom>
          <a:noFill/>
        </p:spPr>
        <p:txBody>
          <a:bodyPr wrap="square" rtlCol="0" anchor="t">
            <a:normAutofit/>
          </a:bodyPr>
          <a:lstStyle/>
          <a:p>
            <a:pPr indent="0" algn="ctr" fontAlgn="auto">
              <a:lnSpc>
                <a:spcPct val="130000"/>
              </a:lnSpc>
              <a:spcAft>
                <a:spcPts val="0"/>
              </a:spcAft>
            </a:pPr>
            <a:r>
              <a:rPr lang="en-US" altLang="zh-CN" sz="2800" b="1" dirty="0">
                <a:solidFill>
                  <a:schemeClr val="tx1">
                    <a:lumMod val="85000"/>
                    <a:lumOff val="15000"/>
                  </a:schemeClr>
                </a:solidFill>
                <a:sym typeface="+mn-ea"/>
              </a:rPr>
              <a:t>5</a:t>
            </a:r>
            <a:endParaRPr lang="en-US" altLang="zh-CN" sz="2800" b="1" dirty="0">
              <a:solidFill>
                <a:schemeClr val="tx1">
                  <a:lumMod val="85000"/>
                  <a:lumOff val="15000"/>
                </a:schemeClr>
              </a:solidFill>
              <a:sym typeface="+mn-ea"/>
            </a:endParaRPr>
          </a:p>
          <a:p>
            <a:pPr indent="0" algn="ctr" fontAlgn="auto">
              <a:lnSpc>
                <a:spcPct val="130000"/>
              </a:lnSpc>
              <a:spcAft>
                <a:spcPts val="0"/>
              </a:spcAft>
            </a:pPr>
            <a:r>
              <a:rPr lang="zh-CN" altLang="en-US" sz="2800" b="1" dirty="0">
                <a:solidFill>
                  <a:schemeClr val="tx1">
                    <a:lumMod val="85000"/>
                    <a:lumOff val="15000"/>
                  </a:schemeClr>
                </a:solidFill>
                <a:sym typeface="+mn-ea"/>
              </a:rPr>
              <a:t>个</a:t>
            </a:r>
            <a:endParaRPr lang="zh-CN" altLang="en-US" sz="2800" b="1" dirty="0">
              <a:solidFill>
                <a:schemeClr val="tx1">
                  <a:lumMod val="85000"/>
                  <a:lumOff val="15000"/>
                </a:schemeClr>
              </a:solidFill>
              <a:sym typeface="+mn-ea"/>
            </a:endParaRPr>
          </a:p>
          <a:p>
            <a:pPr indent="0" algn="ctr" fontAlgn="auto">
              <a:lnSpc>
                <a:spcPct val="130000"/>
              </a:lnSpc>
              <a:spcAft>
                <a:spcPts val="0"/>
              </a:spcAft>
            </a:pPr>
            <a:r>
              <a:rPr lang="zh-CN" altLang="en-US" sz="2800" b="1" dirty="0">
                <a:solidFill>
                  <a:schemeClr val="tx1">
                    <a:lumMod val="85000"/>
                    <a:lumOff val="15000"/>
                  </a:schemeClr>
                </a:solidFill>
                <a:sym typeface="+mn-ea"/>
              </a:rPr>
              <a:t>应</a:t>
            </a:r>
            <a:endParaRPr lang="zh-CN" altLang="en-US" sz="2800" b="1" dirty="0">
              <a:solidFill>
                <a:schemeClr val="tx1">
                  <a:lumMod val="85000"/>
                  <a:lumOff val="15000"/>
                </a:schemeClr>
              </a:solidFill>
              <a:sym typeface="+mn-ea"/>
            </a:endParaRPr>
          </a:p>
          <a:p>
            <a:pPr indent="0" algn="ctr" fontAlgn="auto">
              <a:lnSpc>
                <a:spcPct val="130000"/>
              </a:lnSpc>
              <a:spcAft>
                <a:spcPts val="0"/>
              </a:spcAft>
            </a:pPr>
            <a:r>
              <a:rPr lang="zh-CN" altLang="en-US" sz="2800" b="1" dirty="0">
                <a:solidFill>
                  <a:schemeClr val="tx1">
                    <a:lumMod val="85000"/>
                    <a:lumOff val="15000"/>
                  </a:schemeClr>
                </a:solidFill>
                <a:sym typeface="+mn-ea"/>
              </a:rPr>
              <a:t>用</a:t>
            </a:r>
            <a:endParaRPr lang="zh-CN" altLang="en-US" sz="2800" b="1" dirty="0">
              <a:solidFill>
                <a:schemeClr val="tx1">
                  <a:lumMod val="85000"/>
                  <a:lumOff val="15000"/>
                </a:schemeClr>
              </a:solidFill>
              <a:sym typeface="+mn-ea"/>
            </a:endParaRPr>
          </a:p>
          <a:p>
            <a:pPr indent="0" algn="ctr" fontAlgn="auto">
              <a:lnSpc>
                <a:spcPct val="130000"/>
              </a:lnSpc>
              <a:spcAft>
                <a:spcPts val="0"/>
              </a:spcAft>
            </a:pPr>
            <a:r>
              <a:rPr lang="zh-CN" altLang="en-US" sz="2800" b="1" dirty="0">
                <a:solidFill>
                  <a:schemeClr val="tx1">
                    <a:lumMod val="85000"/>
                    <a:lumOff val="15000"/>
                  </a:schemeClr>
                </a:solidFill>
                <a:sym typeface="+mn-ea"/>
              </a:rPr>
              <a:t>场</a:t>
            </a:r>
            <a:endParaRPr lang="zh-CN" altLang="en-US" sz="2800" b="1" dirty="0">
              <a:solidFill>
                <a:schemeClr val="tx1">
                  <a:lumMod val="85000"/>
                  <a:lumOff val="15000"/>
                </a:schemeClr>
              </a:solidFill>
              <a:sym typeface="+mn-ea"/>
            </a:endParaRPr>
          </a:p>
          <a:p>
            <a:pPr indent="0" algn="ctr" fontAlgn="auto">
              <a:lnSpc>
                <a:spcPct val="130000"/>
              </a:lnSpc>
              <a:spcAft>
                <a:spcPts val="0"/>
              </a:spcAft>
            </a:pPr>
            <a:r>
              <a:rPr lang="zh-CN" altLang="en-US" sz="2800" b="1" dirty="0">
                <a:solidFill>
                  <a:schemeClr val="tx1">
                    <a:lumMod val="85000"/>
                    <a:lumOff val="15000"/>
                  </a:schemeClr>
                </a:solidFill>
                <a:sym typeface="+mn-ea"/>
              </a:rPr>
              <a:t>景</a:t>
            </a:r>
            <a:endParaRPr lang="zh-CN" altLang="en-US" sz="2800" b="1" dirty="0">
              <a:solidFill>
                <a:schemeClr val="tx1">
                  <a:lumMod val="85000"/>
                  <a:lumOff val="15000"/>
                </a:schemeClr>
              </a:solidFill>
              <a:sym typeface="+mn-ea"/>
            </a:endParaRPr>
          </a:p>
        </p:txBody>
      </p:sp>
      <p:grpSp>
        <p:nvGrpSpPr>
          <p:cNvPr id="67" name="组合 66"/>
          <p:cNvGrpSpPr/>
          <p:nvPr/>
        </p:nvGrpSpPr>
        <p:grpSpPr>
          <a:xfrm>
            <a:off x="5890895" y="2907030"/>
            <a:ext cx="1436370" cy="889000"/>
            <a:chOff x="9433" y="3726"/>
            <a:chExt cx="2262" cy="1400"/>
          </a:xfrm>
        </p:grpSpPr>
        <p:sp>
          <p:nvSpPr>
            <p:cNvPr id="8" name="文本框 7"/>
            <p:cNvSpPr txBox="1"/>
            <p:nvPr>
              <p:custDataLst>
                <p:tags r:id="rId10"/>
              </p:custDataLst>
            </p:nvPr>
          </p:nvSpPr>
          <p:spPr>
            <a:xfrm>
              <a:off x="9433" y="4542"/>
              <a:ext cx="2262" cy="584"/>
            </a:xfrm>
            <a:prstGeom prst="rect">
              <a:avLst/>
            </a:prstGeom>
            <a:noFill/>
          </p:spPr>
          <p:txBody>
            <a:bodyPr wrap="square" rtlCol="0" anchor="t">
              <a:normAutofit/>
            </a:bodyPr>
            <a:lstStyle/>
            <a:p>
              <a:pPr indent="0" algn="l" fontAlgn="auto">
                <a:lnSpc>
                  <a:spcPct val="130000"/>
                </a:lnSpc>
                <a:spcAft>
                  <a:spcPts val="0"/>
                </a:spcAft>
              </a:pPr>
              <a:r>
                <a:rPr lang="zh-CN" altLang="en-US" sz="1400" dirty="0">
                  <a:solidFill>
                    <a:schemeClr val="tx1">
                      <a:lumMod val="85000"/>
                      <a:lumOff val="15000"/>
                    </a:schemeClr>
                  </a:solidFill>
                  <a:sym typeface="+mn-ea"/>
                </a:rPr>
                <a:t>健康测评智能体</a:t>
              </a:r>
              <a:endParaRPr lang="zh-CN" altLang="en-US" sz="1400" dirty="0">
                <a:solidFill>
                  <a:schemeClr val="tx1">
                    <a:lumMod val="85000"/>
                    <a:lumOff val="15000"/>
                  </a:schemeClr>
                </a:solidFill>
                <a:sym typeface="+mn-ea"/>
              </a:endParaRPr>
            </a:p>
          </p:txBody>
        </p:sp>
        <p:sp>
          <p:nvSpPr>
            <p:cNvPr id="50" name="任意多边形 49"/>
            <p:cNvSpPr/>
            <p:nvPr>
              <p:custDataLst>
                <p:tags r:id="rId11"/>
              </p:custDataLst>
            </p:nvPr>
          </p:nvSpPr>
          <p:spPr>
            <a:xfrm>
              <a:off x="9978" y="3726"/>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sp>
        <p:nvSpPr>
          <p:cNvPr id="57" name="矩形 56"/>
          <p:cNvSpPr/>
          <p:nvPr>
            <p:custDataLst>
              <p:tags r:id="rId12"/>
            </p:custDataLst>
          </p:nvPr>
        </p:nvSpPr>
        <p:spPr>
          <a:xfrm>
            <a:off x="5626735" y="1784985"/>
            <a:ext cx="3354705" cy="4630420"/>
          </a:xfrm>
          <a:prstGeom prst="rect">
            <a:avLst/>
          </a:prstGeom>
          <a:ln>
            <a:prstDash val="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60" name="文本框 59"/>
          <p:cNvSpPr txBox="1"/>
          <p:nvPr>
            <p:custDataLst>
              <p:tags r:id="rId13"/>
            </p:custDataLst>
          </p:nvPr>
        </p:nvSpPr>
        <p:spPr>
          <a:xfrm>
            <a:off x="5921375" y="4404360"/>
            <a:ext cx="1436370" cy="370840"/>
          </a:xfrm>
          <a:prstGeom prst="rect">
            <a:avLst/>
          </a:prstGeom>
          <a:noFill/>
        </p:spPr>
        <p:txBody>
          <a:bodyPr wrap="square" rtlCol="0" anchor="t">
            <a:normAutofit/>
          </a:bodyPr>
          <a:lstStyle/>
          <a:p>
            <a:pPr indent="0" algn="ctr" fontAlgn="auto">
              <a:lnSpc>
                <a:spcPct val="130000"/>
              </a:lnSpc>
              <a:spcAft>
                <a:spcPts val="0"/>
              </a:spcAft>
            </a:pPr>
            <a:r>
              <a:rPr lang="zh-CN" altLang="en-US" sz="1400" dirty="0">
                <a:solidFill>
                  <a:schemeClr val="tx1">
                    <a:lumMod val="85000"/>
                    <a:lumOff val="15000"/>
                  </a:schemeClr>
                </a:solidFill>
                <a:sym typeface="+mn-ea"/>
              </a:rPr>
              <a:t>食养食疗智能体</a:t>
            </a:r>
            <a:endParaRPr lang="zh-CN" altLang="en-US" sz="1400" dirty="0">
              <a:solidFill>
                <a:schemeClr val="tx1">
                  <a:lumMod val="85000"/>
                  <a:lumOff val="15000"/>
                </a:schemeClr>
              </a:solidFill>
              <a:sym typeface="+mn-ea"/>
            </a:endParaRPr>
          </a:p>
        </p:txBody>
      </p:sp>
      <p:sp>
        <p:nvSpPr>
          <p:cNvPr id="62" name="任意多边形 61"/>
          <p:cNvSpPr/>
          <p:nvPr>
            <p:custDataLst>
              <p:tags r:id="rId14"/>
            </p:custDataLst>
          </p:nvPr>
        </p:nvSpPr>
        <p:spPr>
          <a:xfrm>
            <a:off x="6236970" y="3863975"/>
            <a:ext cx="744220" cy="5803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82" name="组合 81"/>
          <p:cNvGrpSpPr/>
          <p:nvPr/>
        </p:nvGrpSpPr>
        <p:grpSpPr>
          <a:xfrm>
            <a:off x="7446010" y="3856990"/>
            <a:ext cx="1436370" cy="911225"/>
            <a:chOff x="9567" y="6791"/>
            <a:chExt cx="2262" cy="1435"/>
          </a:xfrm>
        </p:grpSpPr>
        <p:sp>
          <p:nvSpPr>
            <p:cNvPr id="63" name="文本框 62"/>
            <p:cNvSpPr txBox="1"/>
            <p:nvPr>
              <p:custDataLst>
                <p:tags r:id="rId15"/>
              </p:custDataLst>
            </p:nvPr>
          </p:nvSpPr>
          <p:spPr>
            <a:xfrm>
              <a:off x="9567" y="7642"/>
              <a:ext cx="2262" cy="584"/>
            </a:xfrm>
            <a:prstGeom prst="rect">
              <a:avLst/>
            </a:prstGeom>
            <a:noFill/>
          </p:spPr>
          <p:txBody>
            <a:bodyPr wrap="square" rtlCol="0" anchor="t">
              <a:normAutofit/>
            </a:bodyPr>
            <a:lstStyle/>
            <a:p>
              <a:pPr indent="0" algn="ctr" fontAlgn="auto">
                <a:lnSpc>
                  <a:spcPct val="130000"/>
                </a:lnSpc>
                <a:spcAft>
                  <a:spcPts val="0"/>
                </a:spcAft>
              </a:pPr>
              <a:r>
                <a:rPr lang="zh-CN" altLang="en-US" sz="1400" dirty="0">
                  <a:solidFill>
                    <a:schemeClr val="tx1">
                      <a:lumMod val="85000"/>
                      <a:lumOff val="15000"/>
                    </a:schemeClr>
                  </a:solidFill>
                  <a:sym typeface="+mn-ea"/>
                </a:rPr>
                <a:t>健康管家智能体</a:t>
              </a:r>
              <a:endParaRPr lang="zh-CN" altLang="en-US" sz="1400" dirty="0">
                <a:solidFill>
                  <a:schemeClr val="tx1">
                    <a:lumMod val="85000"/>
                    <a:lumOff val="15000"/>
                  </a:schemeClr>
                </a:solidFill>
                <a:sym typeface="+mn-ea"/>
              </a:endParaRPr>
            </a:p>
          </p:txBody>
        </p:sp>
        <p:sp>
          <p:nvSpPr>
            <p:cNvPr id="64" name="任意多边形 63"/>
            <p:cNvSpPr/>
            <p:nvPr>
              <p:custDataLst>
                <p:tags r:id="rId16"/>
              </p:custDataLst>
            </p:nvPr>
          </p:nvSpPr>
          <p:spPr>
            <a:xfrm>
              <a:off x="9978" y="6791"/>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grpSp>
        <p:nvGrpSpPr>
          <p:cNvPr id="83" name="组合 82"/>
          <p:cNvGrpSpPr/>
          <p:nvPr/>
        </p:nvGrpSpPr>
        <p:grpSpPr>
          <a:xfrm>
            <a:off x="7410450" y="4956175"/>
            <a:ext cx="1436370" cy="847090"/>
            <a:chOff x="9511" y="8458"/>
            <a:chExt cx="2262" cy="1334"/>
          </a:xfrm>
        </p:grpSpPr>
        <p:sp>
          <p:nvSpPr>
            <p:cNvPr id="58" name="文本框 57"/>
            <p:cNvSpPr txBox="1"/>
            <p:nvPr>
              <p:custDataLst>
                <p:tags r:id="rId17"/>
              </p:custDataLst>
            </p:nvPr>
          </p:nvSpPr>
          <p:spPr>
            <a:xfrm>
              <a:off x="9511" y="9208"/>
              <a:ext cx="2262" cy="584"/>
            </a:xfrm>
            <a:prstGeom prst="rect">
              <a:avLst/>
            </a:prstGeom>
            <a:noFill/>
          </p:spPr>
          <p:txBody>
            <a:bodyPr wrap="square" rtlCol="0" anchor="t">
              <a:normAutofit/>
            </a:bodyPr>
            <a:lstStyle/>
            <a:p>
              <a:pPr indent="0" algn="ctr" fontAlgn="auto">
                <a:lnSpc>
                  <a:spcPct val="130000"/>
                </a:lnSpc>
                <a:spcAft>
                  <a:spcPts val="0"/>
                </a:spcAft>
              </a:pPr>
              <a:r>
                <a:rPr lang="zh-CN" altLang="en-US" sz="1400" dirty="0">
                  <a:solidFill>
                    <a:schemeClr val="tx1">
                      <a:lumMod val="85000"/>
                      <a:lumOff val="15000"/>
                    </a:schemeClr>
                  </a:solidFill>
                  <a:sym typeface="+mn-ea"/>
                </a:rPr>
                <a:t>营养师智能体</a:t>
              </a:r>
              <a:endParaRPr lang="zh-CN" altLang="en-US" sz="1400" dirty="0">
                <a:solidFill>
                  <a:schemeClr val="tx1">
                    <a:lumMod val="85000"/>
                    <a:lumOff val="15000"/>
                  </a:schemeClr>
                </a:solidFill>
                <a:sym typeface="+mn-ea"/>
              </a:endParaRPr>
            </a:p>
          </p:txBody>
        </p:sp>
        <p:sp>
          <p:nvSpPr>
            <p:cNvPr id="65" name="任意多边形 64"/>
            <p:cNvSpPr/>
            <p:nvPr>
              <p:custDataLst>
                <p:tags r:id="rId18"/>
              </p:custDataLst>
            </p:nvPr>
          </p:nvSpPr>
          <p:spPr>
            <a:xfrm>
              <a:off x="9978" y="8458"/>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sp>
        <p:nvSpPr>
          <p:cNvPr id="66" name="文本框 65"/>
          <p:cNvSpPr txBox="1"/>
          <p:nvPr>
            <p:custDataLst>
              <p:tags r:id="rId19"/>
            </p:custDataLst>
          </p:nvPr>
        </p:nvSpPr>
        <p:spPr>
          <a:xfrm>
            <a:off x="6256655" y="2009140"/>
            <a:ext cx="2094865" cy="460375"/>
          </a:xfrm>
          <a:prstGeom prst="rect">
            <a:avLst/>
          </a:prstGeom>
          <a:noFill/>
        </p:spPr>
        <p:txBody>
          <a:bodyPr wrap="square" rtlCol="0">
            <a:normAutofit fontScale="90000"/>
          </a:bodyPr>
          <a:lstStyle/>
          <a:p>
            <a:pPr algn="ctr"/>
            <a:r>
              <a:rPr lang="en-US" altLang="zh-CN" sz="2400" b="1">
                <a:solidFill>
                  <a:schemeClr val="tx1"/>
                </a:solidFill>
              </a:rPr>
              <a:t>6</a:t>
            </a:r>
            <a:r>
              <a:rPr lang="zh-CN" altLang="en-US" sz="2400" b="1">
                <a:solidFill>
                  <a:schemeClr val="tx1"/>
                </a:solidFill>
              </a:rPr>
              <a:t>个智能体</a:t>
            </a:r>
            <a:endParaRPr lang="zh-CN" altLang="en-US" sz="2400" b="1">
              <a:solidFill>
                <a:schemeClr val="tx1"/>
              </a:solidFill>
            </a:endParaRPr>
          </a:p>
        </p:txBody>
      </p:sp>
      <p:grpSp>
        <p:nvGrpSpPr>
          <p:cNvPr id="68" name="组合 67"/>
          <p:cNvGrpSpPr/>
          <p:nvPr/>
        </p:nvGrpSpPr>
        <p:grpSpPr>
          <a:xfrm>
            <a:off x="7372350" y="2912110"/>
            <a:ext cx="1436370" cy="889000"/>
            <a:chOff x="9433" y="3726"/>
            <a:chExt cx="2262" cy="1400"/>
          </a:xfrm>
        </p:grpSpPr>
        <p:sp>
          <p:nvSpPr>
            <p:cNvPr id="69" name="文本框 68"/>
            <p:cNvSpPr txBox="1"/>
            <p:nvPr>
              <p:custDataLst>
                <p:tags r:id="rId20"/>
              </p:custDataLst>
            </p:nvPr>
          </p:nvSpPr>
          <p:spPr>
            <a:xfrm>
              <a:off x="9433" y="4542"/>
              <a:ext cx="2262" cy="584"/>
            </a:xfrm>
            <a:prstGeom prst="rect">
              <a:avLst/>
            </a:prstGeom>
            <a:noFill/>
          </p:spPr>
          <p:txBody>
            <a:bodyPr wrap="square" rtlCol="0" anchor="t">
              <a:normAutofit/>
            </a:bodyPr>
            <a:lstStyle/>
            <a:p>
              <a:pPr indent="0" algn="l" fontAlgn="auto">
                <a:lnSpc>
                  <a:spcPct val="130000"/>
                </a:lnSpc>
                <a:spcAft>
                  <a:spcPts val="0"/>
                </a:spcAft>
              </a:pPr>
              <a:r>
                <a:rPr lang="zh-CN" altLang="en-US" sz="1400" dirty="0">
                  <a:solidFill>
                    <a:schemeClr val="tx1">
                      <a:lumMod val="85000"/>
                      <a:lumOff val="15000"/>
                    </a:schemeClr>
                  </a:solidFill>
                  <a:sym typeface="+mn-ea"/>
                </a:rPr>
                <a:t>智能荐菜智能体</a:t>
              </a:r>
              <a:endParaRPr lang="zh-CN" altLang="en-US" sz="1400" dirty="0">
                <a:solidFill>
                  <a:schemeClr val="tx1">
                    <a:lumMod val="85000"/>
                    <a:lumOff val="15000"/>
                  </a:schemeClr>
                </a:solidFill>
                <a:sym typeface="+mn-ea"/>
              </a:endParaRPr>
            </a:p>
          </p:txBody>
        </p:sp>
        <p:sp>
          <p:nvSpPr>
            <p:cNvPr id="70" name="任意多边形 69"/>
            <p:cNvSpPr/>
            <p:nvPr>
              <p:custDataLst>
                <p:tags r:id="rId21"/>
              </p:custDataLst>
            </p:nvPr>
          </p:nvSpPr>
          <p:spPr>
            <a:xfrm>
              <a:off x="9978" y="3726"/>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grpSp>
        <p:nvGrpSpPr>
          <p:cNvPr id="74" name="组合 73"/>
          <p:cNvGrpSpPr/>
          <p:nvPr/>
        </p:nvGrpSpPr>
        <p:grpSpPr>
          <a:xfrm>
            <a:off x="5890895" y="4923155"/>
            <a:ext cx="1436370" cy="889000"/>
            <a:chOff x="9433" y="3726"/>
            <a:chExt cx="2262" cy="1400"/>
          </a:xfrm>
        </p:grpSpPr>
        <p:sp>
          <p:nvSpPr>
            <p:cNvPr id="75" name="文本框 74"/>
            <p:cNvSpPr txBox="1"/>
            <p:nvPr>
              <p:custDataLst>
                <p:tags r:id="rId22"/>
              </p:custDataLst>
            </p:nvPr>
          </p:nvSpPr>
          <p:spPr>
            <a:xfrm>
              <a:off x="9433" y="4542"/>
              <a:ext cx="2262" cy="584"/>
            </a:xfrm>
            <a:prstGeom prst="rect">
              <a:avLst/>
            </a:prstGeom>
            <a:noFill/>
          </p:spPr>
          <p:txBody>
            <a:bodyPr wrap="square" rtlCol="0" anchor="t">
              <a:normAutofit/>
            </a:bodyPr>
            <a:lstStyle/>
            <a:p>
              <a:pPr indent="0" algn="l" fontAlgn="auto">
                <a:lnSpc>
                  <a:spcPct val="130000"/>
                </a:lnSpc>
                <a:spcAft>
                  <a:spcPts val="0"/>
                </a:spcAft>
              </a:pPr>
              <a:r>
                <a:rPr lang="zh-CN" altLang="en-US" sz="1400" dirty="0">
                  <a:solidFill>
                    <a:schemeClr val="tx1">
                      <a:lumMod val="85000"/>
                      <a:lumOff val="15000"/>
                    </a:schemeClr>
                  </a:solidFill>
                  <a:sym typeface="+mn-ea"/>
                </a:rPr>
                <a:t>自助购买智能体</a:t>
              </a:r>
              <a:endParaRPr lang="zh-CN" altLang="en-US" sz="1400" dirty="0">
                <a:solidFill>
                  <a:schemeClr val="tx1">
                    <a:lumMod val="85000"/>
                    <a:lumOff val="15000"/>
                  </a:schemeClr>
                </a:solidFill>
                <a:sym typeface="+mn-ea"/>
              </a:endParaRPr>
            </a:p>
          </p:txBody>
        </p:sp>
        <p:sp>
          <p:nvSpPr>
            <p:cNvPr id="76" name="任意多边形 75"/>
            <p:cNvSpPr/>
            <p:nvPr>
              <p:custDataLst>
                <p:tags r:id="rId23"/>
              </p:custDataLst>
            </p:nvPr>
          </p:nvSpPr>
          <p:spPr>
            <a:xfrm>
              <a:off x="9978" y="3726"/>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bg1"/>
                </a:solidFill>
              </a:endParaRPr>
            </a:p>
          </p:txBody>
        </p:sp>
      </p:grpSp>
      <p:sp>
        <p:nvSpPr>
          <p:cNvPr id="85" name="矩形 84"/>
          <p:cNvSpPr/>
          <p:nvPr>
            <p:custDataLst>
              <p:tags r:id="rId24"/>
            </p:custDataLst>
          </p:nvPr>
        </p:nvSpPr>
        <p:spPr>
          <a:xfrm>
            <a:off x="9580245" y="1784985"/>
            <a:ext cx="2485390" cy="4630420"/>
          </a:xfrm>
          <a:prstGeom prst="rect">
            <a:avLst/>
          </a:prstGeom>
          <a:ln>
            <a:prstDash val="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87" name="加号 86"/>
          <p:cNvSpPr/>
          <p:nvPr>
            <p:custDataLst>
              <p:tags r:id="rId25"/>
            </p:custDataLst>
          </p:nvPr>
        </p:nvSpPr>
        <p:spPr>
          <a:xfrm>
            <a:off x="5107305" y="3823335"/>
            <a:ext cx="403860" cy="558800"/>
          </a:xfrm>
          <a:prstGeom prst="mathPlus">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88" name="加号 87"/>
          <p:cNvSpPr/>
          <p:nvPr>
            <p:custDataLst>
              <p:tags r:id="rId26"/>
            </p:custDataLst>
          </p:nvPr>
        </p:nvSpPr>
        <p:spPr>
          <a:xfrm>
            <a:off x="9097010" y="3823335"/>
            <a:ext cx="403860" cy="558800"/>
          </a:xfrm>
          <a:prstGeom prst="mathPlus">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89" name="文本框 88"/>
          <p:cNvSpPr txBox="1"/>
          <p:nvPr>
            <p:custDataLst>
              <p:tags r:id="rId27"/>
            </p:custDataLst>
          </p:nvPr>
        </p:nvSpPr>
        <p:spPr>
          <a:xfrm>
            <a:off x="9846945" y="1926590"/>
            <a:ext cx="2218690" cy="460375"/>
          </a:xfrm>
          <a:prstGeom prst="rect">
            <a:avLst/>
          </a:prstGeom>
          <a:noFill/>
        </p:spPr>
        <p:txBody>
          <a:bodyPr wrap="square" rtlCol="0">
            <a:normAutofit fontScale="90000"/>
          </a:bodyPr>
          <a:lstStyle/>
          <a:p>
            <a:pPr algn="ctr"/>
            <a:r>
              <a:rPr lang="en-US" altLang="zh-CN" sz="2400" b="1">
                <a:solidFill>
                  <a:schemeClr val="tx1"/>
                </a:solidFill>
              </a:rPr>
              <a:t>4</a:t>
            </a:r>
            <a:r>
              <a:rPr lang="zh-CN" altLang="en-US" sz="2400" b="1">
                <a:solidFill>
                  <a:schemeClr val="tx1"/>
                </a:solidFill>
              </a:rPr>
              <a:t>个专用模型</a:t>
            </a:r>
            <a:endParaRPr lang="zh-CN" altLang="en-US" sz="2400" b="1">
              <a:solidFill>
                <a:schemeClr val="tx1"/>
              </a:solidFill>
            </a:endParaRPr>
          </a:p>
        </p:txBody>
      </p:sp>
      <p:sp>
        <p:nvSpPr>
          <p:cNvPr id="91" name="圆角矩形 90"/>
          <p:cNvSpPr/>
          <p:nvPr>
            <p:custDataLst>
              <p:tags r:id="rId28"/>
            </p:custDataLst>
          </p:nvPr>
        </p:nvSpPr>
        <p:spPr>
          <a:xfrm>
            <a:off x="10146665" y="2620010"/>
            <a:ext cx="1379855" cy="6661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1"/>
                </a:solidFill>
              </a:rPr>
              <a:t>营养测评小模型</a:t>
            </a:r>
            <a:endParaRPr lang="zh-CN" altLang="en-US">
              <a:solidFill>
                <a:schemeClr val="bg1"/>
              </a:solidFill>
            </a:endParaRPr>
          </a:p>
        </p:txBody>
      </p:sp>
      <p:sp>
        <p:nvSpPr>
          <p:cNvPr id="92" name="圆角矩形 91"/>
          <p:cNvSpPr/>
          <p:nvPr>
            <p:custDataLst>
              <p:tags r:id="rId29"/>
            </p:custDataLst>
          </p:nvPr>
        </p:nvSpPr>
        <p:spPr>
          <a:xfrm>
            <a:off x="10146665" y="3487420"/>
            <a:ext cx="1379855" cy="6661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1"/>
                </a:solidFill>
              </a:rPr>
              <a:t>食疗</a:t>
            </a:r>
            <a:endParaRPr lang="zh-CN" altLang="en-US">
              <a:solidFill>
                <a:schemeClr val="bg1"/>
              </a:solidFill>
            </a:endParaRPr>
          </a:p>
          <a:p>
            <a:pPr algn="ctr"/>
            <a:r>
              <a:rPr lang="zh-CN" altLang="en-US">
                <a:solidFill>
                  <a:schemeClr val="bg1"/>
                </a:solidFill>
              </a:rPr>
              <a:t>小模型</a:t>
            </a:r>
            <a:endParaRPr lang="zh-CN" altLang="en-US">
              <a:solidFill>
                <a:schemeClr val="bg1"/>
              </a:solidFill>
            </a:endParaRPr>
          </a:p>
        </p:txBody>
      </p:sp>
      <p:sp>
        <p:nvSpPr>
          <p:cNvPr id="93" name="圆角矩形 92"/>
          <p:cNvSpPr/>
          <p:nvPr>
            <p:custDataLst>
              <p:tags r:id="rId30"/>
            </p:custDataLst>
          </p:nvPr>
        </p:nvSpPr>
        <p:spPr>
          <a:xfrm>
            <a:off x="10146665" y="4354830"/>
            <a:ext cx="1379855" cy="6661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bg1"/>
                </a:solidFill>
              </a:rPr>
              <a:t>健康饮品小模型</a:t>
            </a:r>
            <a:endParaRPr lang="zh-CN" altLang="en-US">
              <a:solidFill>
                <a:schemeClr val="bg1"/>
              </a:solidFill>
            </a:endParaRPr>
          </a:p>
        </p:txBody>
      </p:sp>
      <p:sp>
        <p:nvSpPr>
          <p:cNvPr id="2" name="圆角矩形 1"/>
          <p:cNvSpPr/>
          <p:nvPr>
            <p:custDataLst>
              <p:tags r:id="rId31"/>
            </p:custDataLst>
          </p:nvPr>
        </p:nvSpPr>
        <p:spPr>
          <a:xfrm>
            <a:off x="10191115" y="5290820"/>
            <a:ext cx="1379855" cy="6661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健康风险小模型</a:t>
            </a:r>
            <a:endParaRPr lang="zh-CN" altLang="en-US">
              <a:solidFill>
                <a:schemeClr val="bg1"/>
              </a:solidFill>
            </a:endParaRPr>
          </a:p>
        </p:txBody>
      </p:sp>
      <p:sp>
        <p:nvSpPr>
          <p:cNvPr id="5" name="标题 4"/>
          <p:cNvSpPr>
            <a:spLocks noGrp="1"/>
          </p:cNvSpPr>
          <p:nvPr>
            <p:ph type="title"/>
            <p:custDataLst>
              <p:tags r:id="rId32"/>
            </p:custDataLst>
          </p:nvPr>
        </p:nvSpPr>
        <p:spPr>
          <a:xfrm>
            <a:off x="838200" y="365125"/>
            <a:ext cx="22886894" cy="1325563"/>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a:sym typeface="+mn-ea"/>
              </a:rPr>
              <a:t>五大应用场景</a:t>
            </a:r>
            <a:r>
              <a:rPr lang="zh-CN" altLang="en-US">
                <a:sym typeface="+mn-ea"/>
              </a:rPr>
              <a:t>+6</a:t>
            </a:r>
            <a:r>
              <a:rPr lang="zh-CN" altLang="en-US">
                <a:sym typeface="+mn-ea"/>
              </a:rPr>
              <a:t>个智能体+4个专用模型</a:t>
            </a:r>
            <a:endParaRPr lang="zh-CN" altLang="en-US">
              <a:sym typeface="+mn-ea"/>
            </a:endParaRPr>
          </a:p>
        </p:txBody>
      </p:sp>
    </p:spTree>
    <p:custDataLst>
      <p:tags r:id="rId3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
            <a:ext cx="12175490" cy="499745"/>
            <a:chOff x="0" y="182"/>
            <a:chExt cx="19174" cy="787"/>
          </a:xfrm>
        </p:grpSpPr>
        <p:cxnSp>
          <p:nvCxnSpPr>
            <p:cNvPr id="11" name="直接连接符 1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矩形 2"/>
            <p:cNvSpPr/>
            <p:nvPr>
              <p:custDataLst>
                <p:tags r:id="rId2"/>
              </p:custDataLst>
            </p:nvPr>
          </p:nvSpPr>
          <p:spPr>
            <a:xfrm>
              <a:off x="146" y="182"/>
              <a:ext cx="4885" cy="725"/>
            </a:xfrm>
            <a:prstGeom prst="rect">
              <a:avLst/>
            </a:prstGeo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AI </a:t>
              </a:r>
              <a:r>
                <a:rPr lang="zh-CN" altLang="en-US" sz="2800" b="1">
                  <a:solidFill>
                    <a:schemeClr val="accent1"/>
                  </a:solidFill>
                  <a:sym typeface="+mn-ea"/>
                </a:rPr>
                <a:t>Agent</a:t>
              </a:r>
              <a:r>
                <a:rPr lang="zh-CN" altLang="en-US" sz="2800" b="1">
                  <a:solidFill>
                    <a:schemeClr val="accent1"/>
                  </a:solidFill>
                  <a:sym typeface="+mn-ea"/>
                </a:rPr>
                <a:t>技术</a:t>
              </a:r>
              <a:r>
                <a:rPr lang="zh-CN" altLang="en-US" sz="2800" b="1">
                  <a:solidFill>
                    <a:schemeClr val="accent1"/>
                  </a:solidFill>
                  <a:sym typeface="+mn-ea"/>
                </a:rPr>
                <a:t>架构</a:t>
              </a:r>
              <a:endParaRPr lang="zh-CN" altLang="en-US" sz="2800" b="1">
                <a:solidFill>
                  <a:schemeClr val="accent1"/>
                </a:solidFill>
                <a:sym typeface="+mn-ea"/>
              </a:endParaRPr>
            </a:p>
          </p:txBody>
        </p:sp>
      </p:grpSp>
      <p:pic>
        <p:nvPicPr>
          <p:cNvPr id="4" name="图片 3"/>
          <p:cNvPicPr>
            <a:picLocks noChangeAspect="1"/>
          </p:cNvPicPr>
          <p:nvPr>
            <p:custDataLst>
              <p:tags r:id="rId3"/>
            </p:custDataLst>
          </p:nvPr>
        </p:nvPicPr>
        <p:blipFill>
          <a:blip r:embed="rId4"/>
          <a:stretch>
            <a:fillRect/>
          </a:stretch>
        </p:blipFill>
        <p:spPr>
          <a:xfrm>
            <a:off x="170815" y="772795"/>
            <a:ext cx="11562715" cy="4919980"/>
          </a:xfrm>
          <a:prstGeom prst="rect">
            <a:avLst/>
          </a:prstGeom>
        </p:spPr>
      </p:pic>
    </p:spTree>
    <p:custDataLst>
      <p:tags r:id="rId5"/>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50"/>
          <p:cNvSpPr>
            <a:spLocks noGrp="1"/>
          </p:cNvSpPr>
          <p:nvPr>
            <p:custDataLst>
              <p:tags r:id="rId1"/>
            </p:custDataLst>
          </p:nvPr>
        </p:nvSpPr>
        <p:spPr>
          <a:xfrm>
            <a:off x="266700" y="836930"/>
            <a:ext cx="11426190" cy="705485"/>
          </a:xfrm>
          <a:prstGeom prst="rect">
            <a:avLst/>
          </a:prstGeom>
        </p:spPr>
        <p:txBody>
          <a:bodyPr vert="horz" wrap="square" lIns="90000" tIns="46800" rIns="90000" bIns="46800" rtlCol="0" anchor="ctr" anchorCtr="0">
            <a:norm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a:lstStyle>
          <a:p>
            <a:pPr algn="ctr">
              <a:buClrTx/>
              <a:buSzTx/>
              <a:buFontTx/>
            </a:pPr>
            <a:r>
              <a:rPr lang="zh-CN" altLang="en-US" sz="2000" b="1" spc="0" dirty="0">
                <a:solidFill>
                  <a:schemeClr val="tx1"/>
                </a:solidFill>
                <a:latin typeface="+mn-lt"/>
                <a:ea typeface="+mn-ea"/>
                <a:cs typeface="+mn-cs"/>
              </a:rPr>
              <a:t>健康测评智能体对体质、营养、慢病指标分析、检查报告进行智能分析</a:t>
            </a:r>
            <a:endParaRPr lang="zh-CN" altLang="en-US" sz="2000" b="1" spc="0" dirty="0">
              <a:solidFill>
                <a:schemeClr val="tx1"/>
              </a:solidFill>
              <a:latin typeface="+mn-lt"/>
              <a:ea typeface="+mn-ea"/>
              <a:cs typeface="+mn-cs"/>
            </a:endParaRPr>
          </a:p>
        </p:txBody>
      </p:sp>
      <p:grpSp>
        <p:nvGrpSpPr>
          <p:cNvPr id="21" name="组合 20"/>
          <p:cNvGrpSpPr/>
          <p:nvPr/>
        </p:nvGrpSpPr>
        <p:grpSpPr>
          <a:xfrm>
            <a:off x="0" y="115570"/>
            <a:ext cx="12175490" cy="499745"/>
            <a:chOff x="0" y="182"/>
            <a:chExt cx="19174" cy="787"/>
          </a:xfrm>
        </p:grpSpPr>
        <p:cxnSp>
          <p:nvCxnSpPr>
            <p:cNvPr id="16" name="直接连接符 15"/>
            <p:cNvCxnSpPr/>
            <p:nvPr>
              <p:custDataLst>
                <p:tags r:id="rId2"/>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20" name="文本框 19"/>
            <p:cNvSpPr txBox="1"/>
            <p:nvPr>
              <p:custDataLst>
                <p:tags r:id="rId3"/>
              </p:custDataLst>
            </p:nvPr>
          </p:nvSpPr>
          <p:spPr>
            <a:xfrm>
              <a:off x="146" y="182"/>
              <a:ext cx="4190" cy="725"/>
            </a:xfrm>
            <a:prstGeom prst="rect">
              <a:avLst/>
            </a:prstGeom>
            <a:noFill/>
          </p:spPr>
          <p:txBody>
            <a:bodyPr wrap="square" rtlCol="0">
              <a:normAutofit/>
            </a:bodyPr>
            <a:lstStyle/>
            <a:p>
              <a:r>
                <a:rPr lang="zh-CN" altLang="en-US" sz="2400" b="1">
                  <a:solidFill>
                    <a:schemeClr val="accent1"/>
                  </a:solidFill>
                  <a:sym typeface="+mn-ea"/>
                </a:rPr>
                <a:t>智能体应用一</a:t>
              </a:r>
              <a:endParaRPr lang="zh-CN" altLang="en-US" sz="2400" b="1">
                <a:solidFill>
                  <a:schemeClr val="accent1"/>
                </a:solidFill>
                <a:sym typeface="+mn-ea"/>
              </a:endParaRPr>
            </a:p>
          </p:txBody>
        </p:sp>
      </p:grpSp>
      <p:sp>
        <p:nvSpPr>
          <p:cNvPr id="2" name="任意多边形 1"/>
          <p:cNvSpPr/>
          <p:nvPr>
            <p:custDataLst>
              <p:tags r:id="rId4"/>
            </p:custDataLst>
          </p:nvPr>
        </p:nvSpPr>
        <p:spPr>
          <a:xfrm>
            <a:off x="274320" y="1651635"/>
            <a:ext cx="2637790" cy="615315"/>
          </a:xfrm>
          <a:custGeom>
            <a:avLst/>
            <a:gdLst>
              <a:gd name="adj" fmla="val 1627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294" h="666">
                <a:moveTo>
                  <a:pt x="108" y="0"/>
                </a:moveTo>
                <a:lnTo>
                  <a:pt x="3731" y="0"/>
                </a:lnTo>
                <a:cubicBezTo>
                  <a:pt x="3738" y="0"/>
                  <a:pt x="3746" y="1"/>
                  <a:pt x="3753" y="2"/>
                </a:cubicBezTo>
                <a:lnTo>
                  <a:pt x="3763" y="5"/>
                </a:lnTo>
                <a:lnTo>
                  <a:pt x="3770" y="4"/>
                </a:lnTo>
                <a:cubicBezTo>
                  <a:pt x="3792" y="1"/>
                  <a:pt x="3815" y="0"/>
                  <a:pt x="3839" y="0"/>
                </a:cubicBezTo>
                <a:cubicBezTo>
                  <a:pt x="4090" y="0"/>
                  <a:pt x="4294" y="149"/>
                  <a:pt x="4294" y="333"/>
                </a:cubicBezTo>
                <a:cubicBezTo>
                  <a:pt x="4294" y="517"/>
                  <a:pt x="4090" y="666"/>
                  <a:pt x="3839" y="666"/>
                </a:cubicBezTo>
                <a:cubicBezTo>
                  <a:pt x="3815" y="666"/>
                  <a:pt x="3792" y="665"/>
                  <a:pt x="3770" y="662"/>
                </a:cubicBezTo>
                <a:lnTo>
                  <a:pt x="3760" y="661"/>
                </a:lnTo>
                <a:lnTo>
                  <a:pt x="3753" y="663"/>
                </a:lnTo>
                <a:cubicBezTo>
                  <a:pt x="3746" y="664"/>
                  <a:pt x="3738" y="665"/>
                  <a:pt x="3731" y="665"/>
                </a:cubicBezTo>
                <a:lnTo>
                  <a:pt x="108" y="665"/>
                </a:lnTo>
                <a:cubicBezTo>
                  <a:pt x="48" y="665"/>
                  <a:pt x="0" y="617"/>
                  <a:pt x="0" y="557"/>
                </a:cubicBezTo>
                <a:lnTo>
                  <a:pt x="0" y="108"/>
                </a:lnTo>
                <a:cubicBezTo>
                  <a:pt x="0" y="48"/>
                  <a:pt x="48" y="0"/>
                  <a:pt x="108" y="0"/>
                </a:cubicBezTo>
                <a:close/>
              </a:path>
            </a:pathLst>
          </a:custGeom>
          <a:solidFill>
            <a:schemeClr val="accent4">
              <a:lumMod val="40000"/>
              <a:lumOff val="6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wrap="square" lIns="683895" tIns="0" rIns="107950" rtlCol="0" anchor="ctr">
            <a:normAutofit/>
          </a:bodyPr>
          <a:lstStyle/>
          <a:p>
            <a:pPr indent="0" algn="l" fontAlgn="auto">
              <a:lnSpc>
                <a:spcPct val="130000"/>
              </a:lnSpc>
              <a:spcAft>
                <a:spcPts val="0"/>
              </a:spcAft>
            </a:pPr>
            <a:r>
              <a:rPr lang="zh-CN" altLang="en-US" sz="1600" b="1" dirty="0">
                <a:solidFill>
                  <a:srgbClr val="FF0000"/>
                </a:solidFill>
                <a:sym typeface="+mn-ea"/>
              </a:rPr>
              <a:t>健康测评智能体</a:t>
            </a:r>
            <a:endParaRPr lang="zh-CN" altLang="en-US" sz="1600" b="1" dirty="0">
              <a:solidFill>
                <a:srgbClr val="FF0000"/>
              </a:solidFill>
              <a:sym typeface="+mn-ea"/>
            </a:endParaRPr>
          </a:p>
        </p:txBody>
      </p:sp>
      <p:grpSp>
        <p:nvGrpSpPr>
          <p:cNvPr id="9" name="组合 8"/>
          <p:cNvGrpSpPr/>
          <p:nvPr/>
        </p:nvGrpSpPr>
        <p:grpSpPr>
          <a:xfrm>
            <a:off x="209777" y="2368550"/>
            <a:ext cx="4211728" cy="3092450"/>
            <a:chOff x="1023" y="4260"/>
            <a:chExt cx="10331" cy="4050"/>
          </a:xfrm>
        </p:grpSpPr>
        <p:sp>
          <p:nvSpPr>
            <p:cNvPr id="7" name="圆角矩形 6"/>
            <p:cNvSpPr/>
            <p:nvPr>
              <p:custDataLst>
                <p:tags r:id="rId5"/>
              </p:custDataLst>
            </p:nvPr>
          </p:nvSpPr>
          <p:spPr>
            <a:xfrm>
              <a:off x="1024" y="4260"/>
              <a:ext cx="10330" cy="4050"/>
            </a:xfrm>
            <a:prstGeom prst="roundRect">
              <a:avLst>
                <a:gd name="adj" fmla="val 8271"/>
              </a:avLst>
            </a:prstGeom>
            <a:solidFill>
              <a:schemeClr val="accent2">
                <a:lumMod val="40000"/>
                <a:lumOff val="60000"/>
              </a:schemeClr>
            </a:solid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8" name="文本框 7"/>
            <p:cNvSpPr txBox="1"/>
            <p:nvPr>
              <p:custDataLst>
                <p:tags r:id="rId6"/>
              </p:custDataLst>
            </p:nvPr>
          </p:nvSpPr>
          <p:spPr>
            <a:xfrm>
              <a:off x="1023" y="4863"/>
              <a:ext cx="9931" cy="3331"/>
            </a:xfrm>
            <a:prstGeom prst="rect">
              <a:avLst/>
            </a:prstGeom>
            <a:noFill/>
          </p:spPr>
          <p:txBody>
            <a:bodyPr wrap="square" rtlCol="0">
              <a:normAutofit/>
            </a:bodyPr>
            <a:p>
              <a:pPr marL="342900" indent="-342900" fontAlgn="auto">
                <a:lnSpc>
                  <a:spcPct val="150000"/>
                </a:lnSpc>
                <a:buFont typeface="+mj-ea"/>
                <a:buAutoNum type="circleNumDbPlain"/>
              </a:pPr>
              <a:r>
                <a:rPr lang="zh-CN" altLang="en-US">
                  <a:solidFill>
                    <a:schemeClr val="tx1"/>
                  </a:solidFill>
                </a:rPr>
                <a:t>体质测评</a:t>
              </a:r>
              <a:r>
                <a:rPr lang="en-US" altLang="zh-CN">
                  <a:solidFill>
                    <a:schemeClr val="tx1"/>
                  </a:solidFill>
                </a:rPr>
                <a:t>-</a:t>
              </a:r>
              <a:r>
                <a:rPr lang="zh-CN" altLang="en-US">
                  <a:solidFill>
                    <a:schemeClr val="tx1"/>
                  </a:solidFill>
                </a:rPr>
                <a:t>智能测评、精准测评</a:t>
              </a:r>
              <a:endParaRPr lang="zh-CN" altLang="en-US">
                <a:solidFill>
                  <a:schemeClr val="tx1"/>
                </a:solidFill>
              </a:endParaRPr>
            </a:p>
            <a:p>
              <a:pPr marL="342900" indent="-342900" fontAlgn="auto">
                <a:lnSpc>
                  <a:spcPct val="150000"/>
                </a:lnSpc>
                <a:buFont typeface="+mj-ea"/>
                <a:buAutoNum type="circleNumDbPlain"/>
              </a:pPr>
              <a:r>
                <a:rPr lang="zh-CN" altLang="en-US">
                  <a:solidFill>
                    <a:schemeClr val="tx1"/>
                  </a:solidFill>
                </a:rPr>
                <a:t>营养测评</a:t>
              </a:r>
              <a:endParaRPr lang="en-US" altLang="zh-CN">
                <a:solidFill>
                  <a:schemeClr val="tx1"/>
                </a:solidFill>
              </a:endParaRPr>
            </a:p>
            <a:p>
              <a:pPr marL="342900" indent="-342900" fontAlgn="auto">
                <a:lnSpc>
                  <a:spcPct val="150000"/>
                </a:lnSpc>
                <a:buFont typeface="+mj-ea"/>
                <a:buAutoNum type="circleNumDbPlain"/>
              </a:pPr>
              <a:r>
                <a:rPr lang="zh-CN" altLang="en-US">
                  <a:solidFill>
                    <a:schemeClr val="tx1"/>
                  </a:solidFill>
                </a:rPr>
                <a:t>慢病指标分析</a:t>
              </a:r>
              <a:endParaRPr lang="zh-CN" altLang="en-US">
                <a:solidFill>
                  <a:schemeClr val="tx1"/>
                </a:solidFill>
              </a:endParaRPr>
            </a:p>
            <a:p>
              <a:pPr marL="342900" indent="-342900" fontAlgn="auto">
                <a:lnSpc>
                  <a:spcPct val="150000"/>
                </a:lnSpc>
                <a:buFont typeface="+mj-ea"/>
                <a:buAutoNum type="circleNumDbPlain"/>
              </a:pPr>
              <a:r>
                <a:rPr lang="zh-CN" altLang="en-US">
                  <a:solidFill>
                    <a:schemeClr val="tx1"/>
                  </a:solidFill>
                </a:rPr>
                <a:t>病历报告扫描</a:t>
              </a:r>
              <a:endParaRPr lang="zh-CN" altLang="en-US">
                <a:solidFill>
                  <a:schemeClr val="tx1"/>
                </a:solidFill>
              </a:endParaRPr>
            </a:p>
          </p:txBody>
        </p:sp>
      </p:grpSp>
      <p:sp>
        <p:nvSpPr>
          <p:cNvPr id="11" name="圆角矩形 10"/>
          <p:cNvSpPr/>
          <p:nvPr>
            <p:custDataLst>
              <p:tags r:id="rId7"/>
            </p:custDataLst>
          </p:nvPr>
        </p:nvSpPr>
        <p:spPr>
          <a:xfrm>
            <a:off x="5544185" y="2368550"/>
            <a:ext cx="2712720" cy="3092450"/>
          </a:xfrm>
          <a:prstGeom prst="roundRect">
            <a:avLst>
              <a:gd name="adj" fmla="val 8271"/>
            </a:avLst>
          </a:prstGeom>
          <a:ln>
            <a:prstDash val="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13" name="圆角矩形 12"/>
          <p:cNvSpPr/>
          <p:nvPr>
            <p:custDataLst>
              <p:tags r:id="rId8"/>
            </p:custDataLst>
          </p:nvPr>
        </p:nvSpPr>
        <p:spPr>
          <a:xfrm>
            <a:off x="5960745" y="2521585"/>
            <a:ext cx="1980565" cy="520700"/>
          </a:xfrm>
          <a:prstGeom prst="roundRect">
            <a:avLst/>
          </a:prstGeom>
          <a:solidFill>
            <a:schemeClr val="tx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effectLst>
                  <a:outerShdw blurRad="38100" dist="19050" dir="2700000" algn="tl" rotWithShape="0">
                    <a:schemeClr val="dk1">
                      <a:alpha val="40000"/>
                    </a:schemeClr>
                  </a:outerShdw>
                </a:effectLst>
                <a:sym typeface="+mn-ea"/>
              </a:rPr>
              <a:t>体质测评</a:t>
            </a:r>
            <a:r>
              <a:rPr lang="zh-CN" altLang="en-US">
                <a:solidFill>
                  <a:schemeClr val="bg1"/>
                </a:solidFill>
                <a:sym typeface="+mn-ea"/>
              </a:rPr>
              <a:t>小</a:t>
            </a:r>
            <a:r>
              <a:rPr lang="zh-CN" altLang="en-US">
                <a:solidFill>
                  <a:schemeClr val="bg1"/>
                </a:solidFill>
                <a:effectLst>
                  <a:outerShdw blurRad="38100" dist="19050" dir="2700000" algn="tl" rotWithShape="0">
                    <a:schemeClr val="dk1">
                      <a:alpha val="40000"/>
                    </a:schemeClr>
                  </a:outerShdw>
                </a:effectLst>
                <a:sym typeface="+mn-ea"/>
              </a:rPr>
              <a:t>模型</a:t>
            </a:r>
            <a:endParaRPr lang="zh-CN" altLang="en-US">
              <a:solidFill>
                <a:schemeClr val="bg1"/>
              </a:solidFill>
              <a:effectLst>
                <a:outerShdw blurRad="38100" dist="19050" dir="2700000" algn="tl" rotWithShape="0">
                  <a:schemeClr val="dk1">
                    <a:alpha val="40000"/>
                  </a:schemeClr>
                </a:outerShdw>
              </a:effectLst>
              <a:sym typeface="+mn-ea"/>
            </a:endParaRPr>
          </a:p>
        </p:txBody>
      </p:sp>
      <p:sp>
        <p:nvSpPr>
          <p:cNvPr id="14" name="圆角矩形 13"/>
          <p:cNvSpPr/>
          <p:nvPr>
            <p:custDataLst>
              <p:tags r:id="rId9"/>
            </p:custDataLst>
          </p:nvPr>
        </p:nvSpPr>
        <p:spPr>
          <a:xfrm>
            <a:off x="5960745" y="4744720"/>
            <a:ext cx="1980565" cy="589915"/>
          </a:xfrm>
          <a:prstGeom prst="roundRect">
            <a:avLst/>
          </a:prstGeom>
          <a:solidFill>
            <a:schemeClr val="tx2">
              <a:lumMod val="75000"/>
            </a:schemeClr>
          </a:solidFill>
          <a:ln w="635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solidFill>
                  <a:schemeClr val="bg1"/>
                </a:solidFill>
                <a:sym typeface="+mn-ea"/>
              </a:rPr>
              <a:t>OCR/</a:t>
            </a:r>
            <a:r>
              <a:rPr lang="zh-CN" altLang="en-US" sz="1600">
                <a:solidFill>
                  <a:schemeClr val="bg1"/>
                </a:solidFill>
                <a:sym typeface="+mn-ea"/>
              </a:rPr>
              <a:t>文件解析服务小模型</a:t>
            </a:r>
            <a:endParaRPr lang="zh-CN" altLang="en-US" sz="1600">
              <a:solidFill>
                <a:schemeClr val="bg1"/>
              </a:solidFill>
              <a:sym typeface="+mn-ea"/>
            </a:endParaRPr>
          </a:p>
        </p:txBody>
      </p:sp>
      <p:sp>
        <p:nvSpPr>
          <p:cNvPr id="15" name="圆角矩形 14"/>
          <p:cNvSpPr/>
          <p:nvPr>
            <p:custDataLst>
              <p:tags r:id="rId10"/>
            </p:custDataLst>
          </p:nvPr>
        </p:nvSpPr>
        <p:spPr>
          <a:xfrm>
            <a:off x="5960745" y="3312160"/>
            <a:ext cx="1980565" cy="501650"/>
          </a:xfrm>
          <a:prstGeom prst="roundRect">
            <a:avLst/>
          </a:prstGeom>
          <a:solidFill>
            <a:schemeClr val="tx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sym typeface="+mn-ea"/>
              </a:rPr>
              <a:t>营养测评小</a:t>
            </a:r>
            <a:r>
              <a:rPr lang="zh-CN" altLang="en-US">
                <a:solidFill>
                  <a:schemeClr val="bg1"/>
                </a:solidFill>
                <a:effectLst>
                  <a:outerShdw blurRad="38100" dist="19050" dir="2700000" algn="tl" rotWithShape="0">
                    <a:schemeClr val="dk1">
                      <a:alpha val="40000"/>
                    </a:schemeClr>
                  </a:outerShdw>
                </a:effectLst>
                <a:sym typeface="+mn-ea"/>
              </a:rPr>
              <a:t>模型</a:t>
            </a:r>
            <a:endParaRPr lang="zh-CN" altLang="en-US">
              <a:solidFill>
                <a:schemeClr val="bg1"/>
              </a:solidFill>
              <a:effectLst>
                <a:outerShdw blurRad="38100" dist="19050" dir="2700000" algn="tl" rotWithShape="0">
                  <a:schemeClr val="dk1">
                    <a:alpha val="40000"/>
                  </a:schemeClr>
                </a:outerShdw>
              </a:effectLst>
              <a:sym typeface="+mn-ea"/>
            </a:endParaRPr>
          </a:p>
        </p:txBody>
      </p:sp>
      <p:sp>
        <p:nvSpPr>
          <p:cNvPr id="18" name="右箭头 17"/>
          <p:cNvSpPr/>
          <p:nvPr>
            <p:custDataLst>
              <p:tags r:id="rId11"/>
            </p:custDataLst>
          </p:nvPr>
        </p:nvSpPr>
        <p:spPr>
          <a:xfrm>
            <a:off x="4735830" y="3653155"/>
            <a:ext cx="641350" cy="406400"/>
          </a:xfrm>
          <a:prstGeom prst="rightArrow">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22" name="圆角矩形 21"/>
          <p:cNvSpPr/>
          <p:nvPr>
            <p:custDataLst>
              <p:tags r:id="rId12"/>
            </p:custDataLst>
          </p:nvPr>
        </p:nvSpPr>
        <p:spPr>
          <a:xfrm>
            <a:off x="5960745" y="4021455"/>
            <a:ext cx="1980565" cy="501650"/>
          </a:xfrm>
          <a:prstGeom prst="roundRect">
            <a:avLst/>
          </a:prstGeom>
          <a:solidFill>
            <a:schemeClr val="tx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sym typeface="+mn-ea"/>
              </a:rPr>
              <a:t>健康风险小</a:t>
            </a:r>
            <a:r>
              <a:rPr lang="zh-CN" altLang="en-US">
                <a:solidFill>
                  <a:schemeClr val="bg1"/>
                </a:solidFill>
                <a:effectLst>
                  <a:outerShdw blurRad="38100" dist="19050" dir="2700000" algn="tl" rotWithShape="0">
                    <a:schemeClr val="dk1">
                      <a:alpha val="40000"/>
                    </a:schemeClr>
                  </a:outerShdw>
                </a:effectLst>
                <a:sym typeface="+mn-ea"/>
              </a:rPr>
              <a:t>模型</a:t>
            </a:r>
            <a:endParaRPr lang="zh-CN" altLang="en-US">
              <a:solidFill>
                <a:schemeClr val="bg1"/>
              </a:solidFill>
              <a:effectLst>
                <a:outerShdw blurRad="38100" dist="19050" dir="2700000" algn="tl" rotWithShape="0">
                  <a:schemeClr val="dk1">
                    <a:alpha val="40000"/>
                  </a:schemeClr>
                </a:outerShdw>
              </a:effectLst>
              <a:sym typeface="+mn-ea"/>
            </a:endParaRPr>
          </a:p>
        </p:txBody>
      </p:sp>
      <p:sp>
        <p:nvSpPr>
          <p:cNvPr id="23" name="右箭头 22"/>
          <p:cNvSpPr/>
          <p:nvPr>
            <p:custDataLst>
              <p:tags r:id="rId13"/>
            </p:custDataLst>
          </p:nvPr>
        </p:nvSpPr>
        <p:spPr>
          <a:xfrm>
            <a:off x="8488680" y="3653155"/>
            <a:ext cx="641350" cy="406400"/>
          </a:xfrm>
          <a:prstGeom prst="rightArrow">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24" name="圆角矩形 23"/>
          <p:cNvSpPr/>
          <p:nvPr>
            <p:custDataLst>
              <p:tags r:id="rId14"/>
            </p:custDataLst>
          </p:nvPr>
        </p:nvSpPr>
        <p:spPr>
          <a:xfrm>
            <a:off x="9234805" y="2324735"/>
            <a:ext cx="2712720" cy="3092450"/>
          </a:xfrm>
          <a:prstGeom prst="roundRect">
            <a:avLst>
              <a:gd name="adj" fmla="val 8271"/>
            </a:avLst>
          </a:prstGeom>
          <a:ln w="3175">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30" name="流程图: 文档 29"/>
          <p:cNvSpPr/>
          <p:nvPr>
            <p:custDataLst>
              <p:tags r:id="rId15"/>
            </p:custDataLst>
          </p:nvPr>
        </p:nvSpPr>
        <p:spPr>
          <a:xfrm rot="10800000" flipH="1" flipV="1">
            <a:off x="9379585" y="2541270"/>
            <a:ext cx="1601470" cy="790575"/>
          </a:xfrm>
          <a:prstGeom prst="flowChartDocument">
            <a:avLst/>
          </a:prstGeom>
          <a:solidFill>
            <a:schemeClr val="bg1"/>
          </a:solidFill>
        </p:spPr>
        <p:style>
          <a:lnRef idx="3">
            <a:schemeClr val="accent1"/>
          </a:lnRef>
          <a:fillRef idx="0">
            <a:srgbClr val="FFFFFF"/>
          </a:fillRef>
          <a:effectRef idx="0">
            <a:srgbClr val="FFFFFF"/>
          </a:effectRef>
          <a:fontRef idx="minor">
            <a:schemeClr val="tx1"/>
          </a:fontRef>
        </p:style>
        <p:txBody>
          <a:bodyPr wrap="square" rtlCol="0" anchor="ctr">
            <a:normAutofit/>
          </a:bodyPr>
          <a:p>
            <a:pPr algn="ctr"/>
            <a:r>
              <a:rPr lang="zh-CN" altLang="en-US" b="1">
                <a:solidFill>
                  <a:schemeClr val="tx1"/>
                </a:solidFill>
                <a:sym typeface="+mn-ea"/>
              </a:rPr>
              <a:t>体质报告</a:t>
            </a:r>
            <a:endParaRPr lang="zh-CN" altLang="en-US" b="1">
              <a:solidFill>
                <a:schemeClr val="tx1"/>
              </a:solidFill>
              <a:sym typeface="+mn-ea"/>
            </a:endParaRPr>
          </a:p>
        </p:txBody>
      </p:sp>
      <p:sp>
        <p:nvSpPr>
          <p:cNvPr id="31" name="流程图: 文档 30"/>
          <p:cNvSpPr/>
          <p:nvPr>
            <p:custDataLst>
              <p:tags r:id="rId16"/>
            </p:custDataLst>
          </p:nvPr>
        </p:nvSpPr>
        <p:spPr>
          <a:xfrm rot="10800000" flipV="1">
            <a:off x="10348595" y="3331845"/>
            <a:ext cx="1443355" cy="727710"/>
          </a:xfrm>
          <a:prstGeom prst="flowChartDocument">
            <a:avLst/>
          </a:prstGeom>
          <a:solidFill>
            <a:schemeClr val="bg1"/>
          </a:solidFill>
        </p:spPr>
        <p:style>
          <a:lnRef idx="3">
            <a:schemeClr val="accent1"/>
          </a:lnRef>
          <a:fillRef idx="0">
            <a:srgbClr val="FFFFFF"/>
          </a:fillRef>
          <a:effectRef idx="0">
            <a:srgbClr val="FFFFFF"/>
          </a:effectRef>
          <a:fontRef idx="minor">
            <a:schemeClr val="tx1"/>
          </a:fontRef>
        </p:style>
        <p:txBody>
          <a:bodyPr wrap="square" rtlCol="0" anchor="ctr">
            <a:normAutofit/>
          </a:bodyPr>
          <a:p>
            <a:pPr algn="ctr"/>
            <a:r>
              <a:rPr lang="zh-CN" altLang="en-US" b="1">
                <a:solidFill>
                  <a:schemeClr val="tx1"/>
                </a:solidFill>
                <a:sym typeface="+mn-ea"/>
              </a:rPr>
              <a:t>营养报告</a:t>
            </a:r>
            <a:endParaRPr lang="zh-CN" altLang="en-US" b="1">
              <a:solidFill>
                <a:schemeClr val="tx1"/>
              </a:solidFill>
              <a:sym typeface="+mn-ea"/>
            </a:endParaRPr>
          </a:p>
        </p:txBody>
      </p:sp>
      <p:grpSp>
        <p:nvGrpSpPr>
          <p:cNvPr id="39" name="组合 38"/>
          <p:cNvGrpSpPr/>
          <p:nvPr/>
        </p:nvGrpSpPr>
        <p:grpSpPr>
          <a:xfrm>
            <a:off x="9438640" y="4105910"/>
            <a:ext cx="1125855" cy="1188720"/>
            <a:chOff x="14864" y="6466"/>
            <a:chExt cx="1773" cy="1872"/>
          </a:xfrm>
        </p:grpSpPr>
        <p:grpSp>
          <p:nvGrpSpPr>
            <p:cNvPr id="37" name="组合 36"/>
            <p:cNvGrpSpPr/>
            <p:nvPr/>
          </p:nvGrpSpPr>
          <p:grpSpPr>
            <a:xfrm>
              <a:off x="15139" y="6466"/>
              <a:ext cx="1161" cy="1219"/>
              <a:chOff x="15139" y="6466"/>
              <a:chExt cx="1161" cy="1219"/>
            </a:xfrm>
          </p:grpSpPr>
          <p:sp>
            <p:nvSpPr>
              <p:cNvPr id="32" name="矩形 31"/>
              <p:cNvSpPr/>
              <p:nvPr>
                <p:custDataLst>
                  <p:tags r:id="rId17"/>
                </p:custDataLst>
              </p:nvPr>
            </p:nvSpPr>
            <p:spPr>
              <a:xfrm>
                <a:off x="15139" y="6466"/>
                <a:ext cx="1161" cy="1219"/>
              </a:xfrm>
              <a:prstGeom prst="rect">
                <a:avLst/>
              </a:prstGeom>
              <a:ln w="28575" cmpd="thickThin">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cxnSp>
            <p:nvCxnSpPr>
              <p:cNvPr id="33" name="直接连接符 32"/>
              <p:cNvCxnSpPr/>
              <p:nvPr>
                <p:custDataLst>
                  <p:tags r:id="rId18"/>
                </p:custDataLst>
              </p:nvPr>
            </p:nvCxnSpPr>
            <p:spPr>
              <a:xfrm flipV="1">
                <a:off x="15419" y="6759"/>
                <a:ext cx="574" cy="13"/>
              </a:xfrm>
              <a:prstGeom prst="line">
                <a:avLst/>
              </a:prstGeom>
              <a:ln w="28575" cmpd="thickThin">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19"/>
                </p:custDataLst>
              </p:nvPr>
            </p:nvCxnSpPr>
            <p:spPr>
              <a:xfrm flipV="1">
                <a:off x="15419" y="6959"/>
                <a:ext cx="574" cy="13"/>
              </a:xfrm>
              <a:prstGeom prst="line">
                <a:avLst/>
              </a:prstGeom>
              <a:ln w="28575" cmpd="thickThin">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20"/>
                </p:custDataLst>
              </p:nvPr>
            </p:nvCxnSpPr>
            <p:spPr>
              <a:xfrm flipV="1">
                <a:off x="15419" y="7215"/>
                <a:ext cx="574" cy="13"/>
              </a:xfrm>
              <a:prstGeom prst="line">
                <a:avLst/>
              </a:prstGeom>
              <a:ln w="28575" cmpd="thickThin">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6" name="直接连接符 35"/>
              <p:cNvCxnSpPr/>
              <p:nvPr>
                <p:custDataLst>
                  <p:tags r:id="rId21"/>
                </p:custDataLst>
              </p:nvPr>
            </p:nvCxnSpPr>
            <p:spPr>
              <a:xfrm flipV="1">
                <a:off x="15406" y="7471"/>
                <a:ext cx="574" cy="13"/>
              </a:xfrm>
              <a:prstGeom prst="line">
                <a:avLst/>
              </a:prstGeom>
              <a:ln w="28575" cmpd="thickThin">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grpSp>
        <p:sp>
          <p:nvSpPr>
            <p:cNvPr id="38" name="文本框 37"/>
            <p:cNvSpPr txBox="1"/>
            <p:nvPr>
              <p:custDataLst>
                <p:tags r:id="rId22"/>
              </p:custDataLst>
            </p:nvPr>
          </p:nvSpPr>
          <p:spPr>
            <a:xfrm>
              <a:off x="14864" y="7758"/>
              <a:ext cx="1773" cy="580"/>
            </a:xfrm>
            <a:prstGeom prst="rect">
              <a:avLst/>
            </a:prstGeom>
            <a:noFill/>
          </p:spPr>
          <p:txBody>
            <a:bodyPr wrap="square" rtlCol="0">
              <a:normAutofit/>
              <a:scene3d>
                <a:camera prst="orthographicFront"/>
                <a:lightRig rig="threePt" dir="t"/>
              </a:scene3d>
            </a:bodyPr>
            <a:p>
              <a:r>
                <a:rPr lang="zh-CN" altLang="en-US">
                  <a:solidFill>
                    <a:schemeClr val="tx1"/>
                  </a:solidFill>
                  <a:effectLst>
                    <a:outerShdw blurRad="38100" dist="19050" dir="2700000" algn="tl" rotWithShape="0">
                      <a:schemeClr val="dk1">
                        <a:alpha val="40000"/>
                      </a:schemeClr>
                    </a:outerShdw>
                  </a:effectLst>
                  <a:sym typeface="+mn-ea"/>
                </a:rPr>
                <a:t>健康档案</a:t>
              </a:r>
              <a:endParaRPr lang="zh-CN" altLang="en-US">
                <a:solidFill>
                  <a:schemeClr val="tx1"/>
                </a:solidFill>
                <a:effectLst>
                  <a:outerShdw blurRad="38100" dist="19050" dir="2700000" algn="tl" rotWithShape="0">
                    <a:schemeClr val="dk1">
                      <a:alpha val="40000"/>
                    </a:schemeClr>
                  </a:outerShdw>
                </a:effectLst>
                <a:sym typeface="+mn-ea"/>
              </a:endParaRPr>
            </a:p>
          </p:txBody>
        </p:sp>
      </p:grpSp>
      <p:sp>
        <p:nvSpPr>
          <p:cNvPr id="41" name="任意多边形 40"/>
          <p:cNvSpPr/>
          <p:nvPr>
            <p:custDataLst>
              <p:tags r:id="rId23"/>
            </p:custDataLst>
          </p:nvPr>
        </p:nvSpPr>
        <p:spPr>
          <a:xfrm>
            <a:off x="10981055" y="4257040"/>
            <a:ext cx="550545" cy="6692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67" h="1187">
                <a:moveTo>
                  <a:pt x="434" y="0"/>
                </a:moveTo>
                <a:cubicBezTo>
                  <a:pt x="673" y="0"/>
                  <a:pt x="867" y="170"/>
                  <a:pt x="867" y="380"/>
                </a:cubicBezTo>
                <a:cubicBezTo>
                  <a:pt x="867" y="518"/>
                  <a:pt x="783" y="638"/>
                  <a:pt x="658" y="705"/>
                </a:cubicBezTo>
                <a:lnTo>
                  <a:pt x="647" y="711"/>
                </a:lnTo>
                <a:lnTo>
                  <a:pt x="647" y="1134"/>
                </a:lnTo>
                <a:cubicBezTo>
                  <a:pt x="647" y="1163"/>
                  <a:pt x="551" y="1187"/>
                  <a:pt x="434" y="1187"/>
                </a:cubicBezTo>
                <a:cubicBezTo>
                  <a:pt x="316" y="1187"/>
                  <a:pt x="220" y="1163"/>
                  <a:pt x="220" y="1134"/>
                </a:cubicBezTo>
                <a:lnTo>
                  <a:pt x="220" y="711"/>
                </a:lnTo>
                <a:lnTo>
                  <a:pt x="209" y="705"/>
                </a:lnTo>
                <a:cubicBezTo>
                  <a:pt x="84" y="638"/>
                  <a:pt x="0" y="518"/>
                  <a:pt x="0" y="380"/>
                </a:cubicBezTo>
                <a:cubicBezTo>
                  <a:pt x="0" y="170"/>
                  <a:pt x="194" y="0"/>
                  <a:pt x="434" y="0"/>
                </a:cubicBezTo>
                <a:close/>
              </a:path>
            </a:pathLst>
          </a:cu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bg1"/>
              </a:solidFill>
            </a:endParaRPr>
          </a:p>
        </p:txBody>
      </p:sp>
      <p:sp>
        <p:nvSpPr>
          <p:cNvPr id="44" name="文本框 43"/>
          <p:cNvSpPr txBox="1"/>
          <p:nvPr>
            <p:custDataLst>
              <p:tags r:id="rId24"/>
            </p:custDataLst>
          </p:nvPr>
        </p:nvSpPr>
        <p:spPr>
          <a:xfrm>
            <a:off x="10693400" y="4966335"/>
            <a:ext cx="1125855" cy="368300"/>
          </a:xfrm>
          <a:prstGeom prst="rect">
            <a:avLst/>
          </a:prstGeom>
          <a:noFill/>
        </p:spPr>
        <p:txBody>
          <a:bodyPr wrap="square" rtlCol="0">
            <a:normAutofit fontScale="90000"/>
            <a:scene3d>
              <a:camera prst="orthographicFront"/>
              <a:lightRig rig="threePt" dir="t"/>
            </a:scene3d>
          </a:bodyPr>
          <a:p>
            <a:r>
              <a:rPr lang="zh-CN" altLang="en-US">
                <a:solidFill>
                  <a:schemeClr val="tx1"/>
                </a:solidFill>
                <a:effectLst>
                  <a:outerShdw blurRad="38100" dist="19050" dir="2700000" algn="tl" rotWithShape="0">
                    <a:schemeClr val="dk1">
                      <a:alpha val="40000"/>
                    </a:schemeClr>
                  </a:outerShdw>
                </a:effectLst>
                <a:sym typeface="+mn-ea"/>
              </a:rPr>
              <a:t>健康预警</a:t>
            </a:r>
            <a:endParaRPr lang="zh-CN" altLang="en-US">
              <a:solidFill>
                <a:schemeClr val="tx1"/>
              </a:solidFill>
              <a:effectLst>
                <a:outerShdw blurRad="38100" dist="19050" dir="2700000" algn="tl" rotWithShape="0">
                  <a:schemeClr val="dk1">
                    <a:alpha val="40000"/>
                  </a:schemeClr>
                </a:outerShdw>
              </a:effectLst>
              <a:sym typeface="+mn-ea"/>
            </a:endParaRPr>
          </a:p>
        </p:txBody>
      </p:sp>
    </p:spTree>
    <p:custDataLst>
      <p:tags r:id="rId25"/>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15570"/>
            <a:ext cx="12175490" cy="499745"/>
            <a:chOff x="0" y="182"/>
            <a:chExt cx="19174" cy="787"/>
          </a:xfrm>
        </p:grpSpPr>
        <p:cxnSp>
          <p:nvCxnSpPr>
            <p:cNvPr id="16" name="直接连接符 15"/>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20" name="文本框 19"/>
            <p:cNvSpPr txBox="1"/>
            <p:nvPr>
              <p:custDataLst>
                <p:tags r:id="rId2"/>
              </p:custDataLst>
            </p:nvPr>
          </p:nvSpPr>
          <p:spPr>
            <a:xfrm>
              <a:off x="146" y="182"/>
              <a:ext cx="4190" cy="725"/>
            </a:xfrm>
            <a:prstGeom prst="rect">
              <a:avLst/>
            </a:prstGeom>
            <a:noFill/>
          </p:spPr>
          <p:txBody>
            <a:bodyPr wrap="square" rtlCol="0">
              <a:normAutofit/>
            </a:bodyPr>
            <a:lstStyle/>
            <a:p>
              <a:r>
                <a:rPr lang="zh-CN" altLang="en-US" sz="2400" b="1">
                  <a:solidFill>
                    <a:schemeClr val="accent1"/>
                  </a:solidFill>
                  <a:sym typeface="+mn-ea"/>
                </a:rPr>
                <a:t>智能体应用二</a:t>
              </a:r>
              <a:endParaRPr lang="zh-CN" altLang="en-US" sz="2400" b="1">
                <a:solidFill>
                  <a:schemeClr val="accent1"/>
                </a:solidFill>
                <a:sym typeface="+mn-ea"/>
              </a:endParaRPr>
            </a:p>
          </p:txBody>
        </p:sp>
      </p:grpSp>
      <p:sp>
        <p:nvSpPr>
          <p:cNvPr id="2" name="任意多边形 1"/>
          <p:cNvSpPr/>
          <p:nvPr>
            <p:custDataLst>
              <p:tags r:id="rId3"/>
            </p:custDataLst>
          </p:nvPr>
        </p:nvSpPr>
        <p:spPr>
          <a:xfrm>
            <a:off x="274320" y="1844040"/>
            <a:ext cx="2637790" cy="610870"/>
          </a:xfrm>
          <a:custGeom>
            <a:avLst/>
            <a:gdLst>
              <a:gd name="adj" fmla="val 1627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294" h="666">
                <a:moveTo>
                  <a:pt x="108" y="0"/>
                </a:moveTo>
                <a:lnTo>
                  <a:pt x="3731" y="0"/>
                </a:lnTo>
                <a:cubicBezTo>
                  <a:pt x="3738" y="0"/>
                  <a:pt x="3746" y="1"/>
                  <a:pt x="3753" y="2"/>
                </a:cubicBezTo>
                <a:lnTo>
                  <a:pt x="3763" y="5"/>
                </a:lnTo>
                <a:lnTo>
                  <a:pt x="3770" y="4"/>
                </a:lnTo>
                <a:cubicBezTo>
                  <a:pt x="3792" y="1"/>
                  <a:pt x="3815" y="0"/>
                  <a:pt x="3839" y="0"/>
                </a:cubicBezTo>
                <a:cubicBezTo>
                  <a:pt x="4090" y="0"/>
                  <a:pt x="4294" y="149"/>
                  <a:pt x="4294" y="333"/>
                </a:cubicBezTo>
                <a:cubicBezTo>
                  <a:pt x="4294" y="517"/>
                  <a:pt x="4090" y="666"/>
                  <a:pt x="3839" y="666"/>
                </a:cubicBezTo>
                <a:cubicBezTo>
                  <a:pt x="3815" y="666"/>
                  <a:pt x="3792" y="665"/>
                  <a:pt x="3770" y="662"/>
                </a:cubicBezTo>
                <a:lnTo>
                  <a:pt x="3760" y="661"/>
                </a:lnTo>
                <a:lnTo>
                  <a:pt x="3753" y="663"/>
                </a:lnTo>
                <a:cubicBezTo>
                  <a:pt x="3746" y="664"/>
                  <a:pt x="3738" y="665"/>
                  <a:pt x="3731" y="665"/>
                </a:cubicBezTo>
                <a:lnTo>
                  <a:pt x="108" y="665"/>
                </a:lnTo>
                <a:cubicBezTo>
                  <a:pt x="48" y="665"/>
                  <a:pt x="0" y="617"/>
                  <a:pt x="0" y="557"/>
                </a:cubicBezTo>
                <a:lnTo>
                  <a:pt x="0" y="108"/>
                </a:lnTo>
                <a:cubicBezTo>
                  <a:pt x="0" y="48"/>
                  <a:pt x="48" y="0"/>
                  <a:pt x="108" y="0"/>
                </a:cubicBezTo>
                <a:close/>
              </a:path>
            </a:pathLst>
          </a:custGeom>
          <a:solidFill>
            <a:schemeClr val="accent4">
              <a:lumMod val="40000"/>
              <a:lumOff val="6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wrap="square" lIns="683895" tIns="0" rIns="107950" rtlCol="0" anchor="ctr">
            <a:normAutofit/>
          </a:bodyPr>
          <a:lstStyle/>
          <a:p>
            <a:pPr algn="l" fontAlgn="auto">
              <a:lnSpc>
                <a:spcPct val="130000"/>
              </a:lnSpc>
              <a:spcAft>
                <a:spcPts val="0"/>
              </a:spcAft>
              <a:buClrTx/>
              <a:buSzTx/>
              <a:buFontTx/>
            </a:pPr>
            <a:r>
              <a:rPr lang="zh-CN" altLang="en-US" sz="1600" b="1" dirty="0">
                <a:solidFill>
                  <a:srgbClr val="FF0000"/>
                </a:solidFill>
                <a:sym typeface="+mn-ea"/>
              </a:rPr>
              <a:t>营养师智能体</a:t>
            </a:r>
            <a:endParaRPr lang="zh-CN" altLang="en-US" sz="1600" b="1" dirty="0">
              <a:solidFill>
                <a:srgbClr val="FF0000"/>
              </a:solidFill>
              <a:sym typeface="+mn-ea"/>
            </a:endParaRPr>
          </a:p>
        </p:txBody>
      </p:sp>
      <p:sp>
        <p:nvSpPr>
          <p:cNvPr id="7" name="圆角矩形 6"/>
          <p:cNvSpPr/>
          <p:nvPr>
            <p:custDataLst>
              <p:tags r:id="rId4"/>
            </p:custDataLst>
          </p:nvPr>
        </p:nvSpPr>
        <p:spPr>
          <a:xfrm>
            <a:off x="210185" y="2698750"/>
            <a:ext cx="4211320" cy="3092450"/>
          </a:xfrm>
          <a:prstGeom prst="roundRect">
            <a:avLst>
              <a:gd name="adj" fmla="val 8271"/>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11" name="圆角矩形 10"/>
          <p:cNvSpPr/>
          <p:nvPr>
            <p:custDataLst>
              <p:tags r:id="rId5"/>
            </p:custDataLst>
          </p:nvPr>
        </p:nvSpPr>
        <p:spPr>
          <a:xfrm>
            <a:off x="5544185" y="2698750"/>
            <a:ext cx="2712720" cy="3092450"/>
          </a:xfrm>
          <a:prstGeom prst="roundRect">
            <a:avLst>
              <a:gd name="adj" fmla="val 8271"/>
            </a:avLst>
          </a:prstGeom>
          <a:ln>
            <a:prstDash val="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13" name="圆角矩形 12"/>
          <p:cNvSpPr/>
          <p:nvPr>
            <p:custDataLst>
              <p:tags r:id="rId6"/>
            </p:custDataLst>
          </p:nvPr>
        </p:nvSpPr>
        <p:spPr>
          <a:xfrm>
            <a:off x="5960745" y="3308985"/>
            <a:ext cx="1980565" cy="520700"/>
          </a:xfrm>
          <a:prstGeom prst="roundRect">
            <a:avLst/>
          </a:prstGeom>
          <a:solidFill>
            <a:schemeClr val="tx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sym typeface="+mn-ea"/>
              </a:rPr>
              <a:t>食疗小模型</a:t>
            </a:r>
            <a:endParaRPr lang="zh-CN" altLang="en-US">
              <a:solidFill>
                <a:schemeClr val="bg1"/>
              </a:solidFill>
              <a:effectLst>
                <a:outerShdw blurRad="38100" dist="19050" dir="2700000" algn="tl" rotWithShape="0">
                  <a:schemeClr val="dk1">
                    <a:alpha val="40000"/>
                  </a:schemeClr>
                </a:outerShdw>
              </a:effectLst>
              <a:sym typeface="+mn-ea"/>
            </a:endParaRPr>
          </a:p>
        </p:txBody>
      </p:sp>
      <p:sp>
        <p:nvSpPr>
          <p:cNvPr id="15" name="圆角矩形 14"/>
          <p:cNvSpPr/>
          <p:nvPr>
            <p:custDataLst>
              <p:tags r:id="rId7"/>
            </p:custDataLst>
          </p:nvPr>
        </p:nvSpPr>
        <p:spPr>
          <a:xfrm>
            <a:off x="5960745" y="4624705"/>
            <a:ext cx="1980565" cy="501650"/>
          </a:xfrm>
          <a:prstGeom prst="roundRect">
            <a:avLst/>
          </a:prstGeom>
          <a:solidFill>
            <a:schemeClr val="tx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sym typeface="+mn-ea"/>
              </a:rPr>
              <a:t>营养测评小</a:t>
            </a:r>
            <a:r>
              <a:rPr lang="zh-CN" altLang="en-US">
                <a:solidFill>
                  <a:schemeClr val="bg1"/>
                </a:solidFill>
                <a:effectLst>
                  <a:outerShdw blurRad="38100" dist="19050" dir="2700000" algn="tl" rotWithShape="0">
                    <a:schemeClr val="dk1">
                      <a:alpha val="40000"/>
                    </a:schemeClr>
                  </a:outerShdw>
                </a:effectLst>
                <a:sym typeface="+mn-ea"/>
              </a:rPr>
              <a:t>模型</a:t>
            </a:r>
            <a:endParaRPr lang="zh-CN" altLang="en-US">
              <a:solidFill>
                <a:schemeClr val="bg1"/>
              </a:solidFill>
              <a:effectLst>
                <a:outerShdw blurRad="38100" dist="19050" dir="2700000" algn="tl" rotWithShape="0">
                  <a:schemeClr val="dk1">
                    <a:alpha val="40000"/>
                  </a:schemeClr>
                </a:outerShdw>
              </a:effectLst>
              <a:sym typeface="+mn-ea"/>
            </a:endParaRPr>
          </a:p>
        </p:txBody>
      </p:sp>
      <p:sp>
        <p:nvSpPr>
          <p:cNvPr id="18" name="右箭头 17"/>
          <p:cNvSpPr/>
          <p:nvPr>
            <p:custDataLst>
              <p:tags r:id="rId8"/>
            </p:custDataLst>
          </p:nvPr>
        </p:nvSpPr>
        <p:spPr>
          <a:xfrm>
            <a:off x="4735830" y="3983355"/>
            <a:ext cx="641350" cy="406400"/>
          </a:xfrm>
          <a:prstGeom prst="rightArrow">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grpSp>
        <p:nvGrpSpPr>
          <p:cNvPr id="68" name="组合 67"/>
          <p:cNvGrpSpPr/>
          <p:nvPr/>
        </p:nvGrpSpPr>
        <p:grpSpPr>
          <a:xfrm>
            <a:off x="2573655" y="3603625"/>
            <a:ext cx="1436370" cy="889000"/>
            <a:chOff x="9433" y="3726"/>
            <a:chExt cx="2262" cy="1400"/>
          </a:xfrm>
        </p:grpSpPr>
        <p:sp>
          <p:nvSpPr>
            <p:cNvPr id="69" name="文本框 68"/>
            <p:cNvSpPr txBox="1"/>
            <p:nvPr>
              <p:custDataLst>
                <p:tags r:id="rId9"/>
              </p:custDataLst>
            </p:nvPr>
          </p:nvSpPr>
          <p:spPr>
            <a:xfrm>
              <a:off x="9433" y="4542"/>
              <a:ext cx="2262" cy="584"/>
            </a:xfrm>
            <a:prstGeom prst="rect">
              <a:avLst/>
            </a:prstGeom>
            <a:noFill/>
          </p:spPr>
          <p:txBody>
            <a:bodyPr wrap="square" rtlCol="0" anchor="t">
              <a:normAutofit/>
            </a:bodyPr>
            <a:p>
              <a:pPr indent="0" algn="ctr" fontAlgn="auto">
                <a:lnSpc>
                  <a:spcPct val="130000"/>
                </a:lnSpc>
                <a:spcAft>
                  <a:spcPts val="0"/>
                </a:spcAft>
              </a:pPr>
              <a:r>
                <a:rPr lang="zh-CN" altLang="en-US" sz="1400" dirty="0">
                  <a:solidFill>
                    <a:schemeClr val="tx1"/>
                  </a:solidFill>
                  <a:sym typeface="+mn-ea"/>
                </a:rPr>
                <a:t>营养师智能体</a:t>
              </a:r>
              <a:endParaRPr lang="zh-CN" altLang="en-US" sz="1400" dirty="0">
                <a:solidFill>
                  <a:schemeClr val="tx1"/>
                </a:solidFill>
                <a:sym typeface="+mn-ea"/>
              </a:endParaRPr>
            </a:p>
          </p:txBody>
        </p:sp>
        <p:sp>
          <p:nvSpPr>
            <p:cNvPr id="70" name="任意多边形 69"/>
            <p:cNvSpPr/>
            <p:nvPr>
              <p:custDataLst>
                <p:tags r:id="rId10"/>
              </p:custDataLst>
            </p:nvPr>
          </p:nvSpPr>
          <p:spPr>
            <a:xfrm>
              <a:off x="9978" y="3726"/>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a:solidFill>
              <a:schemeClr val="tx1">
                <a:lumMod val="95000"/>
                <a:lumOff val="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bg1"/>
                </a:solidFill>
              </a:endParaRPr>
            </a:p>
          </p:txBody>
        </p:sp>
      </p:grpSp>
      <p:grpSp>
        <p:nvGrpSpPr>
          <p:cNvPr id="5" name="组合 4"/>
          <p:cNvGrpSpPr/>
          <p:nvPr/>
        </p:nvGrpSpPr>
        <p:grpSpPr>
          <a:xfrm>
            <a:off x="1406525" y="3001645"/>
            <a:ext cx="405765" cy="580390"/>
            <a:chOff x="751" y="4943"/>
            <a:chExt cx="1172" cy="914"/>
          </a:xfrm>
        </p:grpSpPr>
        <p:sp>
          <p:nvSpPr>
            <p:cNvPr id="3" name="任意多边形 2"/>
            <p:cNvSpPr/>
            <p:nvPr>
              <p:custDataLst>
                <p:tags r:id="rId11"/>
              </p:custDataLst>
            </p:nvPr>
          </p:nvSpPr>
          <p:spPr>
            <a:xfrm>
              <a:off x="751" y="4943"/>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p:spPr>
          <p:style>
            <a:lnRef idx="2">
              <a:schemeClr val="accent1"/>
            </a:lnRef>
            <a:fillRef idx="0">
              <a:srgbClr val="FFFFFF"/>
            </a:fillRef>
            <a:effectRef idx="0">
              <a:srgbClr val="FFFFFF"/>
            </a:effectRef>
            <a:fontRef idx="minor">
              <a:schemeClr val="tx1"/>
            </a:fontRef>
          </p:style>
          <p:txBody>
            <a:bodyPr wrap="square" rtlCol="0" anchor="ctr">
              <a:noAutofit/>
            </a:bodyPr>
            <a:p>
              <a:pPr algn="ctr"/>
              <a:endParaRPr lang="zh-CN" altLang="en-US">
                <a:solidFill>
                  <a:schemeClr val="tx1"/>
                </a:solidFill>
              </a:endParaRPr>
            </a:p>
          </p:txBody>
        </p:sp>
        <p:sp>
          <p:nvSpPr>
            <p:cNvPr id="4" name="圆角矩形 3"/>
            <p:cNvSpPr/>
            <p:nvPr>
              <p:custDataLst>
                <p:tags r:id="rId12"/>
              </p:custDataLst>
            </p:nvPr>
          </p:nvSpPr>
          <p:spPr>
            <a:xfrm>
              <a:off x="1061" y="5211"/>
              <a:ext cx="653" cy="324"/>
            </a:xfrm>
            <a:prstGeom prst="round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grpSp>
      <p:grpSp>
        <p:nvGrpSpPr>
          <p:cNvPr id="10" name="组合 9"/>
          <p:cNvGrpSpPr/>
          <p:nvPr/>
        </p:nvGrpSpPr>
        <p:grpSpPr>
          <a:xfrm>
            <a:off x="706120" y="3951605"/>
            <a:ext cx="405765" cy="1250950"/>
            <a:chOff x="751" y="4943"/>
            <a:chExt cx="1172" cy="1970"/>
          </a:xfrm>
        </p:grpSpPr>
        <p:sp>
          <p:nvSpPr>
            <p:cNvPr id="12" name="任意多边形 11"/>
            <p:cNvSpPr/>
            <p:nvPr>
              <p:custDataLst>
                <p:tags r:id="rId13"/>
              </p:custDataLst>
            </p:nvPr>
          </p:nvSpPr>
          <p:spPr>
            <a:xfrm>
              <a:off x="751" y="4943"/>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p:spPr>
          <p:style>
            <a:lnRef idx="2">
              <a:schemeClr val="accent1"/>
            </a:lnRef>
            <a:fillRef idx="0">
              <a:srgbClr val="FFFFFF"/>
            </a:fillRef>
            <a:effectRef idx="0">
              <a:srgbClr val="FFFFFF"/>
            </a:effectRef>
            <a:fontRef idx="minor">
              <a:schemeClr val="tx1"/>
            </a:fontRef>
          </p:style>
          <p:txBody>
            <a:bodyPr wrap="square" rtlCol="0" anchor="ctr">
              <a:noAutofit/>
            </a:bodyPr>
            <a:p>
              <a:pPr algn="ctr"/>
              <a:endParaRPr lang="zh-CN" altLang="en-US">
                <a:solidFill>
                  <a:schemeClr val="tx1"/>
                </a:solidFill>
              </a:endParaRPr>
            </a:p>
          </p:txBody>
        </p:sp>
        <p:sp>
          <p:nvSpPr>
            <p:cNvPr id="17" name="圆角矩形 16"/>
            <p:cNvSpPr/>
            <p:nvPr>
              <p:custDataLst>
                <p:tags r:id="rId14"/>
              </p:custDataLst>
            </p:nvPr>
          </p:nvSpPr>
          <p:spPr>
            <a:xfrm>
              <a:off x="1061" y="5211"/>
              <a:ext cx="653" cy="324"/>
            </a:xfrm>
            <a:prstGeom prst="round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19" name="圆角矩形 18"/>
            <p:cNvSpPr/>
            <p:nvPr>
              <p:custDataLst>
                <p:tags r:id="rId15"/>
              </p:custDataLst>
            </p:nvPr>
          </p:nvSpPr>
          <p:spPr>
            <a:xfrm>
              <a:off x="1063" y="6589"/>
              <a:ext cx="653" cy="324"/>
            </a:xfrm>
            <a:prstGeom prst="round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grpSp>
      <p:grpSp>
        <p:nvGrpSpPr>
          <p:cNvPr id="25" name="组合 24"/>
          <p:cNvGrpSpPr/>
          <p:nvPr/>
        </p:nvGrpSpPr>
        <p:grpSpPr>
          <a:xfrm>
            <a:off x="1406525" y="4904740"/>
            <a:ext cx="405765" cy="1250950"/>
            <a:chOff x="751" y="4943"/>
            <a:chExt cx="1172" cy="1970"/>
          </a:xfrm>
        </p:grpSpPr>
        <p:sp>
          <p:nvSpPr>
            <p:cNvPr id="26" name="任意多边形 25"/>
            <p:cNvSpPr/>
            <p:nvPr>
              <p:custDataLst>
                <p:tags r:id="rId16"/>
              </p:custDataLst>
            </p:nvPr>
          </p:nvSpPr>
          <p:spPr>
            <a:xfrm>
              <a:off x="751" y="4943"/>
              <a:ext cx="1172" cy="91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28" h="1162">
                  <a:moveTo>
                    <a:pt x="442" y="458"/>
                  </a:moveTo>
                  <a:lnTo>
                    <a:pt x="478" y="553"/>
                  </a:lnTo>
                  <a:lnTo>
                    <a:pt x="407" y="553"/>
                  </a:lnTo>
                  <a:lnTo>
                    <a:pt x="442" y="458"/>
                  </a:lnTo>
                  <a:close/>
                  <a:moveTo>
                    <a:pt x="599" y="398"/>
                  </a:moveTo>
                  <a:lnTo>
                    <a:pt x="599" y="656"/>
                  </a:lnTo>
                  <a:lnTo>
                    <a:pt x="651" y="656"/>
                  </a:lnTo>
                  <a:lnTo>
                    <a:pt x="651" y="398"/>
                  </a:lnTo>
                  <a:lnTo>
                    <a:pt x="599" y="398"/>
                  </a:lnTo>
                  <a:close/>
                  <a:moveTo>
                    <a:pt x="413" y="398"/>
                  </a:moveTo>
                  <a:lnTo>
                    <a:pt x="314" y="656"/>
                  </a:lnTo>
                  <a:lnTo>
                    <a:pt x="370" y="656"/>
                  </a:lnTo>
                  <a:lnTo>
                    <a:pt x="391" y="597"/>
                  </a:lnTo>
                  <a:lnTo>
                    <a:pt x="495" y="597"/>
                  </a:lnTo>
                  <a:lnTo>
                    <a:pt x="517" y="656"/>
                  </a:lnTo>
                  <a:lnTo>
                    <a:pt x="573" y="656"/>
                  </a:lnTo>
                  <a:lnTo>
                    <a:pt x="469" y="398"/>
                  </a:lnTo>
                  <a:lnTo>
                    <a:pt x="413" y="398"/>
                  </a:lnTo>
                  <a:close/>
                  <a:moveTo>
                    <a:pt x="465" y="0"/>
                  </a:moveTo>
                  <a:cubicBezTo>
                    <a:pt x="590" y="0"/>
                    <a:pt x="691" y="118"/>
                    <a:pt x="691" y="263"/>
                  </a:cubicBezTo>
                  <a:cubicBezTo>
                    <a:pt x="691" y="268"/>
                    <a:pt x="691" y="272"/>
                    <a:pt x="691" y="277"/>
                  </a:cubicBezTo>
                  <a:lnTo>
                    <a:pt x="690" y="281"/>
                  </a:lnTo>
                  <a:lnTo>
                    <a:pt x="839" y="281"/>
                  </a:lnTo>
                  <a:cubicBezTo>
                    <a:pt x="888" y="281"/>
                    <a:pt x="928" y="321"/>
                    <a:pt x="928" y="370"/>
                  </a:cubicBezTo>
                  <a:lnTo>
                    <a:pt x="928" y="723"/>
                  </a:lnTo>
                  <a:cubicBezTo>
                    <a:pt x="928" y="772"/>
                    <a:pt x="888" y="812"/>
                    <a:pt x="839" y="812"/>
                  </a:cubicBezTo>
                  <a:lnTo>
                    <a:pt x="805" y="812"/>
                  </a:lnTo>
                  <a:lnTo>
                    <a:pt x="805" y="1162"/>
                  </a:lnTo>
                  <a:lnTo>
                    <a:pt x="548" y="1162"/>
                  </a:lnTo>
                  <a:lnTo>
                    <a:pt x="548" y="812"/>
                  </a:lnTo>
                  <a:lnTo>
                    <a:pt x="432" y="812"/>
                  </a:lnTo>
                  <a:lnTo>
                    <a:pt x="432" y="1162"/>
                  </a:lnTo>
                  <a:lnTo>
                    <a:pt x="175" y="1162"/>
                  </a:lnTo>
                  <a:lnTo>
                    <a:pt x="175" y="812"/>
                  </a:lnTo>
                  <a:lnTo>
                    <a:pt x="89" y="812"/>
                  </a:lnTo>
                  <a:cubicBezTo>
                    <a:pt x="40" y="812"/>
                    <a:pt x="0" y="772"/>
                    <a:pt x="0" y="723"/>
                  </a:cubicBezTo>
                  <a:lnTo>
                    <a:pt x="0" y="370"/>
                  </a:lnTo>
                  <a:cubicBezTo>
                    <a:pt x="0" y="321"/>
                    <a:pt x="40" y="281"/>
                    <a:pt x="89" y="281"/>
                  </a:cubicBezTo>
                  <a:lnTo>
                    <a:pt x="239" y="281"/>
                  </a:lnTo>
                  <a:lnTo>
                    <a:pt x="238" y="277"/>
                  </a:lnTo>
                  <a:cubicBezTo>
                    <a:pt x="238" y="272"/>
                    <a:pt x="238" y="268"/>
                    <a:pt x="238" y="263"/>
                  </a:cubicBezTo>
                  <a:cubicBezTo>
                    <a:pt x="238" y="118"/>
                    <a:pt x="339" y="0"/>
                    <a:pt x="465" y="0"/>
                  </a:cubicBezTo>
                  <a:close/>
                </a:path>
              </a:pathLst>
            </a:custGeom>
          </p:spPr>
          <p:style>
            <a:lnRef idx="2">
              <a:schemeClr val="accent1"/>
            </a:lnRef>
            <a:fillRef idx="0">
              <a:srgbClr val="FFFFFF"/>
            </a:fillRef>
            <a:effectRef idx="0">
              <a:srgbClr val="FFFFFF"/>
            </a:effectRef>
            <a:fontRef idx="minor">
              <a:schemeClr val="tx1"/>
            </a:fontRef>
          </p:style>
          <p:txBody>
            <a:bodyPr wrap="square" rtlCol="0" anchor="ctr">
              <a:noAutofit/>
            </a:bodyPr>
            <a:p>
              <a:pPr algn="ctr"/>
              <a:endParaRPr lang="zh-CN" altLang="en-US">
                <a:solidFill>
                  <a:schemeClr val="tx1"/>
                </a:solidFill>
              </a:endParaRPr>
            </a:p>
          </p:txBody>
        </p:sp>
        <p:sp>
          <p:nvSpPr>
            <p:cNvPr id="27" name="圆角矩形 26"/>
            <p:cNvSpPr/>
            <p:nvPr>
              <p:custDataLst>
                <p:tags r:id="rId17"/>
              </p:custDataLst>
            </p:nvPr>
          </p:nvSpPr>
          <p:spPr>
            <a:xfrm>
              <a:off x="1061" y="5211"/>
              <a:ext cx="653" cy="324"/>
            </a:xfrm>
            <a:prstGeom prst="round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28" name="圆角矩形 27"/>
            <p:cNvSpPr/>
            <p:nvPr>
              <p:custDataLst>
                <p:tags r:id="rId18"/>
              </p:custDataLst>
            </p:nvPr>
          </p:nvSpPr>
          <p:spPr>
            <a:xfrm>
              <a:off x="1063" y="6589"/>
              <a:ext cx="653" cy="324"/>
            </a:xfrm>
            <a:prstGeom prst="round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grpSp>
      <p:cxnSp>
        <p:nvCxnSpPr>
          <p:cNvPr id="29" name="直接箭头连接符 28"/>
          <p:cNvCxnSpPr/>
          <p:nvPr>
            <p:custDataLst>
              <p:tags r:id="rId19"/>
            </p:custDataLst>
          </p:nvPr>
        </p:nvCxnSpPr>
        <p:spPr>
          <a:xfrm>
            <a:off x="1813560" y="3406140"/>
            <a:ext cx="939800" cy="4235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custDataLst>
              <p:tags r:id="rId20"/>
            </p:custDataLst>
          </p:nvPr>
        </p:nvCxnSpPr>
        <p:spPr>
          <a:xfrm flipV="1">
            <a:off x="1307465" y="4288790"/>
            <a:ext cx="1168400"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2" name="直接箭头连接符 41"/>
          <p:cNvCxnSpPr/>
          <p:nvPr>
            <p:custDataLst>
              <p:tags r:id="rId21"/>
            </p:custDataLst>
          </p:nvPr>
        </p:nvCxnSpPr>
        <p:spPr>
          <a:xfrm flipV="1">
            <a:off x="1917065" y="4512310"/>
            <a:ext cx="770890" cy="6350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3" name="右箭头 42"/>
          <p:cNvSpPr/>
          <p:nvPr>
            <p:custDataLst>
              <p:tags r:id="rId22"/>
            </p:custDataLst>
          </p:nvPr>
        </p:nvSpPr>
        <p:spPr>
          <a:xfrm>
            <a:off x="8588375" y="3983355"/>
            <a:ext cx="641350" cy="406400"/>
          </a:xfrm>
          <a:prstGeom prst="rightArrow">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38" name="圆角矩形 37"/>
          <p:cNvSpPr/>
          <p:nvPr>
            <p:custDataLst>
              <p:tags r:id="rId23"/>
            </p:custDataLst>
          </p:nvPr>
        </p:nvSpPr>
        <p:spPr>
          <a:xfrm>
            <a:off x="9497695" y="2698750"/>
            <a:ext cx="2568575" cy="3092450"/>
          </a:xfrm>
          <a:prstGeom prst="roundRect">
            <a:avLst>
              <a:gd name="adj" fmla="val 8271"/>
            </a:avLst>
          </a:prstGeom>
          <a:ln w="3175">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39" name="圆角矩形 38"/>
          <p:cNvSpPr/>
          <p:nvPr>
            <p:custDataLst>
              <p:tags r:id="rId24"/>
            </p:custDataLst>
          </p:nvPr>
        </p:nvSpPr>
        <p:spPr>
          <a:xfrm>
            <a:off x="9873615" y="4324985"/>
            <a:ext cx="1854835" cy="5080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引导营养测评</a:t>
            </a:r>
            <a:endParaRPr lang="zh-CN" altLang="en-US">
              <a:solidFill>
                <a:schemeClr val="bg1"/>
              </a:solidFill>
            </a:endParaRPr>
          </a:p>
        </p:txBody>
      </p:sp>
      <p:sp>
        <p:nvSpPr>
          <p:cNvPr id="8" name="圆角矩形 7"/>
          <p:cNvSpPr/>
          <p:nvPr>
            <p:custDataLst>
              <p:tags r:id="rId25"/>
            </p:custDataLst>
          </p:nvPr>
        </p:nvSpPr>
        <p:spPr>
          <a:xfrm>
            <a:off x="9873615" y="5032375"/>
            <a:ext cx="1870710" cy="5080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食养食疗推荐</a:t>
            </a:r>
            <a:endParaRPr lang="zh-CN" altLang="en-US">
              <a:solidFill>
                <a:schemeClr val="bg1"/>
              </a:solidFill>
            </a:endParaRPr>
          </a:p>
        </p:txBody>
      </p:sp>
      <p:sp>
        <p:nvSpPr>
          <p:cNvPr id="9" name="圆角矩形 8"/>
          <p:cNvSpPr/>
          <p:nvPr>
            <p:custDataLst>
              <p:tags r:id="rId26"/>
            </p:custDataLst>
          </p:nvPr>
        </p:nvSpPr>
        <p:spPr>
          <a:xfrm>
            <a:off x="9873615" y="3646805"/>
            <a:ext cx="1870710" cy="5080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引导体质测评</a:t>
            </a:r>
            <a:endParaRPr lang="zh-CN" altLang="en-US">
              <a:solidFill>
                <a:schemeClr val="bg1"/>
              </a:solidFill>
            </a:endParaRPr>
          </a:p>
        </p:txBody>
      </p:sp>
      <p:sp>
        <p:nvSpPr>
          <p:cNvPr id="14" name="圆角矩形 13"/>
          <p:cNvSpPr/>
          <p:nvPr>
            <p:custDataLst>
              <p:tags r:id="rId27"/>
            </p:custDataLst>
          </p:nvPr>
        </p:nvSpPr>
        <p:spPr>
          <a:xfrm>
            <a:off x="9873615" y="2968625"/>
            <a:ext cx="1870710" cy="5080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回答问题</a:t>
            </a:r>
            <a:endParaRPr lang="zh-CN" altLang="en-US">
              <a:solidFill>
                <a:schemeClr val="bg1"/>
              </a:solidFill>
            </a:endParaRPr>
          </a:p>
        </p:txBody>
      </p:sp>
      <p:sp>
        <p:nvSpPr>
          <p:cNvPr id="22" name="标题 21"/>
          <p:cNvSpPr>
            <a:spLocks noGrp="1"/>
          </p:cNvSpPr>
          <p:nvPr>
            <p:ph type="title"/>
            <p:custDataLst>
              <p:tags r:id="rId28"/>
            </p:custDataLst>
          </p:nvPr>
        </p:nvSpPr>
        <p:spPr>
          <a:xfrm>
            <a:off x="1185545" y="816610"/>
            <a:ext cx="8688070" cy="480695"/>
          </a:xfrm>
        </p:spPr>
        <p:txBody>
          <a:bodyPr vert="horz" wrap="square" lIns="0" tIns="0" rIns="0" bIns="0" rtlCol="0" anchor="b" anchorCtr="0">
            <a:normAutofit/>
          </a:bodyPr>
          <a:lstStyle>
            <a:lvl1pPr>
              <a:defRPr>
                <a:latin typeface="+mj-ea"/>
                <a:ea typeface="+mj-ea"/>
                <a:cs typeface="+mj-ea"/>
                <a:sym typeface="+mj-ea"/>
              </a:defRPr>
            </a:lvl1pPr>
          </a:lstStyle>
          <a:p>
            <a:pPr lvl="0" algn="l">
              <a:buClrTx/>
              <a:buSzTx/>
              <a:buFontTx/>
            </a:pPr>
            <a:r>
              <a:rPr lang="zh-CN" altLang="en-US" sz="2000">
                <a:sym typeface="+mn-ea"/>
              </a:rPr>
              <a:t>营养师智能体根据用户提问进行专业化回答问题，推荐食养食疗计划建议</a:t>
            </a:r>
            <a:endParaRPr lang="zh-CN" altLang="en-US" sz="2000">
              <a:sym typeface="+mn-ea"/>
            </a:endParaRPr>
          </a:p>
        </p:txBody>
      </p:sp>
    </p:spTree>
    <p:custDataLst>
      <p:tags r:id="rId29"/>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descr="343435383038363b343532323338353bc8abc7f2bbaf"/>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1478916" y="2479358"/>
            <a:ext cx="455431" cy="455431"/>
          </a:xfrm>
          <a:prstGeom prst="rect">
            <a:avLst/>
          </a:prstGeom>
        </p:spPr>
      </p:pic>
      <p:pic>
        <p:nvPicPr>
          <p:cNvPr id="5" name="图片 17" descr="343435383038363b343532323430323bcdc6b9e3b7bdb0b8"/>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478916" y="1531303"/>
            <a:ext cx="455431" cy="455431"/>
          </a:xfrm>
          <a:prstGeom prst="rect">
            <a:avLst/>
          </a:prstGeom>
        </p:spPr>
      </p:pic>
      <p:pic>
        <p:nvPicPr>
          <p:cNvPr id="6" name="图片 21" descr="343435383038363b343532323430383bd3aacffab2bcbed6"/>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478916" y="3426778"/>
            <a:ext cx="457199" cy="457199"/>
          </a:xfrm>
          <a:prstGeom prst="rect">
            <a:avLst/>
          </a:prstGeom>
        </p:spPr>
      </p:pic>
      <p:pic>
        <p:nvPicPr>
          <p:cNvPr id="8" name="图片 18" descr="343435383038363b343532323430313bd6b4d0d0bcc6bbae"/>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478916" y="4376738"/>
            <a:ext cx="455431" cy="455431"/>
          </a:xfrm>
          <a:prstGeom prst="rect">
            <a:avLst/>
          </a:prstGeom>
        </p:spPr>
      </p:pic>
      <p:sp>
        <p:nvSpPr>
          <p:cNvPr id="36" name="矩形: 圆角 44"/>
          <p:cNvSpPr/>
          <p:nvPr>
            <p:custDataLst>
              <p:tags r:id="rId13"/>
            </p:custDataLst>
          </p:nvPr>
        </p:nvSpPr>
        <p:spPr>
          <a:xfrm>
            <a:off x="2068830" y="1520190"/>
            <a:ext cx="6552565" cy="466725"/>
          </a:xfrm>
          <a:prstGeom prst="roundRect">
            <a:avLst>
              <a:gd name="adj" fmla="val 50000"/>
            </a:avLst>
          </a:prstGeom>
          <a:solidFill>
            <a:schemeClr val="accent1">
              <a:lumMod val="20000"/>
              <a:lumOff val="80000"/>
              <a:alpha val="60000"/>
            </a:schemeClr>
          </a:solidFill>
          <a:ln>
            <a:noFill/>
          </a:ln>
        </p:spPr>
        <p:style>
          <a:lnRef idx="2">
            <a:srgbClr val="376FFF">
              <a:shade val="50000"/>
            </a:srgbClr>
          </a:lnRef>
          <a:fillRef idx="1">
            <a:srgbClr val="376FFF"/>
          </a:fillRef>
          <a:effectRef idx="0">
            <a:srgbClr val="376FFF"/>
          </a:effectRef>
          <a:fontRef idx="minor">
            <a:srgbClr val="FFFFFF"/>
          </a:fontRef>
        </p:style>
        <p:txBody>
          <a:bodyPr wrap="square" lIns="179705" tIns="0" rIns="179705" bIns="0" rtlCol="0" anchor="ctr">
            <a:normAutofit/>
          </a:bodyPr>
          <a:lstStyle/>
          <a:p>
            <a:pPr algn="ctr"/>
            <a:r>
              <a:rPr lang="zh-CN" altLang="en-US" sz="1600" b="1">
                <a:solidFill>
                  <a:schemeClr val="tx2"/>
                </a:solidFill>
                <a:sym typeface="+mn-ea"/>
              </a:rPr>
              <a:t>个性化服务：基于大模型技术，为用户提供精准的健康管理方案。</a:t>
            </a:r>
            <a:endParaRPr lang="zh-CN" altLang="en-US" sz="1600" b="1" dirty="0">
              <a:solidFill>
                <a:schemeClr val="tx2"/>
              </a:solidFill>
              <a:latin typeface="+mn-ea"/>
              <a:sym typeface="+mn-ea"/>
            </a:endParaRPr>
          </a:p>
        </p:txBody>
      </p:sp>
      <p:sp>
        <p:nvSpPr>
          <p:cNvPr id="38" name="矩形: 圆角 44"/>
          <p:cNvSpPr/>
          <p:nvPr>
            <p:custDataLst>
              <p:tags r:id="rId14"/>
            </p:custDataLst>
          </p:nvPr>
        </p:nvSpPr>
        <p:spPr>
          <a:xfrm>
            <a:off x="2068830" y="2479675"/>
            <a:ext cx="8244205" cy="466725"/>
          </a:xfrm>
          <a:prstGeom prst="roundRect">
            <a:avLst>
              <a:gd name="adj" fmla="val 50000"/>
            </a:avLst>
          </a:prstGeom>
          <a:solidFill>
            <a:schemeClr val="accent2">
              <a:lumMod val="20000"/>
              <a:lumOff val="80000"/>
              <a:alpha val="60000"/>
            </a:schemeClr>
          </a:solidFill>
          <a:ln>
            <a:noFill/>
          </a:ln>
        </p:spPr>
        <p:style>
          <a:lnRef idx="2">
            <a:srgbClr val="376FFF">
              <a:shade val="50000"/>
            </a:srgbClr>
          </a:lnRef>
          <a:fillRef idx="1">
            <a:srgbClr val="376FFF"/>
          </a:fillRef>
          <a:effectRef idx="0">
            <a:srgbClr val="376FFF"/>
          </a:effectRef>
          <a:fontRef idx="minor">
            <a:srgbClr val="FFFFFF"/>
          </a:fontRef>
        </p:style>
        <p:txBody>
          <a:bodyPr wrap="square" lIns="179705" tIns="0" rIns="179705" bIns="0" rtlCol="0" anchor="ctr">
            <a:normAutofit/>
          </a:bodyPr>
          <a:lstStyle/>
          <a:p>
            <a:pPr algn="l">
              <a:buClrTx/>
              <a:buSzTx/>
              <a:buFontTx/>
            </a:pPr>
            <a:r>
              <a:rPr lang="zh-CN" altLang="en-US" sz="1600" b="1">
                <a:solidFill>
                  <a:schemeClr val="tx2"/>
                </a:solidFill>
                <a:sym typeface="+mn-ea"/>
              </a:rPr>
              <a:t>智能化管理：通过数字人技术提升用户体验，实现健康管理的智能化和便捷化。</a:t>
            </a:r>
            <a:endParaRPr lang="zh-CN" altLang="en-US" sz="1600" b="1">
              <a:solidFill>
                <a:schemeClr val="tx2"/>
              </a:solidFill>
              <a:sym typeface="+mn-ea"/>
            </a:endParaRPr>
          </a:p>
        </p:txBody>
      </p:sp>
      <p:sp>
        <p:nvSpPr>
          <p:cNvPr id="41" name="矩形: 圆角 44"/>
          <p:cNvSpPr/>
          <p:nvPr>
            <p:custDataLst>
              <p:tags r:id="rId15"/>
            </p:custDataLst>
          </p:nvPr>
        </p:nvSpPr>
        <p:spPr>
          <a:xfrm>
            <a:off x="2068830" y="3417570"/>
            <a:ext cx="6551930" cy="466725"/>
          </a:xfrm>
          <a:prstGeom prst="roundRect">
            <a:avLst>
              <a:gd name="adj" fmla="val 50000"/>
            </a:avLst>
          </a:prstGeom>
          <a:solidFill>
            <a:schemeClr val="accent3">
              <a:lumMod val="20000"/>
              <a:lumOff val="80000"/>
              <a:alpha val="60000"/>
            </a:schemeClr>
          </a:solidFill>
          <a:ln>
            <a:noFill/>
          </a:ln>
        </p:spPr>
        <p:style>
          <a:lnRef idx="2">
            <a:srgbClr val="376FFF">
              <a:shade val="50000"/>
            </a:srgbClr>
          </a:lnRef>
          <a:fillRef idx="1">
            <a:srgbClr val="376FFF"/>
          </a:fillRef>
          <a:effectRef idx="0">
            <a:srgbClr val="376FFF"/>
          </a:effectRef>
          <a:fontRef idx="minor">
            <a:srgbClr val="FFFFFF"/>
          </a:fontRef>
        </p:style>
        <p:txBody>
          <a:bodyPr wrap="square" lIns="179705" tIns="0" rIns="179705" bIns="0" rtlCol="0" anchor="ctr">
            <a:normAutofit/>
          </a:bodyPr>
          <a:lstStyle/>
          <a:p>
            <a:pPr algn="l">
              <a:buClrTx/>
              <a:buSzTx/>
              <a:buFontTx/>
            </a:pPr>
            <a:r>
              <a:rPr lang="zh-CN" altLang="en-US" sz="1600" b="1">
                <a:solidFill>
                  <a:schemeClr val="tx2"/>
                </a:solidFill>
                <a:sym typeface="+mn-ea"/>
              </a:rPr>
              <a:t>数据整合：整合多源健康数据，实现全面的健康监测和风险评估。</a:t>
            </a:r>
            <a:endParaRPr lang="zh-CN" altLang="en-US" sz="1600" b="1">
              <a:solidFill>
                <a:schemeClr val="tx2"/>
              </a:solidFill>
              <a:sym typeface="+mn-ea"/>
            </a:endParaRPr>
          </a:p>
        </p:txBody>
      </p:sp>
      <p:sp>
        <p:nvSpPr>
          <p:cNvPr id="44" name="矩形: 圆角 44"/>
          <p:cNvSpPr/>
          <p:nvPr>
            <p:custDataLst>
              <p:tags r:id="rId16"/>
            </p:custDataLst>
          </p:nvPr>
        </p:nvSpPr>
        <p:spPr>
          <a:xfrm>
            <a:off x="2067560" y="4428490"/>
            <a:ext cx="7765415" cy="466725"/>
          </a:xfrm>
          <a:prstGeom prst="roundRect">
            <a:avLst>
              <a:gd name="adj" fmla="val 50000"/>
            </a:avLst>
          </a:prstGeom>
          <a:solidFill>
            <a:schemeClr val="accent4">
              <a:lumMod val="20000"/>
              <a:lumOff val="80000"/>
              <a:alpha val="60000"/>
            </a:schemeClr>
          </a:solidFill>
          <a:ln>
            <a:noFill/>
          </a:ln>
        </p:spPr>
        <p:style>
          <a:lnRef idx="2">
            <a:srgbClr val="376FFF">
              <a:shade val="50000"/>
            </a:srgbClr>
          </a:lnRef>
          <a:fillRef idx="1">
            <a:srgbClr val="376FFF"/>
          </a:fillRef>
          <a:effectRef idx="0">
            <a:srgbClr val="376FFF"/>
          </a:effectRef>
          <a:fontRef idx="minor">
            <a:srgbClr val="FFFFFF"/>
          </a:fontRef>
        </p:style>
        <p:txBody>
          <a:bodyPr wrap="square" lIns="179705" tIns="0" rIns="179705" bIns="0" rtlCol="0" anchor="ctr">
            <a:normAutofit/>
          </a:bodyPr>
          <a:lstStyle/>
          <a:p>
            <a:pPr algn="l">
              <a:buClrTx/>
              <a:buSzTx/>
              <a:buFontTx/>
            </a:pPr>
            <a:r>
              <a:rPr lang="zh-CN" altLang="en-US" sz="1600" b="1">
                <a:solidFill>
                  <a:schemeClr val="tx2"/>
                </a:solidFill>
                <a:sym typeface="+mn-ea"/>
              </a:rPr>
              <a:t>专业支持：结合医学知识库和专家资源，提供科学、权威的健康管理建议。</a:t>
            </a:r>
            <a:endParaRPr lang="zh-CN" altLang="en-US" sz="1600" b="1">
              <a:solidFill>
                <a:schemeClr val="tx2"/>
              </a:solidFill>
              <a:sym typeface="+mn-ea"/>
            </a:endParaRPr>
          </a:p>
        </p:txBody>
      </p:sp>
      <p:grpSp>
        <p:nvGrpSpPr>
          <p:cNvPr id="68" name="组合 67"/>
          <p:cNvGrpSpPr/>
          <p:nvPr/>
        </p:nvGrpSpPr>
        <p:grpSpPr>
          <a:xfrm>
            <a:off x="0" y="115570"/>
            <a:ext cx="12175490" cy="499745"/>
            <a:chOff x="0" y="182"/>
            <a:chExt cx="19174" cy="787"/>
          </a:xfrm>
        </p:grpSpPr>
        <p:cxnSp>
          <p:nvCxnSpPr>
            <p:cNvPr id="71" name="直接连接符 70"/>
            <p:cNvCxnSpPr/>
            <p:nvPr>
              <p:custDataLst>
                <p:tags r:id="rId17"/>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72" name="文本框 71"/>
            <p:cNvSpPr txBox="1"/>
            <p:nvPr>
              <p:custDataLst>
                <p:tags r:id="rId18"/>
              </p:custDataLst>
            </p:nvPr>
          </p:nvSpPr>
          <p:spPr>
            <a:xfrm>
              <a:off x="146" y="182"/>
              <a:ext cx="4885" cy="725"/>
            </a:xfrm>
            <a:prstGeom prst="rect">
              <a:avLst/>
            </a:prstGeom>
            <a:noFill/>
          </p:spPr>
          <p:txBody>
            <a:bodyPr wrap="square" rtlCol="0">
              <a:normAutofit/>
            </a:bodyPr>
            <a:lstStyle/>
            <a:p>
              <a:r>
                <a:rPr lang="zh-CN" sz="2400" b="1">
                  <a:solidFill>
                    <a:schemeClr val="accent1"/>
                  </a:solidFill>
                  <a:sym typeface="+mn-ea"/>
                </a:rPr>
                <a:t>产品优势</a:t>
              </a:r>
              <a:endParaRPr lang="zh-CN" sz="2400" b="1">
                <a:solidFill>
                  <a:schemeClr val="accent1"/>
                </a:solidFill>
                <a:sym typeface="+mn-ea"/>
              </a:endParaRPr>
            </a:p>
          </p:txBody>
        </p:sp>
      </p:grpSp>
    </p:spTree>
    <p:custDataLst>
      <p:tags r:id="rId19"/>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custDataLst>
              <p:tags r:id="rId1"/>
            </p:custDataLst>
          </p:nvPr>
        </p:nvPicPr>
        <p:blipFill>
          <a:blip r:embed="rId2"/>
          <a:stretch>
            <a:fillRect/>
          </a:stretch>
        </p:blipFill>
        <p:spPr>
          <a:xfrm>
            <a:off x="441325" y="1747520"/>
            <a:ext cx="2425700" cy="4140200"/>
          </a:xfrm>
          <a:prstGeom prst="rect">
            <a:avLst/>
          </a:prstGeom>
        </p:spPr>
      </p:pic>
      <p:cxnSp>
        <p:nvCxnSpPr>
          <p:cNvPr id="14" name="直接箭头连接符 13"/>
          <p:cNvCxnSpPr/>
          <p:nvPr>
            <p:custDataLst>
              <p:tags r:id="rId3"/>
            </p:custDataLst>
          </p:nvPr>
        </p:nvCxnSpPr>
        <p:spPr>
          <a:xfrm flipV="1">
            <a:off x="2242820" y="4406900"/>
            <a:ext cx="113347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6" name="图片 15"/>
          <p:cNvPicPr>
            <a:picLocks noChangeAspect="1"/>
          </p:cNvPicPr>
          <p:nvPr>
            <p:custDataLst>
              <p:tags r:id="rId4"/>
            </p:custDataLst>
          </p:nvPr>
        </p:nvPicPr>
        <p:blipFill>
          <a:blip r:embed="rId5"/>
          <a:stretch>
            <a:fillRect/>
          </a:stretch>
        </p:blipFill>
        <p:spPr>
          <a:xfrm>
            <a:off x="3376295" y="3874135"/>
            <a:ext cx="1720850" cy="1073150"/>
          </a:xfrm>
          <a:prstGeom prst="rect">
            <a:avLst/>
          </a:prstGeom>
        </p:spPr>
      </p:pic>
      <p:cxnSp>
        <p:nvCxnSpPr>
          <p:cNvPr id="17" name="肘形连接符 16"/>
          <p:cNvCxnSpPr>
            <a:stCxn id="16" idx="0"/>
            <a:endCxn id="18" idx="1"/>
          </p:cNvCxnSpPr>
          <p:nvPr>
            <p:custDataLst>
              <p:tags r:id="rId6"/>
            </p:custDataLst>
          </p:nvPr>
        </p:nvCxnSpPr>
        <p:spPr>
          <a:xfrm rot="16200000">
            <a:off x="3997325" y="3128010"/>
            <a:ext cx="985520" cy="50673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8" name="圆角矩形 17"/>
          <p:cNvSpPr/>
          <p:nvPr>
            <p:custDataLst>
              <p:tags r:id="rId7"/>
            </p:custDataLst>
          </p:nvPr>
        </p:nvSpPr>
        <p:spPr>
          <a:xfrm>
            <a:off x="4743450" y="2613025"/>
            <a:ext cx="1506220" cy="551180"/>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上传舌像</a:t>
            </a:r>
            <a:endParaRPr lang="zh-CN" altLang="en-US" sz="1600">
              <a:solidFill>
                <a:schemeClr val="tx1"/>
              </a:solidFill>
            </a:endParaRPr>
          </a:p>
        </p:txBody>
      </p:sp>
      <p:sp>
        <p:nvSpPr>
          <p:cNvPr id="21" name="圆角矩形 20"/>
          <p:cNvSpPr/>
          <p:nvPr>
            <p:custDataLst>
              <p:tags r:id="rId8"/>
            </p:custDataLst>
          </p:nvPr>
        </p:nvSpPr>
        <p:spPr>
          <a:xfrm>
            <a:off x="7099935" y="2512060"/>
            <a:ext cx="1817370" cy="752475"/>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调用大模型</a:t>
            </a:r>
            <a:endParaRPr lang="zh-CN" altLang="en-US" sz="1600">
              <a:solidFill>
                <a:schemeClr val="tx1"/>
              </a:solidFill>
            </a:endParaRPr>
          </a:p>
          <a:p>
            <a:pPr algn="ctr"/>
            <a:r>
              <a:rPr lang="zh-CN" altLang="en-US" sz="1600">
                <a:solidFill>
                  <a:schemeClr val="tx1"/>
                </a:solidFill>
              </a:rPr>
              <a:t>完成体质测评</a:t>
            </a:r>
            <a:endParaRPr lang="zh-CN" altLang="en-US" sz="1600">
              <a:solidFill>
                <a:schemeClr val="tx1"/>
              </a:solidFill>
            </a:endParaRPr>
          </a:p>
        </p:txBody>
      </p:sp>
      <p:cxnSp>
        <p:nvCxnSpPr>
          <p:cNvPr id="22" name="直接箭头连接符 21"/>
          <p:cNvCxnSpPr/>
          <p:nvPr>
            <p:custDataLst>
              <p:tags r:id="rId9"/>
            </p:custDataLst>
          </p:nvPr>
        </p:nvCxnSpPr>
        <p:spPr>
          <a:xfrm flipV="1">
            <a:off x="6282055" y="2853690"/>
            <a:ext cx="68326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10"/>
            </p:custDataLst>
          </p:nvPr>
        </p:nvSpPr>
        <p:spPr>
          <a:xfrm>
            <a:off x="7411085" y="3848735"/>
            <a:ext cx="1506220" cy="551180"/>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数据采集数据</a:t>
            </a:r>
            <a:endParaRPr lang="zh-CN" altLang="en-US" sz="1600">
              <a:solidFill>
                <a:schemeClr val="tx1"/>
              </a:solidFill>
            </a:endParaRPr>
          </a:p>
        </p:txBody>
      </p:sp>
      <p:cxnSp>
        <p:nvCxnSpPr>
          <p:cNvPr id="24" name="直接箭头连接符 23"/>
          <p:cNvCxnSpPr/>
          <p:nvPr>
            <p:custDataLst>
              <p:tags r:id="rId11"/>
            </p:custDataLst>
          </p:nvPr>
        </p:nvCxnSpPr>
        <p:spPr>
          <a:xfrm>
            <a:off x="8114665" y="3327400"/>
            <a:ext cx="7620" cy="4584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圆角矩形 24"/>
          <p:cNvSpPr/>
          <p:nvPr>
            <p:custDataLst>
              <p:tags r:id="rId12"/>
            </p:custDataLst>
          </p:nvPr>
        </p:nvSpPr>
        <p:spPr>
          <a:xfrm>
            <a:off x="7411085" y="4954270"/>
            <a:ext cx="1506220" cy="551180"/>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健康建档</a:t>
            </a:r>
            <a:endParaRPr lang="zh-CN" altLang="en-US" sz="1600">
              <a:solidFill>
                <a:schemeClr val="tx1"/>
              </a:solidFill>
            </a:endParaRPr>
          </a:p>
        </p:txBody>
      </p:sp>
      <p:cxnSp>
        <p:nvCxnSpPr>
          <p:cNvPr id="26" name="直接箭头连接符 25"/>
          <p:cNvCxnSpPr/>
          <p:nvPr>
            <p:custDataLst>
              <p:tags r:id="rId13"/>
            </p:custDataLst>
          </p:nvPr>
        </p:nvCxnSpPr>
        <p:spPr>
          <a:xfrm>
            <a:off x="8122285" y="4438650"/>
            <a:ext cx="10795" cy="4775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4"/>
            </p:custDataLst>
          </p:nvPr>
        </p:nvSpPr>
        <p:spPr>
          <a:xfrm>
            <a:off x="679450" y="849630"/>
            <a:ext cx="4064000" cy="368300"/>
          </a:xfrm>
          <a:prstGeom prst="rect">
            <a:avLst/>
          </a:prstGeom>
          <a:noFill/>
        </p:spPr>
        <p:txBody>
          <a:bodyPr wrap="square" rtlCol="0">
            <a:normAutofit fontScale="90000"/>
          </a:bodyPr>
          <a:lstStyle/>
          <a:p>
            <a:r>
              <a:rPr lang="zh-CN" altLang="en-US">
                <a:solidFill>
                  <a:schemeClr val="tx1"/>
                </a:solidFill>
              </a:rPr>
              <a:t>首页功能</a:t>
            </a:r>
            <a:endParaRPr lang="zh-CN" altLang="en-US">
              <a:solidFill>
                <a:schemeClr val="tx1"/>
              </a:solidFill>
            </a:endParaRPr>
          </a:p>
        </p:txBody>
      </p:sp>
      <p:cxnSp>
        <p:nvCxnSpPr>
          <p:cNvPr id="29" name="直接箭头连接符 28"/>
          <p:cNvCxnSpPr/>
          <p:nvPr>
            <p:custDataLst>
              <p:tags r:id="rId15"/>
            </p:custDataLst>
          </p:nvPr>
        </p:nvCxnSpPr>
        <p:spPr>
          <a:xfrm flipV="1">
            <a:off x="9051925" y="2845435"/>
            <a:ext cx="68326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0" name="圆角矩形 29"/>
          <p:cNvSpPr/>
          <p:nvPr>
            <p:custDataLst>
              <p:tags r:id="rId16"/>
            </p:custDataLst>
          </p:nvPr>
        </p:nvSpPr>
        <p:spPr>
          <a:xfrm>
            <a:off x="9869805" y="2512060"/>
            <a:ext cx="1506220" cy="551180"/>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600">
                <a:solidFill>
                  <a:schemeClr val="tx1"/>
                </a:solidFill>
              </a:rPr>
              <a:t>生成体质测评报告</a:t>
            </a:r>
            <a:endParaRPr lang="zh-CN" altLang="en-US" sz="1600">
              <a:solidFill>
                <a:schemeClr val="tx1"/>
              </a:solidFill>
            </a:endParaRPr>
          </a:p>
        </p:txBody>
      </p:sp>
      <p:grpSp>
        <p:nvGrpSpPr>
          <p:cNvPr id="10" name="组合 9"/>
          <p:cNvGrpSpPr/>
          <p:nvPr/>
        </p:nvGrpSpPr>
        <p:grpSpPr>
          <a:xfrm>
            <a:off x="0" y="115570"/>
            <a:ext cx="12175490" cy="499745"/>
            <a:chOff x="0" y="182"/>
            <a:chExt cx="19174" cy="787"/>
          </a:xfrm>
        </p:grpSpPr>
        <p:cxnSp>
          <p:nvCxnSpPr>
            <p:cNvPr id="11" name="直接连接符 10"/>
            <p:cNvCxnSpPr/>
            <p:nvPr>
              <p:custDataLst>
                <p:tags r:id="rId17"/>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12" name="文本框 11"/>
            <p:cNvSpPr txBox="1"/>
            <p:nvPr>
              <p:custDataLst>
                <p:tags r:id="rId18"/>
              </p:custDataLst>
            </p:nvPr>
          </p:nvSpPr>
          <p:spPr>
            <a:xfrm>
              <a:off x="146" y="182"/>
              <a:ext cx="4885" cy="725"/>
            </a:xfrm>
            <a:prstGeom prst="rect">
              <a:avLst/>
            </a:prstGeom>
            <a:noFill/>
          </p:spPr>
          <p:txBody>
            <a:bodyPr wrap="square" rtlCol="0">
              <a:normAutofit/>
            </a:bodyPr>
            <a:lstStyle/>
            <a:p>
              <a:r>
                <a:rPr lang="zh-CN" altLang="en-US" sz="2400" b="1">
                  <a:solidFill>
                    <a:schemeClr val="accent1"/>
                  </a:solidFill>
                  <a:sym typeface="+mn-ea"/>
                </a:rPr>
                <a:t>功能优化</a:t>
              </a:r>
              <a:r>
                <a:rPr lang="en-US" sz="2400" b="1">
                  <a:solidFill>
                    <a:schemeClr val="accent1"/>
                  </a:solidFill>
                  <a:sym typeface="+mn-ea"/>
                </a:rPr>
                <a:t>1</a:t>
              </a:r>
              <a:endParaRPr lang="en-US" sz="2400" b="1">
                <a:solidFill>
                  <a:schemeClr val="accent1"/>
                </a:solidFill>
                <a:sym typeface="+mn-ea"/>
              </a:endParaRPr>
            </a:p>
          </p:txBody>
        </p:sp>
      </p:grpSp>
    </p:spTree>
    <p:custDataLst>
      <p:tags r:id="rId19"/>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243840" y="1421130"/>
            <a:ext cx="2273300" cy="4191000"/>
          </a:xfrm>
          <a:prstGeom prst="rect">
            <a:avLst/>
          </a:prstGeom>
        </p:spPr>
      </p:pic>
      <p:sp>
        <p:nvSpPr>
          <p:cNvPr id="27" name="文本框 26"/>
          <p:cNvSpPr txBox="1"/>
          <p:nvPr>
            <p:custDataLst>
              <p:tags r:id="rId3"/>
            </p:custDataLst>
          </p:nvPr>
        </p:nvSpPr>
        <p:spPr>
          <a:xfrm>
            <a:off x="679450" y="803275"/>
            <a:ext cx="4064000" cy="368300"/>
          </a:xfrm>
          <a:prstGeom prst="rect">
            <a:avLst/>
          </a:prstGeom>
          <a:noFill/>
        </p:spPr>
        <p:txBody>
          <a:bodyPr wrap="square" rtlCol="0">
            <a:normAutofit fontScale="90000"/>
          </a:bodyPr>
          <a:lstStyle/>
          <a:p>
            <a:r>
              <a:rPr lang="zh-CN" altLang="en-US">
                <a:solidFill>
                  <a:schemeClr val="tx1"/>
                </a:solidFill>
              </a:rPr>
              <a:t>首页功能</a:t>
            </a:r>
            <a:endParaRPr lang="zh-CN" altLang="en-US">
              <a:solidFill>
                <a:schemeClr val="tx1"/>
              </a:solidFill>
            </a:endParaRPr>
          </a:p>
        </p:txBody>
      </p:sp>
      <p:pic>
        <p:nvPicPr>
          <p:cNvPr id="4" name="图片 3"/>
          <p:cNvPicPr>
            <a:picLocks noChangeAspect="1"/>
          </p:cNvPicPr>
          <p:nvPr>
            <p:custDataLst>
              <p:tags r:id="rId4"/>
            </p:custDataLst>
          </p:nvPr>
        </p:nvPicPr>
        <p:blipFill>
          <a:blip r:embed="rId5"/>
          <a:stretch>
            <a:fillRect/>
          </a:stretch>
        </p:blipFill>
        <p:spPr>
          <a:xfrm>
            <a:off x="3631565" y="1988820"/>
            <a:ext cx="3035300" cy="3416300"/>
          </a:xfrm>
          <a:prstGeom prst="rect">
            <a:avLst/>
          </a:prstGeom>
        </p:spPr>
      </p:pic>
      <p:cxnSp>
        <p:nvCxnSpPr>
          <p:cNvPr id="11" name="曲线连接符 10"/>
          <p:cNvCxnSpPr>
            <a:endCxn id="4" idx="1"/>
          </p:cNvCxnSpPr>
          <p:nvPr>
            <p:custDataLst>
              <p:tags r:id="rId6"/>
            </p:custDataLst>
          </p:nvPr>
        </p:nvCxnSpPr>
        <p:spPr>
          <a:xfrm flipV="1">
            <a:off x="1708785" y="3696970"/>
            <a:ext cx="1922780" cy="1148715"/>
          </a:xfrm>
          <a:prstGeom prst="curvedConnector3">
            <a:avLst>
              <a:gd name="adj1" fmla="val 50033"/>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custDataLst>
              <p:tags r:id="rId7"/>
            </p:custDataLst>
          </p:nvPr>
        </p:nvPicPr>
        <p:blipFill>
          <a:blip r:embed="rId8"/>
          <a:stretch>
            <a:fillRect/>
          </a:stretch>
        </p:blipFill>
        <p:spPr>
          <a:xfrm>
            <a:off x="7887970" y="1407160"/>
            <a:ext cx="2724150" cy="4254500"/>
          </a:xfrm>
          <a:prstGeom prst="rect">
            <a:avLst/>
          </a:prstGeom>
        </p:spPr>
      </p:pic>
      <p:cxnSp>
        <p:nvCxnSpPr>
          <p:cNvPr id="13" name="直接箭头连接符 12"/>
          <p:cNvCxnSpPr/>
          <p:nvPr>
            <p:custDataLst>
              <p:tags r:id="rId9"/>
            </p:custDataLst>
          </p:nvPr>
        </p:nvCxnSpPr>
        <p:spPr>
          <a:xfrm flipV="1">
            <a:off x="6732905" y="3611245"/>
            <a:ext cx="130492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0" name="组合 9"/>
          <p:cNvGrpSpPr/>
          <p:nvPr/>
        </p:nvGrpSpPr>
        <p:grpSpPr>
          <a:xfrm>
            <a:off x="0" y="115570"/>
            <a:ext cx="12175490" cy="499745"/>
            <a:chOff x="0" y="182"/>
            <a:chExt cx="19174" cy="787"/>
          </a:xfrm>
        </p:grpSpPr>
        <p:cxnSp>
          <p:nvCxnSpPr>
            <p:cNvPr id="2" name="直接连接符 1"/>
            <p:cNvCxnSpPr/>
            <p:nvPr>
              <p:custDataLst>
                <p:tags r:id="rId10"/>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文本框 2"/>
            <p:cNvSpPr txBox="1"/>
            <p:nvPr>
              <p:custDataLst>
                <p:tags r:id="rId11"/>
              </p:custDataLst>
            </p:nvPr>
          </p:nvSpPr>
          <p:spPr>
            <a:xfrm>
              <a:off x="146" y="182"/>
              <a:ext cx="4885" cy="725"/>
            </a:xfrm>
            <a:prstGeom prst="rect">
              <a:avLst/>
            </a:prstGeom>
            <a:noFill/>
          </p:spPr>
          <p:txBody>
            <a:bodyPr wrap="square" rtlCol="0">
              <a:normAutofit/>
            </a:bodyPr>
            <a:lstStyle/>
            <a:p>
              <a:r>
                <a:rPr lang="zh-CN" altLang="en-US" sz="2400" b="1">
                  <a:solidFill>
                    <a:schemeClr val="accent1"/>
                  </a:solidFill>
                  <a:sym typeface="+mn-ea"/>
                </a:rPr>
                <a:t>功能优化</a:t>
              </a:r>
              <a:r>
                <a:rPr lang="en-US" sz="2400" b="1">
                  <a:solidFill>
                    <a:schemeClr val="accent1"/>
                  </a:solidFill>
                  <a:sym typeface="+mn-ea"/>
                </a:rPr>
                <a:t>2</a:t>
              </a:r>
              <a:endParaRPr lang="en-US" sz="2400" b="1">
                <a:solidFill>
                  <a:schemeClr val="accent1"/>
                </a:solidFill>
                <a:sym typeface="+mn-ea"/>
              </a:endParaRPr>
            </a:p>
          </p:txBody>
        </p:sp>
      </p:grpSp>
    </p:spTree>
    <p:custDataLst>
      <p:tags r:id="rId12"/>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370840" y="1682115"/>
            <a:ext cx="2324100" cy="4121150"/>
          </a:xfrm>
          <a:prstGeom prst="rect">
            <a:avLst/>
          </a:prstGeom>
        </p:spPr>
      </p:pic>
      <p:sp>
        <p:nvSpPr>
          <p:cNvPr id="27" name="文本框 26"/>
          <p:cNvSpPr txBox="1"/>
          <p:nvPr>
            <p:custDataLst>
              <p:tags r:id="rId3"/>
            </p:custDataLst>
          </p:nvPr>
        </p:nvSpPr>
        <p:spPr>
          <a:xfrm>
            <a:off x="679450" y="803275"/>
            <a:ext cx="4064000" cy="368300"/>
          </a:xfrm>
          <a:prstGeom prst="rect">
            <a:avLst/>
          </a:prstGeom>
          <a:noFill/>
        </p:spPr>
        <p:txBody>
          <a:bodyPr wrap="square" rtlCol="0">
            <a:normAutofit fontScale="90000"/>
          </a:bodyPr>
          <a:lstStyle/>
          <a:p>
            <a:r>
              <a:rPr lang="zh-CN" altLang="en-US">
                <a:solidFill>
                  <a:schemeClr val="tx1"/>
                </a:solidFill>
              </a:rPr>
              <a:t>首页功能</a:t>
            </a:r>
            <a:endParaRPr lang="zh-CN" altLang="en-US">
              <a:solidFill>
                <a:schemeClr val="tx1"/>
              </a:solidFill>
            </a:endParaRPr>
          </a:p>
        </p:txBody>
      </p:sp>
      <p:cxnSp>
        <p:nvCxnSpPr>
          <p:cNvPr id="11" name="曲线连接符 10"/>
          <p:cNvCxnSpPr>
            <a:endCxn id="4" idx="1"/>
          </p:cNvCxnSpPr>
          <p:nvPr>
            <p:custDataLst>
              <p:tags r:id="rId4"/>
            </p:custDataLst>
          </p:nvPr>
        </p:nvCxnSpPr>
        <p:spPr>
          <a:xfrm flipV="1">
            <a:off x="2282190" y="3696970"/>
            <a:ext cx="1349375" cy="803275"/>
          </a:xfrm>
          <a:prstGeom prst="curvedConnector3">
            <a:avLst>
              <a:gd name="adj1" fmla="val 50024"/>
            </a:avLst>
          </a:prstGeom>
          <a:ln>
            <a:tailEnd type="arrow"/>
          </a:ln>
        </p:spPr>
        <p:style>
          <a:lnRef idx="2">
            <a:schemeClr val="accent1"/>
          </a:lnRef>
          <a:fillRef idx="0">
            <a:srgbClr val="FFFFFF"/>
          </a:fillRef>
          <a:effectRef idx="0">
            <a:srgbClr val="FFFFFF"/>
          </a:effectRef>
          <a:fontRef idx="minor">
            <a:schemeClr val="tx1"/>
          </a:fontRef>
        </p:style>
      </p:cxnSp>
      <p:sp>
        <p:nvSpPr>
          <p:cNvPr id="18" name="圆角矩形 17"/>
          <p:cNvSpPr/>
          <p:nvPr>
            <p:custDataLst>
              <p:tags r:id="rId5"/>
            </p:custDataLst>
          </p:nvPr>
        </p:nvSpPr>
        <p:spPr>
          <a:xfrm>
            <a:off x="3617595" y="3429000"/>
            <a:ext cx="1506220" cy="551180"/>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上传舌像</a:t>
            </a:r>
            <a:endParaRPr lang="zh-CN" altLang="en-US" sz="1600">
              <a:solidFill>
                <a:schemeClr val="tx1"/>
              </a:solidFill>
            </a:endParaRPr>
          </a:p>
        </p:txBody>
      </p:sp>
      <p:sp>
        <p:nvSpPr>
          <p:cNvPr id="21" name="圆角矩形 20"/>
          <p:cNvSpPr/>
          <p:nvPr>
            <p:custDataLst>
              <p:tags r:id="rId6"/>
            </p:custDataLst>
          </p:nvPr>
        </p:nvSpPr>
        <p:spPr>
          <a:xfrm>
            <a:off x="5962015" y="3328035"/>
            <a:ext cx="1639570" cy="752475"/>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调用大模型</a:t>
            </a:r>
            <a:endParaRPr lang="zh-CN" altLang="en-US" sz="1600">
              <a:solidFill>
                <a:schemeClr val="tx1"/>
              </a:solidFill>
            </a:endParaRPr>
          </a:p>
          <a:p>
            <a:pPr algn="ctr"/>
            <a:r>
              <a:rPr lang="zh-CN" altLang="en-US" sz="1600">
                <a:solidFill>
                  <a:schemeClr val="tx1"/>
                </a:solidFill>
              </a:rPr>
              <a:t>完成体质测评</a:t>
            </a:r>
            <a:endParaRPr lang="zh-CN" altLang="en-US" sz="1600">
              <a:solidFill>
                <a:schemeClr val="tx1"/>
              </a:solidFill>
            </a:endParaRPr>
          </a:p>
        </p:txBody>
      </p:sp>
      <p:cxnSp>
        <p:nvCxnSpPr>
          <p:cNvPr id="22" name="直接箭头连接符 21"/>
          <p:cNvCxnSpPr/>
          <p:nvPr>
            <p:custDataLst>
              <p:tags r:id="rId7"/>
            </p:custDataLst>
          </p:nvPr>
        </p:nvCxnSpPr>
        <p:spPr>
          <a:xfrm flipV="1">
            <a:off x="5171440" y="3688715"/>
            <a:ext cx="68326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 name="圆角矩形 2"/>
          <p:cNvSpPr/>
          <p:nvPr>
            <p:custDataLst>
              <p:tags r:id="rId8"/>
            </p:custDataLst>
          </p:nvPr>
        </p:nvSpPr>
        <p:spPr>
          <a:xfrm>
            <a:off x="8400415" y="3328035"/>
            <a:ext cx="1359535" cy="752475"/>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食疗前后对比</a:t>
            </a:r>
            <a:endParaRPr lang="zh-CN" altLang="en-US" sz="1600">
              <a:solidFill>
                <a:schemeClr val="tx1"/>
              </a:solidFill>
            </a:endParaRPr>
          </a:p>
        </p:txBody>
      </p:sp>
      <p:cxnSp>
        <p:nvCxnSpPr>
          <p:cNvPr id="5" name="直接箭头连接符 4"/>
          <p:cNvCxnSpPr/>
          <p:nvPr>
            <p:custDataLst>
              <p:tags r:id="rId9"/>
            </p:custDataLst>
          </p:nvPr>
        </p:nvCxnSpPr>
        <p:spPr>
          <a:xfrm flipV="1">
            <a:off x="7659370" y="3680460"/>
            <a:ext cx="68326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圆角矩形 5"/>
          <p:cNvSpPr/>
          <p:nvPr>
            <p:custDataLst>
              <p:tags r:id="rId10"/>
            </p:custDataLst>
          </p:nvPr>
        </p:nvSpPr>
        <p:spPr>
          <a:xfrm>
            <a:off x="10558780" y="3311525"/>
            <a:ext cx="1483360" cy="752475"/>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逆转案例展示</a:t>
            </a:r>
            <a:endParaRPr lang="zh-CN" altLang="en-US" sz="1600">
              <a:solidFill>
                <a:schemeClr val="tx1"/>
              </a:solidFill>
            </a:endParaRPr>
          </a:p>
        </p:txBody>
      </p:sp>
      <p:cxnSp>
        <p:nvCxnSpPr>
          <p:cNvPr id="7" name="直接箭头连接符 6"/>
          <p:cNvCxnSpPr/>
          <p:nvPr>
            <p:custDataLst>
              <p:tags r:id="rId11"/>
            </p:custDataLst>
          </p:nvPr>
        </p:nvCxnSpPr>
        <p:spPr>
          <a:xfrm flipV="1">
            <a:off x="9817735" y="3672205"/>
            <a:ext cx="68326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0" name="组合 9"/>
          <p:cNvGrpSpPr/>
          <p:nvPr/>
        </p:nvGrpSpPr>
        <p:grpSpPr>
          <a:xfrm>
            <a:off x="0" y="115570"/>
            <a:ext cx="12175490" cy="499745"/>
            <a:chOff x="0" y="182"/>
            <a:chExt cx="19174" cy="787"/>
          </a:xfrm>
        </p:grpSpPr>
        <p:cxnSp>
          <p:nvCxnSpPr>
            <p:cNvPr id="4" name="直接连接符 3"/>
            <p:cNvCxnSpPr/>
            <p:nvPr>
              <p:custDataLst>
                <p:tags r:id="rId12"/>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12" name="文本框 11"/>
            <p:cNvSpPr txBox="1"/>
            <p:nvPr>
              <p:custDataLst>
                <p:tags r:id="rId13"/>
              </p:custDataLst>
            </p:nvPr>
          </p:nvSpPr>
          <p:spPr>
            <a:xfrm>
              <a:off x="146" y="182"/>
              <a:ext cx="4885" cy="725"/>
            </a:xfrm>
            <a:prstGeom prst="rect">
              <a:avLst/>
            </a:prstGeom>
            <a:noFill/>
          </p:spPr>
          <p:txBody>
            <a:bodyPr wrap="square" rtlCol="0">
              <a:normAutofit/>
            </a:bodyPr>
            <a:lstStyle/>
            <a:p>
              <a:r>
                <a:rPr lang="zh-CN" altLang="en-US" sz="2400" b="1">
                  <a:solidFill>
                    <a:schemeClr val="accent1"/>
                  </a:solidFill>
                  <a:sym typeface="+mn-ea"/>
                </a:rPr>
                <a:t>功能优化</a:t>
              </a:r>
              <a:r>
                <a:rPr lang="en-US" sz="2400" b="1">
                  <a:solidFill>
                    <a:schemeClr val="accent1"/>
                  </a:solidFill>
                  <a:sym typeface="+mn-ea"/>
                </a:rPr>
                <a:t>3</a:t>
              </a:r>
              <a:endParaRPr lang="en-US" sz="2400" b="1">
                <a:solidFill>
                  <a:schemeClr val="accent1"/>
                </a:solidFill>
                <a:sym typeface="+mn-ea"/>
              </a:endParaRPr>
            </a:p>
          </p:txBody>
        </p:sp>
      </p:grpSp>
    </p:spTree>
    <p:custDataLst>
      <p:tags r:id="rId14"/>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1602740" y="2040255"/>
            <a:ext cx="2438400" cy="4133850"/>
          </a:xfrm>
          <a:prstGeom prst="rect">
            <a:avLst/>
          </a:prstGeom>
        </p:spPr>
      </p:pic>
      <p:sp>
        <p:nvSpPr>
          <p:cNvPr id="27" name="文本框 26"/>
          <p:cNvSpPr txBox="1"/>
          <p:nvPr>
            <p:custDataLst>
              <p:tags r:id="rId3"/>
            </p:custDataLst>
          </p:nvPr>
        </p:nvSpPr>
        <p:spPr>
          <a:xfrm>
            <a:off x="679450" y="803275"/>
            <a:ext cx="4064000" cy="368300"/>
          </a:xfrm>
          <a:prstGeom prst="rect">
            <a:avLst/>
          </a:prstGeom>
          <a:noFill/>
        </p:spPr>
        <p:txBody>
          <a:bodyPr wrap="square" rtlCol="0">
            <a:normAutofit fontScale="90000"/>
          </a:bodyPr>
          <a:lstStyle/>
          <a:p>
            <a:r>
              <a:rPr lang="zh-CN" altLang="en-US">
                <a:solidFill>
                  <a:schemeClr val="tx1"/>
                </a:solidFill>
              </a:rPr>
              <a:t>首页功能</a:t>
            </a:r>
            <a:endParaRPr lang="zh-CN" altLang="en-US">
              <a:solidFill>
                <a:schemeClr val="tx1"/>
              </a:solidFill>
            </a:endParaRPr>
          </a:p>
        </p:txBody>
      </p:sp>
      <p:cxnSp>
        <p:nvCxnSpPr>
          <p:cNvPr id="9" name="直接箭头连接符 8"/>
          <p:cNvCxnSpPr/>
          <p:nvPr>
            <p:custDataLst>
              <p:tags r:id="rId4"/>
            </p:custDataLst>
          </p:nvPr>
        </p:nvCxnSpPr>
        <p:spPr>
          <a:xfrm>
            <a:off x="3623945" y="5020310"/>
            <a:ext cx="136652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5"/>
            </p:custDataLst>
          </p:nvPr>
        </p:nvCxnSpPr>
        <p:spPr>
          <a:xfrm>
            <a:off x="7315835" y="4650105"/>
            <a:ext cx="1366520"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圆角矩形 11"/>
          <p:cNvSpPr/>
          <p:nvPr>
            <p:custDataLst>
              <p:tags r:id="rId6"/>
            </p:custDataLst>
          </p:nvPr>
        </p:nvSpPr>
        <p:spPr>
          <a:xfrm>
            <a:off x="8742045" y="4267835"/>
            <a:ext cx="1639570" cy="752475"/>
          </a:xfrm>
          <a:prstGeom prst="roundRect">
            <a:avLst/>
          </a:prstGeom>
          <a:ln>
            <a:prstDash val="sysDash"/>
          </a:ln>
        </p:spPr>
        <p:style>
          <a:lnRef idx="2">
            <a:schemeClr val="accent1"/>
          </a:lnRef>
          <a:fillRef idx="0">
            <a:srgbClr val="FFFFFF"/>
          </a:fillRef>
          <a:effectRef idx="0">
            <a:srgbClr val="FFFFFF"/>
          </a:effectRef>
          <a:fontRef idx="minor">
            <a:schemeClr val="tx1"/>
          </a:fontRef>
        </p:style>
        <p:txBody>
          <a:bodyPr wrap="square" rtlCol="0" anchor="ctr">
            <a:normAutofit/>
          </a:bodyPr>
          <a:lstStyle/>
          <a:p>
            <a:pPr algn="ctr"/>
            <a:r>
              <a:rPr lang="zh-CN" altLang="en-US" sz="1600">
                <a:solidFill>
                  <a:schemeClr val="tx1"/>
                </a:solidFill>
              </a:rPr>
              <a:t>吸引更多人测评与分享</a:t>
            </a:r>
            <a:endParaRPr lang="zh-CN" altLang="en-US" sz="1600">
              <a:solidFill>
                <a:schemeClr val="tx1"/>
              </a:solidFill>
            </a:endParaRPr>
          </a:p>
        </p:txBody>
      </p:sp>
      <p:grpSp>
        <p:nvGrpSpPr>
          <p:cNvPr id="2" name="组合 1"/>
          <p:cNvGrpSpPr/>
          <p:nvPr/>
        </p:nvGrpSpPr>
        <p:grpSpPr>
          <a:xfrm>
            <a:off x="0" y="115570"/>
            <a:ext cx="12175490" cy="499745"/>
            <a:chOff x="0" y="182"/>
            <a:chExt cx="19174" cy="787"/>
          </a:xfrm>
        </p:grpSpPr>
        <p:cxnSp>
          <p:nvCxnSpPr>
            <p:cNvPr id="11" name="直接连接符 10"/>
            <p:cNvCxnSpPr/>
            <p:nvPr>
              <p:custDataLst>
                <p:tags r:id="rId7"/>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文本框 2"/>
            <p:cNvSpPr txBox="1"/>
            <p:nvPr>
              <p:custDataLst>
                <p:tags r:id="rId8"/>
              </p:custDataLst>
            </p:nvPr>
          </p:nvSpPr>
          <p:spPr>
            <a:xfrm>
              <a:off x="146" y="182"/>
              <a:ext cx="4885" cy="725"/>
            </a:xfrm>
            <a:prstGeom prst="rect">
              <a:avLst/>
            </a:prstGeom>
            <a:noFill/>
          </p:spPr>
          <p:txBody>
            <a:bodyPr wrap="square" rtlCol="0">
              <a:normAutofit/>
            </a:bodyPr>
            <a:lstStyle/>
            <a:p>
              <a:r>
                <a:rPr lang="zh-CN" altLang="en-US" sz="2400" b="1">
                  <a:solidFill>
                    <a:schemeClr val="accent1"/>
                  </a:solidFill>
                  <a:sym typeface="+mn-ea"/>
                </a:rPr>
                <a:t>功能优化</a:t>
              </a:r>
              <a:r>
                <a:rPr lang="en-US" sz="2400" b="1">
                  <a:solidFill>
                    <a:schemeClr val="accent1"/>
                  </a:solidFill>
                  <a:sym typeface="+mn-ea"/>
                </a:rPr>
                <a:t>4</a:t>
              </a:r>
              <a:endParaRPr lang="en-US" altLang="en-US" sz="2400" b="1">
                <a:solidFill>
                  <a:schemeClr val="accent1"/>
                </a:solidFill>
                <a:sym typeface="+mn-ea"/>
              </a:endParaRPr>
            </a:p>
          </p:txBody>
        </p:sp>
      </p:grpSp>
      <p:pic>
        <p:nvPicPr>
          <p:cNvPr id="6" name="图片 5"/>
          <p:cNvPicPr>
            <a:picLocks noChangeAspect="1"/>
          </p:cNvPicPr>
          <p:nvPr>
            <p:custDataLst>
              <p:tags r:id="rId9"/>
            </p:custDataLst>
          </p:nvPr>
        </p:nvPicPr>
        <p:blipFill>
          <a:blip r:embed="rId10"/>
          <a:stretch>
            <a:fillRect/>
          </a:stretch>
        </p:blipFill>
        <p:spPr>
          <a:xfrm>
            <a:off x="4990465" y="1959610"/>
            <a:ext cx="2495550" cy="4121150"/>
          </a:xfrm>
          <a:prstGeom prst="rect">
            <a:avLst/>
          </a:prstGeom>
        </p:spPr>
      </p:pic>
    </p:spTree>
    <p:custDataLst>
      <p:tags r:id="rId1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890" y="2651125"/>
            <a:ext cx="12176125" cy="9328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3 </a:t>
            </a:r>
            <a:r>
              <a:rPr lang="zh-CN" altLang="en-US" sz="2800" b="1"/>
              <a:t>项目实操训练</a:t>
            </a:r>
            <a:endParaRPr lang="zh-CN" altLang="en-US" sz="2800" b="1"/>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custDataLst>
              <p:tags r:id="rId1"/>
            </p:custDataLst>
          </p:nvPr>
        </p:nvSpPr>
        <p:spPr>
          <a:xfrm>
            <a:off x="1029335" y="212407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前端</a:t>
            </a:r>
            <a:endParaRPr lang="zh-CN" altLang="en-US">
              <a:solidFill>
                <a:schemeClr val="bg1"/>
              </a:solidFill>
            </a:endParaRPr>
          </a:p>
          <a:p>
            <a:pPr algn="ctr"/>
            <a:r>
              <a:rPr lang="zh-CN" altLang="en-US">
                <a:solidFill>
                  <a:schemeClr val="bg1"/>
                </a:solidFill>
              </a:rPr>
              <a:t>工程师</a:t>
            </a:r>
            <a:endParaRPr lang="zh-CN" altLang="en-US">
              <a:solidFill>
                <a:schemeClr val="bg1"/>
              </a:solidFill>
            </a:endParaRPr>
          </a:p>
        </p:txBody>
      </p:sp>
      <p:sp>
        <p:nvSpPr>
          <p:cNvPr id="26" name="椭圆 25"/>
          <p:cNvSpPr/>
          <p:nvPr>
            <p:custDataLst>
              <p:tags r:id="rId2"/>
            </p:custDataLst>
          </p:nvPr>
        </p:nvSpPr>
        <p:spPr>
          <a:xfrm>
            <a:off x="1029335" y="373951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后端</a:t>
            </a:r>
            <a:endParaRPr lang="zh-CN" altLang="en-US">
              <a:solidFill>
                <a:schemeClr val="bg1"/>
              </a:solidFill>
            </a:endParaRPr>
          </a:p>
          <a:p>
            <a:pPr algn="ctr"/>
            <a:r>
              <a:rPr lang="zh-CN" altLang="en-US">
                <a:solidFill>
                  <a:schemeClr val="bg1"/>
                </a:solidFill>
              </a:rPr>
              <a:t>工程师（</a:t>
            </a:r>
            <a:r>
              <a:rPr lang="en-US" altLang="zh-CN">
                <a:solidFill>
                  <a:schemeClr val="bg1"/>
                </a:solidFill>
              </a:rPr>
              <a:t>java)</a:t>
            </a:r>
            <a:endParaRPr lang="en-US" altLang="zh-CN">
              <a:solidFill>
                <a:schemeClr val="bg1"/>
              </a:solidFill>
            </a:endParaRPr>
          </a:p>
        </p:txBody>
      </p:sp>
      <p:sp>
        <p:nvSpPr>
          <p:cNvPr id="27" name="椭圆 26"/>
          <p:cNvSpPr/>
          <p:nvPr>
            <p:custDataLst>
              <p:tags r:id="rId3"/>
            </p:custDataLst>
          </p:nvPr>
        </p:nvSpPr>
        <p:spPr>
          <a:xfrm>
            <a:off x="2970530" y="311086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测试</a:t>
            </a:r>
            <a:r>
              <a:rPr lang="en-US" altLang="zh-CN">
                <a:solidFill>
                  <a:schemeClr val="bg1"/>
                </a:solidFill>
              </a:rPr>
              <a:t> </a:t>
            </a:r>
            <a:r>
              <a:rPr lang="zh-CN" altLang="en-US">
                <a:solidFill>
                  <a:schemeClr val="bg1"/>
                </a:solidFill>
              </a:rPr>
              <a:t>工程师</a:t>
            </a:r>
            <a:endParaRPr lang="zh-CN" altLang="en-US">
              <a:solidFill>
                <a:schemeClr val="bg1"/>
              </a:solidFill>
            </a:endParaRPr>
          </a:p>
        </p:txBody>
      </p:sp>
      <p:sp>
        <p:nvSpPr>
          <p:cNvPr id="28" name="椭圆 27"/>
          <p:cNvSpPr/>
          <p:nvPr>
            <p:custDataLst>
              <p:tags r:id="rId4"/>
            </p:custDataLst>
          </p:nvPr>
        </p:nvSpPr>
        <p:spPr>
          <a:xfrm>
            <a:off x="4652645" y="187452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算法</a:t>
            </a:r>
            <a:endParaRPr lang="zh-CN">
              <a:solidFill>
                <a:schemeClr val="bg1"/>
              </a:solidFill>
            </a:endParaRPr>
          </a:p>
          <a:p>
            <a:pPr algn="ctr"/>
            <a:r>
              <a:rPr lang="zh-CN" altLang="en-US">
                <a:solidFill>
                  <a:schemeClr val="bg1"/>
                </a:solidFill>
              </a:rPr>
              <a:t>工程师</a:t>
            </a:r>
            <a:endParaRPr lang="zh-CN" altLang="en-US">
              <a:solidFill>
                <a:schemeClr val="bg1"/>
              </a:solidFill>
            </a:endParaRPr>
          </a:p>
        </p:txBody>
      </p:sp>
      <p:sp>
        <p:nvSpPr>
          <p:cNvPr id="29" name="椭圆 28"/>
          <p:cNvSpPr/>
          <p:nvPr>
            <p:custDataLst>
              <p:tags r:id="rId5"/>
            </p:custDataLst>
          </p:nvPr>
        </p:nvSpPr>
        <p:spPr>
          <a:xfrm>
            <a:off x="4652645" y="329565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bg1"/>
                </a:solidFill>
              </a:rPr>
              <a:t>agent</a:t>
            </a:r>
            <a:r>
              <a:rPr lang="zh-CN" altLang="en-US">
                <a:solidFill>
                  <a:schemeClr val="bg1"/>
                </a:solidFill>
              </a:rPr>
              <a:t>开发</a:t>
            </a:r>
            <a:endParaRPr lang="zh-CN">
              <a:solidFill>
                <a:schemeClr val="bg1"/>
              </a:solidFill>
            </a:endParaRPr>
          </a:p>
          <a:p>
            <a:pPr algn="ctr"/>
            <a:r>
              <a:rPr lang="zh-CN" altLang="en-US">
                <a:solidFill>
                  <a:schemeClr val="bg1"/>
                </a:solidFill>
              </a:rPr>
              <a:t>工程师</a:t>
            </a:r>
            <a:endParaRPr lang="zh-CN" altLang="en-US">
              <a:solidFill>
                <a:schemeClr val="bg1"/>
              </a:solidFill>
            </a:endParaRPr>
          </a:p>
        </p:txBody>
      </p:sp>
      <p:sp>
        <p:nvSpPr>
          <p:cNvPr id="30" name="椭圆 29"/>
          <p:cNvSpPr/>
          <p:nvPr>
            <p:custDataLst>
              <p:tags r:id="rId6"/>
            </p:custDataLst>
          </p:nvPr>
        </p:nvSpPr>
        <p:spPr>
          <a:xfrm>
            <a:off x="7720965" y="161226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项目</a:t>
            </a:r>
            <a:endParaRPr lang="zh-CN">
              <a:solidFill>
                <a:schemeClr val="bg1"/>
              </a:solidFill>
            </a:endParaRPr>
          </a:p>
          <a:p>
            <a:pPr algn="ctr"/>
            <a:r>
              <a:rPr lang="zh-CN">
                <a:solidFill>
                  <a:schemeClr val="bg1"/>
                </a:solidFill>
              </a:rPr>
              <a:t>经理</a:t>
            </a:r>
            <a:r>
              <a:rPr lang="en-US" altLang="zh-CN">
                <a:solidFill>
                  <a:schemeClr val="bg1"/>
                </a:solidFill>
              </a:rPr>
              <a:t> </a:t>
            </a:r>
            <a:endParaRPr lang="en-US" altLang="zh-CN">
              <a:solidFill>
                <a:schemeClr val="bg1"/>
              </a:solidFill>
            </a:endParaRPr>
          </a:p>
        </p:txBody>
      </p:sp>
      <p:sp>
        <p:nvSpPr>
          <p:cNvPr id="31" name="椭圆 30"/>
          <p:cNvSpPr/>
          <p:nvPr>
            <p:custDataLst>
              <p:tags r:id="rId7"/>
            </p:custDataLst>
          </p:nvPr>
        </p:nvSpPr>
        <p:spPr>
          <a:xfrm>
            <a:off x="9284335" y="155194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项目</a:t>
            </a:r>
            <a:endParaRPr lang="zh-CN">
              <a:solidFill>
                <a:schemeClr val="bg1"/>
              </a:solidFill>
            </a:endParaRPr>
          </a:p>
          <a:p>
            <a:pPr algn="ctr"/>
            <a:r>
              <a:rPr lang="zh-CN">
                <a:solidFill>
                  <a:schemeClr val="bg1"/>
                </a:solidFill>
              </a:rPr>
              <a:t>总监</a:t>
            </a:r>
            <a:r>
              <a:rPr lang="en-US" altLang="zh-CN">
                <a:solidFill>
                  <a:schemeClr val="bg1"/>
                </a:solidFill>
              </a:rPr>
              <a:t> </a:t>
            </a:r>
            <a:endParaRPr lang="en-US" altLang="zh-CN">
              <a:solidFill>
                <a:schemeClr val="bg1"/>
              </a:solidFill>
            </a:endParaRPr>
          </a:p>
        </p:txBody>
      </p:sp>
      <p:sp>
        <p:nvSpPr>
          <p:cNvPr id="32" name="椭圆 31"/>
          <p:cNvSpPr/>
          <p:nvPr>
            <p:custDataLst>
              <p:tags r:id="rId8"/>
            </p:custDataLst>
          </p:nvPr>
        </p:nvSpPr>
        <p:spPr>
          <a:xfrm>
            <a:off x="7766685" y="291338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产品</a:t>
            </a:r>
            <a:endParaRPr lang="zh-CN">
              <a:solidFill>
                <a:schemeClr val="bg1"/>
              </a:solidFill>
            </a:endParaRPr>
          </a:p>
          <a:p>
            <a:pPr algn="ctr"/>
            <a:r>
              <a:rPr lang="zh-CN">
                <a:solidFill>
                  <a:schemeClr val="bg1"/>
                </a:solidFill>
              </a:rPr>
              <a:t>经理</a:t>
            </a:r>
            <a:r>
              <a:rPr lang="en-US" altLang="zh-CN">
                <a:solidFill>
                  <a:schemeClr val="bg1"/>
                </a:solidFill>
              </a:rPr>
              <a:t> </a:t>
            </a:r>
            <a:endParaRPr lang="en-US" altLang="zh-CN">
              <a:solidFill>
                <a:schemeClr val="bg1"/>
              </a:solidFill>
            </a:endParaRPr>
          </a:p>
        </p:txBody>
      </p:sp>
      <p:sp>
        <p:nvSpPr>
          <p:cNvPr id="33" name="椭圆 32"/>
          <p:cNvSpPr/>
          <p:nvPr>
            <p:custDataLst>
              <p:tags r:id="rId9"/>
            </p:custDataLst>
          </p:nvPr>
        </p:nvSpPr>
        <p:spPr>
          <a:xfrm>
            <a:off x="9352915" y="291338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产品</a:t>
            </a:r>
            <a:endParaRPr lang="zh-CN">
              <a:solidFill>
                <a:schemeClr val="bg1"/>
              </a:solidFill>
            </a:endParaRPr>
          </a:p>
          <a:p>
            <a:pPr algn="ctr"/>
            <a:r>
              <a:rPr lang="zh-CN">
                <a:solidFill>
                  <a:schemeClr val="bg1"/>
                </a:solidFill>
              </a:rPr>
              <a:t>总监</a:t>
            </a:r>
            <a:r>
              <a:rPr lang="en-US" altLang="zh-CN">
                <a:solidFill>
                  <a:schemeClr val="bg1"/>
                </a:solidFill>
              </a:rPr>
              <a:t> </a:t>
            </a:r>
            <a:endParaRPr lang="en-US" altLang="zh-CN">
              <a:solidFill>
                <a:schemeClr val="bg1"/>
              </a:solidFill>
            </a:endParaRPr>
          </a:p>
        </p:txBody>
      </p:sp>
      <p:sp>
        <p:nvSpPr>
          <p:cNvPr id="34" name="椭圆 33"/>
          <p:cNvSpPr/>
          <p:nvPr>
            <p:custDataLst>
              <p:tags r:id="rId10"/>
            </p:custDataLst>
          </p:nvPr>
        </p:nvSpPr>
        <p:spPr>
          <a:xfrm>
            <a:off x="7766685" y="417258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架构师</a:t>
            </a:r>
            <a:endParaRPr lang="zh-CN">
              <a:solidFill>
                <a:schemeClr val="bg1"/>
              </a:solidFill>
            </a:endParaRPr>
          </a:p>
        </p:txBody>
      </p:sp>
      <p:sp>
        <p:nvSpPr>
          <p:cNvPr id="35" name="椭圆 34"/>
          <p:cNvSpPr/>
          <p:nvPr>
            <p:custDataLst>
              <p:tags r:id="rId11"/>
            </p:custDataLst>
          </p:nvPr>
        </p:nvSpPr>
        <p:spPr>
          <a:xfrm>
            <a:off x="6247765" y="509206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运维</a:t>
            </a:r>
            <a:endParaRPr lang="zh-CN">
              <a:solidFill>
                <a:schemeClr val="bg1"/>
              </a:solidFill>
            </a:endParaRPr>
          </a:p>
          <a:p>
            <a:pPr algn="ctr"/>
            <a:r>
              <a:rPr lang="zh-CN">
                <a:solidFill>
                  <a:schemeClr val="bg1"/>
                </a:solidFill>
              </a:rPr>
              <a:t>工程师</a:t>
            </a:r>
            <a:endParaRPr lang="zh-CN">
              <a:solidFill>
                <a:schemeClr val="bg1"/>
              </a:solidFill>
            </a:endParaRPr>
          </a:p>
        </p:txBody>
      </p:sp>
      <p:sp>
        <p:nvSpPr>
          <p:cNvPr id="36" name="椭圆 35"/>
          <p:cNvSpPr/>
          <p:nvPr>
            <p:custDataLst>
              <p:tags r:id="rId12"/>
            </p:custDataLst>
          </p:nvPr>
        </p:nvSpPr>
        <p:spPr>
          <a:xfrm>
            <a:off x="4259580" y="4893945"/>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大数据工程师</a:t>
            </a:r>
            <a:endParaRPr lang="zh-CN">
              <a:solidFill>
                <a:schemeClr val="bg1"/>
              </a:solidFill>
            </a:endParaRPr>
          </a:p>
        </p:txBody>
      </p:sp>
      <p:sp>
        <p:nvSpPr>
          <p:cNvPr id="37" name="椭圆 36"/>
          <p:cNvSpPr/>
          <p:nvPr>
            <p:custDataLst>
              <p:tags r:id="rId13"/>
            </p:custDataLst>
          </p:nvPr>
        </p:nvSpPr>
        <p:spPr>
          <a:xfrm>
            <a:off x="9434195" y="427482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solidFill>
                  <a:schemeClr val="bg1"/>
                </a:solidFill>
              </a:rPr>
              <a:t>研发</a:t>
            </a:r>
            <a:r>
              <a:rPr lang="en-US" altLang="zh-CN">
                <a:solidFill>
                  <a:schemeClr val="bg1"/>
                </a:solidFill>
              </a:rPr>
              <a:t>/</a:t>
            </a:r>
            <a:r>
              <a:rPr lang="zh-CN" altLang="en-US">
                <a:solidFill>
                  <a:schemeClr val="bg1"/>
                </a:solidFill>
              </a:rPr>
              <a:t>技术</a:t>
            </a:r>
            <a:endParaRPr lang="zh-CN">
              <a:solidFill>
                <a:schemeClr val="bg1"/>
              </a:solidFill>
            </a:endParaRPr>
          </a:p>
          <a:p>
            <a:pPr algn="ctr"/>
            <a:r>
              <a:rPr lang="zh-CN">
                <a:solidFill>
                  <a:schemeClr val="bg1"/>
                </a:solidFill>
              </a:rPr>
              <a:t>总监</a:t>
            </a:r>
            <a:endParaRPr lang="zh-CN" altLang="zh-CN">
              <a:solidFill>
                <a:schemeClr val="bg1"/>
              </a:solidFill>
            </a:endParaRPr>
          </a:p>
        </p:txBody>
      </p:sp>
      <p:sp>
        <p:nvSpPr>
          <p:cNvPr id="2" name="椭圆 1"/>
          <p:cNvSpPr/>
          <p:nvPr>
            <p:custDataLst>
              <p:tags r:id="rId14"/>
            </p:custDataLst>
          </p:nvPr>
        </p:nvSpPr>
        <p:spPr>
          <a:xfrm>
            <a:off x="2031365" y="5261610"/>
            <a:ext cx="1289050" cy="9867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solidFill>
                  <a:schemeClr val="bg1"/>
                </a:solidFill>
              </a:rPr>
              <a:t>业务领域专家</a:t>
            </a:r>
            <a:endParaRPr lang="zh-CN">
              <a:solidFill>
                <a:schemeClr val="bg1"/>
              </a:solidFill>
            </a:endParaRPr>
          </a:p>
        </p:txBody>
      </p:sp>
      <p:sp>
        <p:nvSpPr>
          <p:cNvPr id="3" name="标题 2"/>
          <p:cNvSpPr>
            <a:spLocks noGrp="1"/>
          </p:cNvSpPr>
          <p:nvPr>
            <p:ph type="title"/>
            <p:custDataLst>
              <p:tags r:id="rId15"/>
            </p:custDataLst>
          </p:nvPr>
        </p:nvSpPr>
        <p:spPr>
          <a:xfrm>
            <a:off x="229870" y="103505"/>
            <a:ext cx="10800080" cy="65087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技术团队</a:t>
            </a:r>
            <a:endParaRPr lang="zh-CN" altLang="en-US" sz="2800">
              <a:sym typeface="+mn-ea"/>
            </a:endParaRPr>
          </a:p>
        </p:txBody>
      </p:sp>
    </p:spTree>
    <p:custDataLst>
      <p:tags r:id="rId16"/>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78435" y="1905"/>
            <a:ext cx="10800080" cy="59245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AI </a:t>
            </a:r>
            <a:r>
              <a:rPr lang="zh-CN" altLang="en-US" sz="2800">
                <a:sym typeface="+mn-ea"/>
              </a:rPr>
              <a:t>Agent</a:t>
            </a:r>
            <a:r>
              <a:rPr lang="zh-CN" altLang="en-US" sz="2800">
                <a:sym typeface="+mn-ea"/>
              </a:rPr>
              <a:t>团队</a:t>
            </a:r>
            <a:endParaRPr lang="zh-CN" altLang="en-US" sz="2800">
              <a:sym typeface="+mn-ea"/>
            </a:endParaRPr>
          </a:p>
        </p:txBody>
      </p:sp>
      <p:sp>
        <p:nvSpPr>
          <p:cNvPr id="5" name="文本框 4"/>
          <p:cNvSpPr txBox="1"/>
          <p:nvPr/>
        </p:nvSpPr>
        <p:spPr>
          <a:xfrm>
            <a:off x="240665" y="679450"/>
            <a:ext cx="11703050" cy="688975"/>
          </a:xfrm>
          <a:prstGeom prst="rect">
            <a:avLst/>
          </a:prstGeom>
        </p:spPr>
        <p:txBody>
          <a:bodyPr wrap="square">
            <a:noAutofit/>
          </a:bodyPr>
          <a:p>
            <a:pPr marL="0" indent="0"/>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在</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AI Agent</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开发中，</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Stakeholder</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（利益相关者）是指所有可能受项目影响或能影响项目的个人、团队或组织。他们直接或间接参与</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AI Agent</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的规划、开发、部署及使用，其需求和反馈对项目的成功至关重要。</a:t>
            </a:r>
            <a:endParaRPr lang="zh-CN" altLang="en-US" sz="1600" b="1" i="0">
              <a:solidFill>
                <a:srgbClr val="0D0D0D"/>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178435" y="1721485"/>
            <a:ext cx="6134100" cy="5074285"/>
          </a:xfrm>
          <a:prstGeom prst="rect">
            <a:avLst/>
          </a:prstGeom>
        </p:spPr>
      </p:pic>
      <p:pic>
        <p:nvPicPr>
          <p:cNvPr id="7" name="图片 6"/>
          <p:cNvPicPr>
            <a:picLocks noChangeAspect="1"/>
          </p:cNvPicPr>
          <p:nvPr/>
        </p:nvPicPr>
        <p:blipFill>
          <a:blip r:embed="rId3"/>
          <a:stretch>
            <a:fillRect/>
          </a:stretch>
        </p:blipFill>
        <p:spPr>
          <a:xfrm>
            <a:off x="6155055" y="1767840"/>
            <a:ext cx="5734050" cy="4895850"/>
          </a:xfrm>
          <a:prstGeom prst="rect">
            <a:avLst/>
          </a:prstGeom>
        </p:spPr>
      </p:pic>
      <p:sp>
        <p:nvSpPr>
          <p:cNvPr id="8" name="文本框 7"/>
          <p:cNvSpPr txBox="1"/>
          <p:nvPr/>
        </p:nvSpPr>
        <p:spPr>
          <a:xfrm>
            <a:off x="6435725" y="1438275"/>
            <a:ext cx="5080000" cy="283210"/>
          </a:xfrm>
          <a:prstGeom prst="rect">
            <a:avLst/>
          </a:prstGeom>
        </p:spPr>
        <p:txBody>
          <a:bodyPr>
            <a:spAutoFit/>
          </a:bodyPr>
          <a:p>
            <a:pPr marL="0" indent="0" algn="ctr" latinLnBrk="1">
              <a:lnSpc>
                <a:spcPts val="1500"/>
              </a:lnSpc>
              <a:spcBef>
                <a:spcPct val="0"/>
              </a:spcBef>
              <a:spcAft>
                <a:spcPct val="0"/>
              </a:spcAft>
            </a:pP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Stakeholder</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的核心需求与影响</a:t>
            </a:r>
            <a:endParaRPr lang="zh-CN" altLang="en-US" sz="1600" b="1" i="0">
              <a:solidFill>
                <a:srgbClr val="0D0D0D"/>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372110" y="1403350"/>
            <a:ext cx="5080000" cy="283210"/>
          </a:xfrm>
          <a:prstGeom prst="rect">
            <a:avLst/>
          </a:prstGeom>
        </p:spPr>
        <p:txBody>
          <a:bodyPr>
            <a:spAutoFit/>
          </a:bodyPr>
          <a:p>
            <a:pPr marL="0" indent="0" algn="ctr" latinLnBrk="1">
              <a:lnSpc>
                <a:spcPts val="1500"/>
              </a:lnSpc>
              <a:spcBef>
                <a:spcPct val="0"/>
              </a:spcBef>
              <a:spcAft>
                <a:spcPct val="0"/>
              </a:spcAft>
            </a:pP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Stakeholder</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的核心角色与分类</a:t>
            </a:r>
            <a:endParaRPr lang="zh-CN" altLang="en-US" sz="1600" b="1" i="0">
              <a:solidFill>
                <a:srgbClr val="0D0D0D"/>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
            <a:ext cx="12175490" cy="499745"/>
            <a:chOff x="0" y="182"/>
            <a:chExt cx="19174" cy="787"/>
          </a:xfrm>
        </p:grpSpPr>
        <p:cxnSp>
          <p:nvCxnSpPr>
            <p:cNvPr id="11" name="直接连接符 1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文本框 2"/>
            <p:cNvSpPr txBox="1"/>
            <p:nvPr>
              <p:custDataLst>
                <p:tags r:id="rId2"/>
              </p:custDataLst>
            </p:nvPr>
          </p:nvSpPr>
          <p:spPr>
            <a:xfrm>
              <a:off x="146" y="182"/>
              <a:ext cx="4885" cy="725"/>
            </a:xfrm>
            <a:prstGeom prst="rect">
              <a:avLst/>
            </a:prstGeom>
            <a:noFill/>
          </p:spPr>
          <p:txBody>
            <a:bodyPr wrap="square" rtlCol="0">
              <a:normAutofit fontScale="80000"/>
            </a:bodyPr>
            <a:lstStyle/>
            <a:p>
              <a:pPr algn="l">
                <a:buClrTx/>
                <a:buSzTx/>
                <a:buFontTx/>
              </a:pPr>
              <a:r>
                <a:rPr lang="zh-CN" altLang="en-US" sz="2800" b="1">
                  <a:solidFill>
                    <a:schemeClr val="accent1"/>
                  </a:solidFill>
                  <a:latin typeface="+mj-ea"/>
                  <a:ea typeface="+mj-ea"/>
                  <a:cs typeface="+mj-ea"/>
                  <a:sym typeface="+mn-ea"/>
                </a:rPr>
                <a:t>AI Agent技术架构</a:t>
              </a:r>
              <a:endParaRPr lang="zh-CN" altLang="en-US" sz="2800" b="1">
                <a:solidFill>
                  <a:schemeClr val="accent1"/>
                </a:solidFill>
                <a:latin typeface="+mj-ea"/>
                <a:ea typeface="+mj-ea"/>
                <a:cs typeface="+mj-ea"/>
                <a:sym typeface="+mn-ea"/>
              </a:endParaRPr>
            </a:p>
          </p:txBody>
        </p:sp>
      </p:grpSp>
      <p:pic>
        <p:nvPicPr>
          <p:cNvPr id="6" name="图片 5"/>
          <p:cNvPicPr>
            <a:picLocks noChangeAspect="1"/>
          </p:cNvPicPr>
          <p:nvPr>
            <p:custDataLst>
              <p:tags r:id="rId3"/>
            </p:custDataLst>
          </p:nvPr>
        </p:nvPicPr>
        <p:blipFill>
          <a:blip r:embed="rId4"/>
          <a:stretch>
            <a:fillRect/>
          </a:stretch>
        </p:blipFill>
        <p:spPr>
          <a:xfrm>
            <a:off x="92710" y="697230"/>
            <a:ext cx="11569065" cy="5099050"/>
          </a:xfrm>
          <a:prstGeom prst="rect">
            <a:avLst/>
          </a:prstGeom>
        </p:spPr>
      </p:pic>
    </p:spTree>
    <p:custDataLst>
      <p:tags r:id="rId5"/>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78435" y="114300"/>
            <a:ext cx="10800080" cy="4953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AI Agent</a:t>
            </a:r>
            <a:r>
              <a:rPr lang="zh-CN" altLang="en-US" sz="2800">
                <a:sym typeface="+mn-ea"/>
              </a:rPr>
              <a:t>团队</a:t>
            </a:r>
            <a:endParaRPr lang="zh-CN" altLang="en-US" sz="2800">
              <a:sym typeface="+mn-ea"/>
            </a:endParaRPr>
          </a:p>
        </p:txBody>
      </p:sp>
      <p:sp>
        <p:nvSpPr>
          <p:cNvPr id="5" name="文本框 4"/>
          <p:cNvSpPr txBox="1"/>
          <p:nvPr/>
        </p:nvSpPr>
        <p:spPr>
          <a:xfrm>
            <a:off x="240665" y="784860"/>
            <a:ext cx="11703050" cy="583565"/>
          </a:xfrm>
          <a:prstGeom prst="rect">
            <a:avLst/>
          </a:prstGeom>
        </p:spPr>
        <p:txBody>
          <a:bodyPr wrap="square">
            <a:spAutoFit/>
          </a:bodyPr>
          <a:p>
            <a:pPr marL="0" indent="0"/>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在</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AI Agent</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开发中，</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Stakeholder</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（利益相关者）是指所有可能受项目影响或能影响项目的个人、团队或组织。他们直接或间接参与</a:t>
            </a: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AI Agent</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的规划、开发、部署及使用，其需求和反馈对项目的成功至关重要。</a:t>
            </a:r>
            <a:endParaRPr lang="zh-CN" altLang="en-US" sz="1600" b="1" i="0">
              <a:solidFill>
                <a:srgbClr val="0D0D0D"/>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97840" y="1550035"/>
            <a:ext cx="5080000" cy="283210"/>
          </a:xfrm>
          <a:prstGeom prst="rect">
            <a:avLst/>
          </a:prstGeom>
        </p:spPr>
        <p:txBody>
          <a:bodyPr>
            <a:spAutoFit/>
          </a:bodyPr>
          <a:p>
            <a:pPr marL="0" indent="0" algn="ctr" latinLnBrk="1">
              <a:lnSpc>
                <a:spcPts val="1500"/>
              </a:lnSpc>
              <a:spcBef>
                <a:spcPct val="0"/>
              </a:spcBef>
              <a:spcAft>
                <a:spcPct val="0"/>
              </a:spcAft>
            </a:pPr>
            <a:r>
              <a:rPr lang="en-US" altLang="zh-CN" sz="1600" b="1" i="0">
                <a:solidFill>
                  <a:srgbClr val="0D0D0D"/>
                </a:solidFill>
                <a:latin typeface="微软雅黑" panose="020B0503020204020204" charset="-122"/>
                <a:ea typeface="微软雅黑" panose="020B0503020204020204" charset="-122"/>
                <a:cs typeface="微软雅黑" panose="020B0503020204020204" charset="-122"/>
              </a:rPr>
              <a:t>Stakeholder</a:t>
            </a:r>
            <a:r>
              <a:rPr lang="zh-CN" altLang="en-US" sz="1600" b="1" i="0">
                <a:solidFill>
                  <a:srgbClr val="0D0D0D"/>
                </a:solidFill>
                <a:latin typeface="微软雅黑" panose="020B0503020204020204" charset="-122"/>
                <a:ea typeface="微软雅黑" panose="020B0503020204020204" charset="-122"/>
                <a:cs typeface="微软雅黑" panose="020B0503020204020204" charset="-122"/>
              </a:rPr>
              <a:t>管理的关键实践</a:t>
            </a:r>
            <a:endParaRPr lang="zh-CN" altLang="en-US" sz="1600" b="1" i="0">
              <a:solidFill>
                <a:srgbClr val="0D0D0D"/>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294640" y="2061210"/>
            <a:ext cx="6665595" cy="4458335"/>
          </a:xfrm>
          <a:prstGeom prst="rect">
            <a:avLst/>
          </a:prstGeom>
        </p:spPr>
      </p:pic>
    </p:spTree>
    <p:custDataLst>
      <p:tags r:id="rId3"/>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90500" y="1007745"/>
            <a:ext cx="11889740" cy="3109595"/>
            <a:chOff x="332" y="1715"/>
            <a:chExt cx="18724" cy="4990"/>
          </a:xfrm>
        </p:grpSpPr>
        <p:sp>
          <p:nvSpPr>
            <p:cNvPr id="69" name="矩形 68"/>
            <p:cNvSpPr/>
            <p:nvPr>
              <p:custDataLst>
                <p:tags r:id="rId1"/>
              </p:custDataLst>
            </p:nvPr>
          </p:nvSpPr>
          <p:spPr>
            <a:xfrm>
              <a:off x="332" y="1715"/>
              <a:ext cx="18724" cy="4991"/>
            </a:xfrm>
            <a:prstGeom prst="rect">
              <a:avLst/>
            </a:prstGeom>
            <a:solidFill>
              <a:schemeClr val="accent4">
                <a:lumMod val="40000"/>
                <a:lumOff val="6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3" name="组合 2"/>
            <p:cNvGrpSpPr/>
            <p:nvPr/>
          </p:nvGrpSpPr>
          <p:grpSpPr>
            <a:xfrm>
              <a:off x="459" y="1938"/>
              <a:ext cx="18387" cy="4293"/>
              <a:chOff x="321402" y="1080649"/>
              <a:chExt cx="11675684" cy="2726055"/>
            </a:xfrm>
            <a:solidFill>
              <a:schemeClr val="accent1">
                <a:lumMod val="50000"/>
              </a:schemeClr>
            </a:solidFill>
          </p:grpSpPr>
          <p:sp>
            <p:nvSpPr>
              <p:cNvPr id="5" name="圆角矩形 4"/>
              <p:cNvSpPr/>
              <p:nvPr>
                <p:custDataLst>
                  <p:tags r:id="rId2"/>
                </p:custDataLst>
              </p:nvPr>
            </p:nvSpPr>
            <p:spPr>
              <a:xfrm>
                <a:off x="321402" y="1080649"/>
                <a:ext cx="2079336" cy="665019"/>
              </a:xfrm>
              <a:prstGeom prst="roundRect">
                <a:avLst/>
              </a:prstGeom>
              <a:solidFill>
                <a:schemeClr val="accent2"/>
              </a:solidFill>
              <a:ln>
                <a:solidFill>
                  <a:schemeClr val="accent2">
                    <a:shade val="50000"/>
                  </a:schemeClr>
                </a:solidFill>
              </a:ln>
              <a:extLst>
                <a:ext uri="{909E8E84-426E-40DD-AFC4-6F175D3DCCD1}">
                  <a14:hiddenFill xmlns:a14="http://schemas.microsoft.com/office/drawing/2010/main">
                    <a:solidFill>
                      <a:schemeClr val="accent2"/>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zh-CN" b="1" dirty="0">
                    <a:solidFill>
                      <a:schemeClr val="accent2">
                        <a:lumMod val="20000"/>
                        <a:lumOff val="80000"/>
                        <a:hueOff val="10800000"/>
                      </a:schemeClr>
                    </a:solidFill>
                    <a:effectLst>
                      <a:outerShdw blurRad="38100" dist="19050" dir="2700000" algn="tl" rotWithShape="0">
                        <a:schemeClr val="dk1">
                          <a:alpha val="40000"/>
                        </a:schemeClr>
                      </a:outerShdw>
                    </a:effectLst>
                    <a:sym typeface="+mn-ea"/>
                  </a:rPr>
                  <a:t>产品输出需求文档（包含原型图）</a:t>
                </a:r>
                <a:endParaRPr lang="zh-CN" altLang="zh-CN" b="1" dirty="0">
                  <a:solidFill>
                    <a:schemeClr val="accent2">
                      <a:lumMod val="20000"/>
                      <a:lumOff val="80000"/>
                      <a:hueOff val="10800000"/>
                    </a:schemeClr>
                  </a:solidFill>
                  <a:effectLst>
                    <a:outerShdw blurRad="38100" dist="19050" dir="2700000" algn="tl" rotWithShape="0">
                      <a:schemeClr val="dk1">
                        <a:alpha val="40000"/>
                      </a:schemeClr>
                    </a:outerShdw>
                  </a:effectLst>
                  <a:sym typeface="+mn-ea"/>
                </a:endParaRPr>
              </a:p>
            </p:txBody>
          </p:sp>
          <p:sp>
            <p:nvSpPr>
              <p:cNvPr id="7" name="圆角矩形 6"/>
              <p:cNvSpPr/>
              <p:nvPr>
                <p:custDataLst>
                  <p:tags r:id="rId3"/>
                </p:custDataLst>
              </p:nvPr>
            </p:nvSpPr>
            <p:spPr>
              <a:xfrm>
                <a:off x="3165845" y="1163777"/>
                <a:ext cx="1433864" cy="498765"/>
              </a:xfrm>
              <a:prstGeom prst="roundRect">
                <a:avLst/>
              </a:prstGeom>
              <a:solidFill>
                <a:schemeClr val="accent2"/>
              </a:solidFill>
              <a:ln>
                <a:solidFill>
                  <a:schemeClr val="accent2">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rmAutofit/>
              </a:bodyPr>
              <a:lstStyle/>
              <a:p>
                <a:pPr algn="ctr"/>
                <a:r>
                  <a:rPr lang="zh-CN" altLang="zh-CN" b="1" dirty="0">
                    <a:solidFill>
                      <a:schemeClr val="bg1"/>
                    </a:solidFill>
                    <a:effectLst>
                      <a:outerShdw blurRad="38100" dist="19050" dir="2700000" algn="tl" rotWithShape="0">
                        <a:schemeClr val="dk1">
                          <a:alpha val="40000"/>
                        </a:schemeClr>
                      </a:outerShdw>
                    </a:effectLst>
                  </a:rPr>
                  <a:t>需求评审</a:t>
                </a:r>
                <a:r>
                  <a:rPr lang="zh-CN" altLang="zh-CN" b="1" dirty="0">
                    <a:solidFill>
                      <a:schemeClr val="bg1"/>
                    </a:solidFill>
                  </a:rPr>
                  <a:t> </a:t>
                </a:r>
                <a:endParaRPr lang="zh-CN" altLang="zh-CN" b="1" dirty="0">
                  <a:solidFill>
                    <a:schemeClr val="bg1"/>
                  </a:solidFill>
                </a:endParaRPr>
              </a:p>
            </p:txBody>
          </p:sp>
          <p:sp>
            <p:nvSpPr>
              <p:cNvPr id="9" name="矩形 8"/>
              <p:cNvSpPr/>
              <p:nvPr>
                <p:custDataLst>
                  <p:tags r:id="rId4"/>
                </p:custDataLst>
              </p:nvPr>
            </p:nvSpPr>
            <p:spPr>
              <a:xfrm>
                <a:off x="5381028" y="1163775"/>
                <a:ext cx="1678276" cy="49876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编写设计文档</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11" name="圆角矩形 10"/>
              <p:cNvSpPr/>
              <p:nvPr>
                <p:custDataLst>
                  <p:tags r:id="rId5"/>
                </p:custDataLst>
              </p:nvPr>
            </p:nvSpPr>
            <p:spPr>
              <a:xfrm>
                <a:off x="7823373" y="1163774"/>
                <a:ext cx="1468417" cy="498765"/>
              </a:xfrm>
              <a:prstGeom prst="roundRect">
                <a:avLst/>
              </a:prstGeom>
              <a:solidFill>
                <a:schemeClr val="accent2"/>
              </a:solidFill>
              <a:ln>
                <a:solidFill>
                  <a:schemeClr val="accent2">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设计评审</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16" name="矩形 15"/>
              <p:cNvSpPr/>
              <p:nvPr>
                <p:custDataLst>
                  <p:tags r:id="rId6"/>
                </p:custDataLst>
              </p:nvPr>
            </p:nvSpPr>
            <p:spPr>
              <a:xfrm>
                <a:off x="10014580" y="1163774"/>
                <a:ext cx="1248297" cy="49876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编码</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17" name="矩形 16"/>
              <p:cNvSpPr/>
              <p:nvPr>
                <p:custDataLst>
                  <p:tags r:id="rId7"/>
                </p:custDataLst>
              </p:nvPr>
            </p:nvSpPr>
            <p:spPr>
              <a:xfrm>
                <a:off x="10427856" y="2152058"/>
                <a:ext cx="1569230" cy="49876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编写单元测试</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18" name="矩形 17"/>
              <p:cNvSpPr/>
              <p:nvPr>
                <p:custDataLst>
                  <p:tags r:id="rId8"/>
                </p:custDataLst>
              </p:nvPr>
            </p:nvSpPr>
            <p:spPr>
              <a:xfrm>
                <a:off x="8128183" y="2152056"/>
                <a:ext cx="1468417" cy="49876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提交代码</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20" name="圆角矩形 19"/>
              <p:cNvSpPr/>
              <p:nvPr>
                <p:custDataLst>
                  <p:tags r:id="rId9"/>
                </p:custDataLst>
              </p:nvPr>
            </p:nvSpPr>
            <p:spPr>
              <a:xfrm>
                <a:off x="5825020" y="2161276"/>
                <a:ext cx="1468417" cy="498765"/>
              </a:xfrm>
              <a:prstGeom prst="roundRect">
                <a:avLst/>
              </a:prstGeom>
              <a:solidFill>
                <a:schemeClr val="accent2"/>
              </a:solidFill>
              <a:ln>
                <a:solidFill>
                  <a:schemeClr val="accent2">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代码检查</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21" name="矩形 20"/>
              <p:cNvSpPr/>
              <p:nvPr>
                <p:custDataLst>
                  <p:tags r:id="rId10"/>
                </p:custDataLst>
              </p:nvPr>
            </p:nvSpPr>
            <p:spPr>
              <a:xfrm>
                <a:off x="2783758" y="2183811"/>
                <a:ext cx="1678276" cy="49876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编写测试用例</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23" name="圆角矩形 22"/>
              <p:cNvSpPr/>
              <p:nvPr>
                <p:custDataLst>
                  <p:tags r:id="rId11"/>
                </p:custDataLst>
              </p:nvPr>
            </p:nvSpPr>
            <p:spPr>
              <a:xfrm>
                <a:off x="2783759" y="3277726"/>
                <a:ext cx="1678276" cy="498765"/>
              </a:xfrm>
              <a:prstGeom prst="roundRect">
                <a:avLst/>
              </a:prstGeom>
              <a:solidFill>
                <a:schemeClr val="accent2"/>
              </a:solidFill>
              <a:ln>
                <a:solidFill>
                  <a:schemeClr val="accent2">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用例评审</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6" name="矩形 5"/>
              <p:cNvSpPr/>
              <p:nvPr>
                <p:custDataLst>
                  <p:tags r:id="rId12"/>
                </p:custDataLst>
              </p:nvPr>
            </p:nvSpPr>
            <p:spPr>
              <a:xfrm>
                <a:off x="5824947" y="3277749"/>
                <a:ext cx="1087755" cy="49847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CI</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25" name="矩形 24"/>
              <p:cNvSpPr/>
              <p:nvPr>
                <p:custDataLst>
                  <p:tags r:id="rId13"/>
                </p:custDataLst>
              </p:nvPr>
            </p:nvSpPr>
            <p:spPr>
              <a:xfrm>
                <a:off x="7627712" y="3308229"/>
                <a:ext cx="978535" cy="49847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SIT</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8" name="矩形 7"/>
              <p:cNvSpPr/>
              <p:nvPr>
                <p:custDataLst>
                  <p:tags r:id="rId14"/>
                </p:custDataLst>
              </p:nvPr>
            </p:nvSpPr>
            <p:spPr>
              <a:xfrm>
                <a:off x="9343482" y="3308229"/>
                <a:ext cx="951230" cy="498475"/>
              </a:xfrm>
              <a:prstGeom prst="rect">
                <a:avLst/>
              </a:prstGeom>
              <a:solidFill>
                <a:schemeClr val="accent3"/>
              </a:solidFill>
              <a:ln>
                <a:noFill/>
                <a:prstDash val="lgDash"/>
              </a:ln>
            </p:spPr>
            <p:style>
              <a:lnRef idx="3">
                <a:schemeClr val="lt1"/>
              </a:lnRef>
              <a:fillRef idx="1">
                <a:schemeClr val="accent5"/>
              </a:fillRef>
              <a:effectRef idx="1">
                <a:schemeClr val="accent5"/>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UAT</a:t>
                </a:r>
                <a:endParaRPr lang="zh-CN" altLang="zh-CN" b="1" dirty="0">
                  <a:solidFill>
                    <a:schemeClr val="bg1"/>
                  </a:solidFill>
                  <a:effectLst>
                    <a:outerShdw blurRad="38100" dist="19050" dir="2700000" algn="tl" rotWithShape="0">
                      <a:schemeClr val="dk1">
                        <a:alpha val="40000"/>
                      </a:schemeClr>
                    </a:outerShdw>
                  </a:effectLst>
                  <a:sym typeface="+mn-ea"/>
                </a:endParaRPr>
              </a:p>
            </p:txBody>
          </p:sp>
          <p:sp>
            <p:nvSpPr>
              <p:cNvPr id="10" name="椭圆 9"/>
              <p:cNvSpPr/>
              <p:nvPr>
                <p:custDataLst>
                  <p:tags r:id="rId15"/>
                </p:custDataLst>
              </p:nvPr>
            </p:nvSpPr>
            <p:spPr>
              <a:xfrm>
                <a:off x="11088406" y="3214004"/>
                <a:ext cx="561972" cy="590765"/>
              </a:xfrm>
              <a:prstGeom prst="ellipse">
                <a:avLst/>
              </a:prstGeom>
              <a:extLst>
                <a:ext uri="{909E8E84-426E-40DD-AFC4-6F175D3DCCD1}">
                  <a14:hiddenFill xmlns:a14="http://schemas.microsoft.com/office/drawing/2010/main">
                    <a:solidFill>
                      <a:schemeClr val="accent5"/>
                    </a:solidFill>
                  </a14:hiddenFill>
                </a:ext>
              </a:extLst>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zh-CN" b="1" dirty="0">
                    <a:solidFill>
                      <a:schemeClr val="bg1"/>
                    </a:solidFill>
                    <a:effectLst>
                      <a:outerShdw blurRad="38100" dist="19050" dir="2700000" algn="tl" rotWithShape="0">
                        <a:schemeClr val="dk1">
                          <a:alpha val="40000"/>
                        </a:schemeClr>
                      </a:outerShdw>
                    </a:effectLst>
                    <a:sym typeface="+mn-ea"/>
                  </a:rPr>
                  <a:t>上线</a:t>
                </a:r>
                <a:endParaRPr lang="zh-CN" altLang="zh-CN" b="1" dirty="0">
                  <a:solidFill>
                    <a:schemeClr val="bg1"/>
                  </a:solidFill>
                  <a:effectLst>
                    <a:outerShdw blurRad="38100" dist="19050" dir="2700000" algn="tl" rotWithShape="0">
                      <a:schemeClr val="dk1">
                        <a:alpha val="40000"/>
                      </a:schemeClr>
                    </a:outerShdw>
                  </a:effectLst>
                  <a:sym typeface="+mn-ea"/>
                </a:endParaRPr>
              </a:p>
            </p:txBody>
          </p:sp>
        </p:grpSp>
        <p:cxnSp>
          <p:nvCxnSpPr>
            <p:cNvPr id="12" name="直接箭头连接符 11"/>
            <p:cNvCxnSpPr/>
            <p:nvPr>
              <p:custDataLst>
                <p:tags r:id="rId16"/>
              </p:custDataLst>
            </p:nvPr>
          </p:nvCxnSpPr>
          <p:spPr>
            <a:xfrm>
              <a:off x="3962" y="2463"/>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p:nvPr>
              <p:custDataLst>
                <p:tags r:id="rId17"/>
              </p:custDataLst>
            </p:nvPr>
          </p:nvCxnSpPr>
          <p:spPr>
            <a:xfrm>
              <a:off x="7349" y="2462"/>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4" name="直接箭头连接符 13"/>
            <p:cNvCxnSpPr/>
            <p:nvPr>
              <p:custDataLst>
                <p:tags r:id="rId18"/>
              </p:custDataLst>
            </p:nvPr>
          </p:nvCxnSpPr>
          <p:spPr>
            <a:xfrm>
              <a:off x="11182" y="2463"/>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5" name="直接箭头连接符 14"/>
            <p:cNvCxnSpPr/>
            <p:nvPr>
              <p:custDataLst>
                <p:tags r:id="rId19"/>
              </p:custDataLst>
            </p:nvPr>
          </p:nvCxnSpPr>
          <p:spPr>
            <a:xfrm>
              <a:off x="14667" y="2462"/>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8" name="直接箭头连接符 37"/>
            <p:cNvCxnSpPr/>
            <p:nvPr>
              <p:custDataLst>
                <p:tags r:id="rId20"/>
              </p:custDataLst>
            </p:nvPr>
          </p:nvCxnSpPr>
          <p:spPr>
            <a:xfrm>
              <a:off x="11070" y="5836"/>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9" name="直接箭头连接符 38"/>
            <p:cNvCxnSpPr/>
            <p:nvPr>
              <p:custDataLst>
                <p:tags r:id="rId21"/>
              </p:custDataLst>
            </p:nvPr>
          </p:nvCxnSpPr>
          <p:spPr>
            <a:xfrm>
              <a:off x="13691" y="5836"/>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40" name="直接箭头连接符 39"/>
            <p:cNvCxnSpPr/>
            <p:nvPr>
              <p:custDataLst>
                <p:tags r:id="rId22"/>
              </p:custDataLst>
            </p:nvPr>
          </p:nvCxnSpPr>
          <p:spPr>
            <a:xfrm rot="5400000">
              <a:off x="5267" y="3284"/>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41" name="直接箭头连接符 40"/>
            <p:cNvCxnSpPr/>
            <p:nvPr>
              <p:custDataLst>
                <p:tags r:id="rId23"/>
              </p:custDataLst>
            </p:nvPr>
          </p:nvCxnSpPr>
          <p:spPr>
            <a:xfrm rot="5400000">
              <a:off x="5267" y="4906"/>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42" name="直接箭头连接符 41"/>
            <p:cNvCxnSpPr/>
            <p:nvPr>
              <p:custDataLst>
                <p:tags r:id="rId24"/>
              </p:custDataLst>
            </p:nvPr>
          </p:nvCxnSpPr>
          <p:spPr>
            <a:xfrm rot="5400000">
              <a:off x="9763" y="4906"/>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43" name="直接箭头连接符 42"/>
            <p:cNvCxnSpPr/>
            <p:nvPr>
              <p:custDataLst>
                <p:tags r:id="rId25"/>
              </p:custDataLst>
            </p:nvPr>
          </p:nvCxnSpPr>
          <p:spPr>
            <a:xfrm rot="10800000">
              <a:off x="11704" y="4033"/>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4" name="直接箭头连接符 63"/>
            <p:cNvCxnSpPr/>
            <p:nvPr>
              <p:custDataLst>
                <p:tags r:id="rId26"/>
              </p:custDataLst>
            </p:nvPr>
          </p:nvCxnSpPr>
          <p:spPr>
            <a:xfrm rot="10800000">
              <a:off x="15383" y="4018"/>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5" name="直接箭头连接符 64"/>
            <p:cNvCxnSpPr/>
            <p:nvPr>
              <p:custDataLst>
                <p:tags r:id="rId27"/>
              </p:custDataLst>
            </p:nvPr>
          </p:nvCxnSpPr>
          <p:spPr>
            <a:xfrm>
              <a:off x="7196" y="5837"/>
              <a:ext cx="1732" cy="3"/>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6" name="肘形连接符 65"/>
            <p:cNvCxnSpPr>
              <a:stCxn id="16" idx="3"/>
            </p:cNvCxnSpPr>
            <p:nvPr>
              <p:custDataLst>
                <p:tags r:id="rId28"/>
              </p:custDataLst>
            </p:nvPr>
          </p:nvCxnSpPr>
          <p:spPr>
            <a:xfrm>
              <a:off x="17690" y="2462"/>
              <a:ext cx="609" cy="1053"/>
            </a:xfrm>
            <a:prstGeom prst="bentConnector2">
              <a:avLst/>
            </a:prstGeom>
            <a:ln w="38100">
              <a:solidFill>
                <a:schemeClr val="accent1"/>
              </a:solidFill>
              <a:headEnd type="none"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68" name="直接箭头连接符 67"/>
            <p:cNvCxnSpPr/>
            <p:nvPr>
              <p:custDataLst>
                <p:tags r:id="rId29"/>
              </p:custDataLst>
            </p:nvPr>
          </p:nvCxnSpPr>
          <p:spPr>
            <a:xfrm>
              <a:off x="16315" y="5840"/>
              <a:ext cx="783" cy="0"/>
            </a:xfrm>
            <a:prstGeom prst="straightConnector1">
              <a:avLst/>
            </a:prstGeom>
            <a:ln w="38100">
              <a:solidFill>
                <a:schemeClr val="accent1"/>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grpSp>
      <p:sp>
        <p:nvSpPr>
          <p:cNvPr id="72" name="文本框 71"/>
          <p:cNvSpPr txBox="1"/>
          <p:nvPr>
            <p:custDataLst>
              <p:tags r:id="rId30"/>
            </p:custDataLst>
          </p:nvPr>
        </p:nvSpPr>
        <p:spPr>
          <a:xfrm flipH="1">
            <a:off x="5734050" y="5993765"/>
            <a:ext cx="6026785" cy="368300"/>
          </a:xfrm>
          <a:prstGeom prst="rect">
            <a:avLst/>
          </a:prstGeom>
          <a:noFill/>
        </p:spPr>
        <p:txBody>
          <a:bodyPr wrap="square" rtlCol="0">
            <a:normAutofit fontScale="90000"/>
          </a:bodyPr>
          <a:p>
            <a:r>
              <a:rPr lang="en-US" altLang="zh-CN" b="1" dirty="0" smtClean="0">
                <a:solidFill>
                  <a:schemeClr val="accent1"/>
                </a:solidFill>
              </a:rPr>
              <a:t>Note</a:t>
            </a:r>
            <a:r>
              <a:rPr lang="zh-CN" altLang="en-US" b="1" dirty="0" smtClean="0">
                <a:solidFill>
                  <a:schemeClr val="accent1"/>
                </a:solidFill>
              </a:rPr>
              <a:t>：四个检查点：需求、设计、用例评审、代码检查</a:t>
            </a:r>
            <a:endParaRPr lang="zh-CN" altLang="en-US" b="1" dirty="0" smtClean="0">
              <a:solidFill>
                <a:schemeClr val="accent1"/>
              </a:solidFill>
            </a:endParaRPr>
          </a:p>
        </p:txBody>
      </p:sp>
      <p:graphicFrame>
        <p:nvGraphicFramePr>
          <p:cNvPr id="73" name="图示 72"/>
          <p:cNvGraphicFramePr/>
          <p:nvPr>
            <p:custDataLst>
              <p:tags r:id="rId31"/>
            </p:custDataLst>
          </p:nvPr>
        </p:nvGraphicFramePr>
        <p:xfrm>
          <a:off x="1298575" y="4348480"/>
          <a:ext cx="8753475" cy="504825"/>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nvGrpSpPr>
          <p:cNvPr id="76" name="组合 75"/>
          <p:cNvGrpSpPr/>
          <p:nvPr/>
        </p:nvGrpSpPr>
        <p:grpSpPr>
          <a:xfrm>
            <a:off x="1449705" y="5290820"/>
            <a:ext cx="2382520" cy="1336675"/>
            <a:chOff x="1800" y="8115"/>
            <a:chExt cx="3752" cy="2105"/>
          </a:xfrm>
        </p:grpSpPr>
        <p:sp>
          <p:nvSpPr>
            <p:cNvPr id="74" name="文本框 73"/>
            <p:cNvSpPr txBox="1"/>
            <p:nvPr>
              <p:custDataLst>
                <p:tags r:id="rId37"/>
              </p:custDataLst>
            </p:nvPr>
          </p:nvSpPr>
          <p:spPr>
            <a:xfrm>
              <a:off x="1882" y="8230"/>
              <a:ext cx="3589" cy="1888"/>
            </a:xfrm>
            <a:prstGeom prst="rect">
              <a:avLst/>
            </a:prstGeom>
            <a:noFill/>
          </p:spPr>
          <p:txBody>
            <a:bodyPr wrap="square" rtlCol="0">
              <a:normAutofit/>
            </a:bodyPr>
            <a:p>
              <a:r>
                <a:rPr lang="zh-CN" altLang="en-US" b="1">
                  <a:solidFill>
                    <a:schemeClr val="tx1">
                      <a:lumMod val="65000"/>
                      <a:lumOff val="35000"/>
                    </a:schemeClr>
                  </a:solidFill>
                  <a:cs typeface="微软雅黑" panose="020B0503020204020204" charset="-122"/>
                </a:rPr>
                <a:t>抽取</a:t>
              </a:r>
              <a:r>
                <a:rPr lang="en-US" altLang="zh-CN" b="1">
                  <a:solidFill>
                    <a:schemeClr val="tx1">
                      <a:lumMod val="65000"/>
                      <a:lumOff val="35000"/>
                    </a:schemeClr>
                  </a:solidFill>
                  <a:cs typeface="微软雅黑" panose="020B0503020204020204" charset="-122"/>
                </a:rPr>
                <a:t>20%-30%</a:t>
              </a:r>
              <a:r>
                <a:rPr lang="zh-CN" altLang="en-US" b="1">
                  <a:solidFill>
                    <a:schemeClr val="tx1">
                      <a:lumMod val="65000"/>
                      <a:lumOff val="35000"/>
                    </a:schemeClr>
                  </a:solidFill>
                  <a:cs typeface="微软雅黑" panose="020B0503020204020204" charset="-122"/>
                </a:rPr>
                <a:t>用例</a:t>
              </a:r>
              <a:endParaRPr lang="zh-CN" altLang="en-US" b="1">
                <a:solidFill>
                  <a:schemeClr val="tx1">
                    <a:lumMod val="65000"/>
                    <a:lumOff val="35000"/>
                  </a:schemeClr>
                </a:solidFill>
                <a:cs typeface="微软雅黑" panose="020B0503020204020204" charset="-122"/>
              </a:endParaRPr>
            </a:p>
            <a:p>
              <a:pPr marL="457200" lvl="1" indent="0">
                <a:buNone/>
              </a:pPr>
              <a:r>
                <a:rPr lang="zh-CN" altLang="en-US" b="1">
                  <a:solidFill>
                    <a:schemeClr val="tx1">
                      <a:lumMod val="65000"/>
                      <a:lumOff val="35000"/>
                    </a:schemeClr>
                  </a:solidFill>
                  <a:cs typeface="微软雅黑" panose="020B0503020204020204" charset="-122"/>
                </a:rPr>
                <a:t>核心用例</a:t>
              </a:r>
              <a:endParaRPr lang="zh-CN" altLang="en-US" b="1">
                <a:solidFill>
                  <a:schemeClr val="tx1">
                    <a:lumMod val="65000"/>
                    <a:lumOff val="35000"/>
                  </a:schemeClr>
                </a:solidFill>
                <a:cs typeface="微软雅黑" panose="020B0503020204020204" charset="-122"/>
              </a:endParaRPr>
            </a:p>
            <a:p>
              <a:pPr marL="457200" lvl="1" indent="0">
                <a:buNone/>
              </a:pPr>
              <a:r>
                <a:rPr lang="zh-CN" altLang="en-US" b="1">
                  <a:solidFill>
                    <a:schemeClr val="tx1">
                      <a:lumMod val="65000"/>
                      <a:lumOff val="35000"/>
                    </a:schemeClr>
                  </a:solidFill>
                  <a:cs typeface="微软雅黑" panose="020B0503020204020204" charset="-122"/>
                </a:rPr>
                <a:t>关键用例</a:t>
              </a:r>
              <a:endParaRPr lang="zh-CN" altLang="en-US" b="1">
                <a:solidFill>
                  <a:schemeClr val="tx1">
                    <a:lumMod val="65000"/>
                    <a:lumOff val="35000"/>
                  </a:schemeClr>
                </a:solidFill>
                <a:cs typeface="微软雅黑" panose="020B0503020204020204" charset="-122"/>
              </a:endParaRPr>
            </a:p>
            <a:p>
              <a:pPr marL="457200" lvl="1" indent="0">
                <a:buNone/>
              </a:pPr>
              <a:r>
                <a:rPr lang="zh-CN" altLang="en-US" b="1">
                  <a:solidFill>
                    <a:schemeClr val="tx1">
                      <a:lumMod val="65000"/>
                      <a:lumOff val="35000"/>
                    </a:schemeClr>
                  </a:solidFill>
                  <a:cs typeface="微软雅黑" panose="020B0503020204020204" charset="-122"/>
                </a:rPr>
                <a:t>主要流程</a:t>
              </a:r>
              <a:endParaRPr lang="zh-CN" altLang="en-US" b="1">
                <a:solidFill>
                  <a:schemeClr val="tx1">
                    <a:lumMod val="65000"/>
                    <a:lumOff val="35000"/>
                  </a:schemeClr>
                </a:solidFill>
                <a:cs typeface="微软雅黑" panose="020B0503020204020204" charset="-122"/>
              </a:endParaRPr>
            </a:p>
          </p:txBody>
        </p:sp>
        <p:sp>
          <p:nvSpPr>
            <p:cNvPr id="75" name="矩形 74"/>
            <p:cNvSpPr/>
            <p:nvPr>
              <p:custDataLst>
                <p:tags r:id="rId38"/>
              </p:custDataLst>
            </p:nvPr>
          </p:nvSpPr>
          <p:spPr>
            <a:xfrm>
              <a:off x="1800" y="8115"/>
              <a:ext cx="3752" cy="2105"/>
            </a:xfrm>
            <a:prstGeom prst="rect">
              <a:avLst/>
            </a:prstGeom>
            <a:noFill/>
            <a:ln w="19050">
              <a:solidFill>
                <a:schemeClr val="accent4">
                  <a:shade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77" name="组合 76"/>
          <p:cNvGrpSpPr/>
          <p:nvPr/>
        </p:nvGrpSpPr>
        <p:grpSpPr>
          <a:xfrm>
            <a:off x="5774690" y="5333365"/>
            <a:ext cx="2382520" cy="388837"/>
            <a:chOff x="1800" y="8115"/>
            <a:chExt cx="3752" cy="2170"/>
          </a:xfrm>
        </p:grpSpPr>
        <p:sp>
          <p:nvSpPr>
            <p:cNvPr id="78" name="文本框 77"/>
            <p:cNvSpPr txBox="1"/>
            <p:nvPr>
              <p:custDataLst>
                <p:tags r:id="rId39"/>
              </p:custDataLst>
            </p:nvPr>
          </p:nvSpPr>
          <p:spPr>
            <a:xfrm>
              <a:off x="1882" y="8230"/>
              <a:ext cx="3589" cy="2055"/>
            </a:xfrm>
            <a:prstGeom prst="rect">
              <a:avLst/>
            </a:prstGeom>
            <a:noFill/>
          </p:spPr>
          <p:txBody>
            <a:bodyPr wrap="square" rtlCol="0">
              <a:normAutofit/>
            </a:bodyPr>
            <a:p>
              <a:pPr algn="ctr"/>
              <a:r>
                <a:rPr lang="en-US" b="1">
                  <a:solidFill>
                    <a:schemeClr val="tx1">
                      <a:lumMod val="65000"/>
                      <a:lumOff val="35000"/>
                    </a:schemeClr>
                  </a:solidFill>
                  <a:cs typeface="微软雅黑" panose="020B0503020204020204" charset="-122"/>
                </a:rPr>
                <a:t>100</a:t>
              </a:r>
              <a:r>
                <a:rPr lang="en-US" altLang="zh-CN" b="1">
                  <a:solidFill>
                    <a:schemeClr val="tx1">
                      <a:lumMod val="65000"/>
                      <a:lumOff val="35000"/>
                    </a:schemeClr>
                  </a:solidFill>
                  <a:cs typeface="微软雅黑" panose="020B0503020204020204" charset="-122"/>
                </a:rPr>
                <a:t>%</a:t>
              </a:r>
              <a:r>
                <a:rPr lang="zh-CN" altLang="en-US" b="1">
                  <a:solidFill>
                    <a:schemeClr val="tx1">
                      <a:lumMod val="65000"/>
                      <a:lumOff val="35000"/>
                    </a:schemeClr>
                  </a:solidFill>
                  <a:cs typeface="微软雅黑" panose="020B0503020204020204" charset="-122"/>
                </a:rPr>
                <a:t>用例</a:t>
              </a:r>
              <a:endParaRPr lang="zh-CN" altLang="en-US" b="1">
                <a:solidFill>
                  <a:schemeClr val="tx1">
                    <a:lumMod val="65000"/>
                    <a:lumOff val="35000"/>
                  </a:schemeClr>
                </a:solidFill>
                <a:cs typeface="微软雅黑" panose="020B0503020204020204" charset="-122"/>
              </a:endParaRPr>
            </a:p>
          </p:txBody>
        </p:sp>
        <p:sp>
          <p:nvSpPr>
            <p:cNvPr id="79" name="矩形 78"/>
            <p:cNvSpPr/>
            <p:nvPr>
              <p:custDataLst>
                <p:tags r:id="rId40"/>
              </p:custDataLst>
            </p:nvPr>
          </p:nvSpPr>
          <p:spPr>
            <a:xfrm>
              <a:off x="1800" y="8115"/>
              <a:ext cx="3752" cy="2105"/>
            </a:xfrm>
            <a:prstGeom prst="rect">
              <a:avLst/>
            </a:prstGeom>
            <a:noFill/>
            <a:ln w="19050">
              <a:solidFill>
                <a:schemeClr val="accent4">
                  <a:shade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cxnSp>
        <p:nvCxnSpPr>
          <p:cNvPr id="83" name="直接连接符 82"/>
          <p:cNvCxnSpPr/>
          <p:nvPr>
            <p:custDataLst>
              <p:tags r:id="rId41"/>
            </p:custDataLst>
          </p:nvPr>
        </p:nvCxnSpPr>
        <p:spPr>
          <a:xfrm>
            <a:off x="2769870" y="4840605"/>
            <a:ext cx="0" cy="40957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4" name="直接连接符 83"/>
          <p:cNvCxnSpPr/>
          <p:nvPr>
            <p:custDataLst>
              <p:tags r:id="rId42"/>
            </p:custDataLst>
          </p:nvPr>
        </p:nvCxnSpPr>
        <p:spPr>
          <a:xfrm>
            <a:off x="6428105" y="4850765"/>
            <a:ext cx="0" cy="40957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5" name="直接连接符 84"/>
          <p:cNvCxnSpPr/>
          <p:nvPr>
            <p:custDataLst>
              <p:tags r:id="rId43"/>
            </p:custDataLst>
          </p:nvPr>
        </p:nvCxnSpPr>
        <p:spPr>
          <a:xfrm>
            <a:off x="7660640" y="4850765"/>
            <a:ext cx="0" cy="40957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
        <p:nvSpPr>
          <p:cNvPr id="22" name="标题 21"/>
          <p:cNvSpPr>
            <a:spLocks noGrp="1"/>
          </p:cNvSpPr>
          <p:nvPr>
            <p:ph type="title"/>
            <p:custDataLst>
              <p:tags r:id="rId44"/>
            </p:custDataLst>
          </p:nvPr>
        </p:nvSpPr>
        <p:spPr>
          <a:xfrm>
            <a:off x="137160" y="34925"/>
            <a:ext cx="10800080" cy="60388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软件项目开发流程</a:t>
            </a:r>
            <a:endParaRPr lang="zh-CN" altLang="en-US" sz="2800">
              <a:sym typeface="+mn-ea"/>
            </a:endParaRPr>
          </a:p>
        </p:txBody>
      </p:sp>
    </p:spTree>
    <p:custDataLst>
      <p:tags r:id="rId45"/>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390525" y="560705"/>
            <a:ext cx="10981055" cy="6243955"/>
          </a:xfrm>
          <a:prstGeom prst="rect">
            <a:avLst/>
          </a:prstGeom>
        </p:spPr>
      </p:pic>
      <p:sp>
        <p:nvSpPr>
          <p:cNvPr id="24" name="标题 23"/>
          <p:cNvSpPr>
            <a:spLocks noGrp="1"/>
          </p:cNvSpPr>
          <p:nvPr>
            <p:ph type="title"/>
            <p:custDataLst>
              <p:tags r:id="rId3"/>
            </p:custDataLst>
          </p:nvPr>
        </p:nvSpPr>
        <p:spPr>
          <a:xfrm>
            <a:off x="152400" y="57150"/>
            <a:ext cx="10800080" cy="56451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在线</a:t>
            </a:r>
            <a:r>
              <a:rPr lang="zh-CN" altLang="en-US" sz="2800">
                <a:sym typeface="+mn-ea"/>
              </a:rPr>
              <a:t>接口</a:t>
            </a:r>
            <a:endParaRPr lang="zh-CN" altLang="en-US" sz="2800">
              <a:sym typeface="+mn-ea"/>
            </a:endParaRPr>
          </a:p>
        </p:txBody>
      </p:sp>
    </p:spTree>
    <p:custDataLst>
      <p:tags r:id="rId4"/>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74955" y="592455"/>
            <a:ext cx="11288395" cy="5949315"/>
          </a:xfrm>
          <a:prstGeom prst="rect">
            <a:avLst/>
          </a:prstGeom>
        </p:spPr>
      </p:pic>
      <p:sp>
        <p:nvSpPr>
          <p:cNvPr id="3" name="标题 2"/>
          <p:cNvSpPr>
            <a:spLocks noGrp="1"/>
          </p:cNvSpPr>
          <p:nvPr>
            <p:ph type="title"/>
            <p:custDataLst>
              <p:tags r:id="rId3"/>
            </p:custDataLst>
          </p:nvPr>
        </p:nvSpPr>
        <p:spPr>
          <a:xfrm>
            <a:off x="144145" y="97155"/>
            <a:ext cx="10800080" cy="4953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在线接口</a:t>
            </a:r>
            <a:endParaRPr lang="zh-CN" altLang="en-US" sz="2800">
              <a:sym typeface="+mn-ea"/>
            </a:endParaRPr>
          </a:p>
        </p:txBody>
      </p:sp>
    </p:spTree>
    <p:custDataLst>
      <p:tags r:id="rId4"/>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636849" y="104426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90000"/>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文档加载</a:t>
            </a:r>
            <a:endParaRPr lang="en-US" altLang="zh-CN" sz="12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Document Loaders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圆角矩形 2"/>
          <p:cNvSpPr/>
          <p:nvPr>
            <p:custDataLst>
              <p:tags r:id="rId2"/>
            </p:custDataLst>
          </p:nvPr>
        </p:nvSpPr>
        <p:spPr>
          <a:xfrm>
            <a:off x="2865321" y="104426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文本分割</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Text Splitters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圆角矩形 4"/>
          <p:cNvSpPr/>
          <p:nvPr>
            <p:custDataLst>
              <p:tags r:id="rId3"/>
            </p:custDataLst>
          </p:nvPr>
        </p:nvSpPr>
        <p:spPr>
          <a:xfrm>
            <a:off x="4900013" y="104426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文本向量化</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Embedding Models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圆角矩形 5"/>
          <p:cNvSpPr/>
          <p:nvPr>
            <p:custDataLst>
              <p:tags r:id="rId4"/>
            </p:custDataLst>
          </p:nvPr>
        </p:nvSpPr>
        <p:spPr>
          <a:xfrm>
            <a:off x="7029434" y="105823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向量存储</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t>Vector Stores</a:t>
            </a:r>
            <a:endParaRPr lang="en-US" altLang="zh-CN"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圆角矩形 6"/>
          <p:cNvSpPr/>
          <p:nvPr>
            <p:custDataLst>
              <p:tags r:id="rId5"/>
            </p:custDataLst>
          </p:nvPr>
        </p:nvSpPr>
        <p:spPr>
          <a:xfrm>
            <a:off x="636849" y="214462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用户查询</a:t>
            </a:r>
            <a:endParaRPr lang="zh-CN" altLang="en-US" sz="1200" dirty="0">
              <a:solidFill>
                <a:schemeClr val="bg1"/>
              </a:solidFill>
              <a:latin typeface="微软雅黑" panose="020B0503020204020204" charset="-122"/>
              <a:ea typeface="微软雅黑" panose="020B0503020204020204" charset="-122"/>
            </a:endParaRPr>
          </a:p>
        </p:txBody>
      </p:sp>
      <p:sp>
        <p:nvSpPr>
          <p:cNvPr id="8" name="圆角矩形 7"/>
          <p:cNvSpPr/>
          <p:nvPr>
            <p:custDataLst>
              <p:tags r:id="rId6"/>
            </p:custDataLst>
          </p:nvPr>
        </p:nvSpPr>
        <p:spPr>
          <a:xfrm>
            <a:off x="3212052" y="214462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查询向量化</a:t>
            </a:r>
            <a:endParaRPr lang="zh-CN" altLang="en-US" sz="1200" dirty="0">
              <a:solidFill>
                <a:schemeClr val="bg1"/>
              </a:solidFill>
              <a:latin typeface="微软雅黑" panose="020B0503020204020204" charset="-122"/>
              <a:ea typeface="微软雅黑" panose="020B0503020204020204" charset="-122"/>
            </a:endParaRPr>
          </a:p>
        </p:txBody>
      </p:sp>
      <p:sp>
        <p:nvSpPr>
          <p:cNvPr id="9" name="圆角矩形 8"/>
          <p:cNvSpPr/>
          <p:nvPr>
            <p:custDataLst>
              <p:tags r:id="rId7"/>
            </p:custDataLst>
          </p:nvPr>
        </p:nvSpPr>
        <p:spPr>
          <a:xfrm>
            <a:off x="7029434" y="2144112"/>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向量相似度检索</a:t>
            </a:r>
            <a:endParaRPr lang="zh-CN" altLang="en-US" sz="1200" dirty="0">
              <a:solidFill>
                <a:schemeClr val="bg1"/>
              </a:solidFill>
              <a:latin typeface="微软雅黑" panose="020B0503020204020204" charset="-122"/>
              <a:ea typeface="微软雅黑" panose="020B0503020204020204" charset="-122"/>
            </a:endParaRPr>
          </a:p>
        </p:txBody>
      </p:sp>
      <p:cxnSp>
        <p:nvCxnSpPr>
          <p:cNvPr id="11" name="直接箭头连接符 10"/>
          <p:cNvCxnSpPr/>
          <p:nvPr>
            <p:custDataLst>
              <p:tags r:id="rId8"/>
            </p:custDataLst>
          </p:nvPr>
        </p:nvCxnSpPr>
        <p:spPr>
          <a:xfrm>
            <a:off x="4651409" y="2435162"/>
            <a:ext cx="2276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9"/>
            </p:custDataLst>
          </p:nvPr>
        </p:nvCxnSpPr>
        <p:spPr>
          <a:xfrm>
            <a:off x="7698724" y="17157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custDataLst>
              <p:tags r:id="rId10"/>
            </p:custDataLst>
          </p:nvPr>
        </p:nvSpPr>
        <p:spPr>
          <a:xfrm>
            <a:off x="7029434" y="310695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检索到相关文本片段</a:t>
            </a:r>
            <a:endParaRPr lang="zh-CN" altLang="en-US" sz="1200" dirty="0">
              <a:solidFill>
                <a:schemeClr val="bg1"/>
              </a:solidFill>
              <a:latin typeface="微软雅黑" panose="020B0503020204020204" charset="-122"/>
              <a:ea typeface="微软雅黑" panose="020B0503020204020204" charset="-122"/>
            </a:endParaRPr>
          </a:p>
        </p:txBody>
      </p:sp>
      <p:sp>
        <p:nvSpPr>
          <p:cNvPr id="16" name="圆角矩形 15"/>
          <p:cNvSpPr/>
          <p:nvPr>
            <p:custDataLst>
              <p:tags r:id="rId11"/>
            </p:custDataLst>
          </p:nvPr>
        </p:nvSpPr>
        <p:spPr>
          <a:xfrm>
            <a:off x="7029434" y="3998144"/>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组合提示词</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Prompt Template</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圆角矩形 16"/>
          <p:cNvSpPr/>
          <p:nvPr>
            <p:custDataLst>
              <p:tags r:id="rId12"/>
            </p:custDataLst>
          </p:nvPr>
        </p:nvSpPr>
        <p:spPr>
          <a:xfrm>
            <a:off x="7029434" y="4931241"/>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LLM</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生成最终答案</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圆角矩形 17"/>
          <p:cNvSpPr/>
          <p:nvPr>
            <p:custDataLst>
              <p:tags r:id="rId13"/>
            </p:custDataLst>
          </p:nvPr>
        </p:nvSpPr>
        <p:spPr>
          <a:xfrm>
            <a:off x="7029434" y="5878308"/>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输出答案</a:t>
            </a:r>
            <a:endParaRPr lang="zh-CN" altLang="en-US" sz="1200" dirty="0">
              <a:solidFill>
                <a:schemeClr val="bg1"/>
              </a:solidFill>
              <a:latin typeface="微软雅黑" panose="020B0503020204020204" charset="-122"/>
              <a:ea typeface="微软雅黑" panose="020B0503020204020204" charset="-122"/>
            </a:endParaRPr>
          </a:p>
        </p:txBody>
      </p:sp>
      <p:cxnSp>
        <p:nvCxnSpPr>
          <p:cNvPr id="21" name="直接箭头连接符 20"/>
          <p:cNvCxnSpPr/>
          <p:nvPr>
            <p:custDataLst>
              <p:tags r:id="rId14"/>
            </p:custDataLst>
          </p:nvPr>
        </p:nvCxnSpPr>
        <p:spPr>
          <a:xfrm>
            <a:off x="2275462" y="2435162"/>
            <a:ext cx="636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5"/>
            </p:custDataLst>
          </p:nvPr>
        </p:nvCxnSpPr>
        <p:spPr>
          <a:xfrm>
            <a:off x="7698724" y="274885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6"/>
            </p:custDataLst>
          </p:nvPr>
        </p:nvCxnSpPr>
        <p:spPr>
          <a:xfrm>
            <a:off x="7698724" y="364039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7"/>
            </p:custDataLst>
          </p:nvPr>
        </p:nvCxnSpPr>
        <p:spPr>
          <a:xfrm>
            <a:off x="7698724" y="45795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18"/>
            </p:custDataLst>
          </p:nvPr>
        </p:nvCxnSpPr>
        <p:spPr>
          <a:xfrm>
            <a:off x="7698724" y="55130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custDataLst>
              <p:tags r:id="rId19"/>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Langchain </a:t>
            </a:r>
            <a:r>
              <a:rPr lang="zh-CN" altLang="en-US" sz="2800">
                <a:sym typeface="+mn-ea"/>
              </a:rPr>
              <a:t>rag </a:t>
            </a:r>
            <a:r>
              <a:rPr lang="zh-CN" altLang="en-US" sz="2800">
                <a:sym typeface="+mn-ea"/>
              </a:rPr>
              <a:t>实现</a:t>
            </a:r>
            <a:endParaRPr lang="zh-CN" altLang="en-US" sz="2800">
              <a:sym typeface="+mn-ea"/>
            </a:endParaRPr>
          </a:p>
        </p:txBody>
      </p:sp>
      <p:cxnSp>
        <p:nvCxnSpPr>
          <p:cNvPr id="4" name="直接箭头连接符 3"/>
          <p:cNvCxnSpPr/>
          <p:nvPr/>
        </p:nvCxnSpPr>
        <p:spPr>
          <a:xfrm>
            <a:off x="2276475" y="132969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a:off x="4311650" y="133223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6447790" y="132715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0"/>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sz="2700" b="1">
                <a:solidFill>
                  <a:schemeClr val="accent1"/>
                </a:solidFill>
                <a:latin typeface="+mj-ea"/>
                <a:ea typeface="+mj-ea"/>
                <a:cs typeface="+mj-ea"/>
              </a:rPr>
              <a:t>LangChain</a:t>
            </a:r>
            <a:r>
              <a:rPr lang="zh-CN" altLang="en-US" sz="2700" b="1">
                <a:solidFill>
                  <a:schemeClr val="accent1"/>
                </a:solidFill>
                <a:latin typeface="+mj-ea"/>
                <a:ea typeface="+mj-ea"/>
                <a:cs typeface="+mj-ea"/>
              </a:rPr>
              <a:t>核心组件</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19075" y="728980"/>
            <a:ext cx="11447145" cy="5407025"/>
          </a:xfrm>
          <a:prstGeom prst="rect">
            <a:avLst/>
          </a:prstGeom>
        </p:spPr>
      </p:pic>
      <p:sp>
        <p:nvSpPr>
          <p:cNvPr id="3" name="矩形 2"/>
          <p:cNvSpPr/>
          <p:nvPr/>
        </p:nvSpPr>
        <p:spPr>
          <a:xfrm>
            <a:off x="4706620" y="1581785"/>
            <a:ext cx="1094740" cy="347345"/>
          </a:xfrm>
          <a:prstGeom prst="rect">
            <a:avLst/>
          </a:prstGeom>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矩形 6"/>
          <p:cNvSpPr/>
          <p:nvPr/>
        </p:nvSpPr>
        <p:spPr>
          <a:xfrm>
            <a:off x="4679950" y="1635125"/>
            <a:ext cx="1121410" cy="254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612005" y="1603375"/>
            <a:ext cx="1428750" cy="306705"/>
          </a:xfrm>
          <a:prstGeom prst="rect">
            <a:avLst/>
          </a:prstGeom>
          <a:noFill/>
        </p:spPr>
        <p:txBody>
          <a:bodyPr wrap="square" rtlCol="0">
            <a:spAutoFit/>
          </a:bodyPr>
          <a:p>
            <a:r>
              <a:rPr lang="en-US" altLang="zh-CN" sz="1400">
                <a:latin typeface="+mj-ea"/>
                <a:ea typeface="+mj-ea"/>
              </a:rPr>
              <a:t>Embeddings</a:t>
            </a:r>
            <a:endParaRPr lang="en-US" altLang="zh-CN" sz="1400">
              <a:latin typeface="+mj-ea"/>
              <a:ea typeface="+mj-ea"/>
            </a:endParaRPr>
          </a:p>
        </p:txBody>
      </p:sp>
    </p:spTree>
    <p:custDataLst>
      <p:tags r:id="rId3"/>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Langchain </a:t>
            </a:r>
            <a:r>
              <a:rPr lang="zh-CN" altLang="en-US" sz="2700" b="1">
                <a:solidFill>
                  <a:schemeClr val="accent1"/>
                </a:solidFill>
                <a:latin typeface="+mj-ea"/>
                <a:ea typeface="+mj-ea"/>
                <a:cs typeface="+mj-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882015"/>
            <a:ext cx="5886450" cy="4067175"/>
          </a:xfrm>
          <a:prstGeom prst="rect">
            <a:avLst/>
          </a:prstGeom>
        </p:spPr>
      </p:pic>
      <p:pic>
        <p:nvPicPr>
          <p:cNvPr id="3" name="图片 2"/>
          <p:cNvPicPr>
            <a:picLocks noChangeAspect="1"/>
          </p:cNvPicPr>
          <p:nvPr/>
        </p:nvPicPr>
        <p:blipFill>
          <a:blip r:embed="rId3"/>
          <a:stretch>
            <a:fillRect/>
          </a:stretch>
        </p:blipFill>
        <p:spPr>
          <a:xfrm>
            <a:off x="6261100" y="837565"/>
            <a:ext cx="5810250" cy="4607560"/>
          </a:xfrm>
          <a:prstGeom prst="rect">
            <a:avLst/>
          </a:prstGeom>
        </p:spPr>
      </p:pic>
    </p:spTree>
    <p:custDataLst>
      <p:tags r:id="rId4"/>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Langchain </a:t>
            </a:r>
            <a:r>
              <a:rPr lang="zh-CN" altLang="en-US" sz="2700" b="1">
                <a:solidFill>
                  <a:schemeClr val="accent1"/>
                </a:solidFill>
                <a:latin typeface="+mj-ea"/>
                <a:ea typeface="+mj-ea"/>
                <a:cs typeface="+mj-ea"/>
              </a:rPr>
              <a:t>介绍</a:t>
            </a:r>
            <a:endParaRPr lang="zh-CN" altLang="en-US" sz="2700" b="1">
              <a:solidFill>
                <a:schemeClr val="accent1"/>
              </a:solidFill>
              <a:latin typeface="+mj-ea"/>
              <a:ea typeface="+mj-ea"/>
              <a:cs typeface="+mj-ea"/>
            </a:endParaRPr>
          </a:p>
        </p:txBody>
      </p:sp>
      <p:graphicFrame>
        <p:nvGraphicFramePr>
          <p:cNvPr id="5" name="表格 4"/>
          <p:cNvGraphicFramePr/>
          <p:nvPr>
            <p:custDataLst>
              <p:tags r:id="rId2"/>
            </p:custDataLst>
          </p:nvPr>
        </p:nvGraphicFramePr>
        <p:xfrm>
          <a:off x="429260" y="891540"/>
          <a:ext cx="11077575" cy="4620260"/>
        </p:xfrm>
        <a:graphic>
          <a:graphicData uri="http://schemas.openxmlformats.org/drawingml/2006/table">
            <a:tbl>
              <a:tblPr/>
              <a:tblGrid>
                <a:gridCol w="1289685"/>
                <a:gridCol w="1223645"/>
                <a:gridCol w="1962785"/>
                <a:gridCol w="1668145"/>
                <a:gridCol w="4933315"/>
              </a:tblGrid>
              <a:tr h="335280">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参数名</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代码中取值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参数含义</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其他可选值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不同取值的结果差异</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70104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file_path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doc_path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必选，指定待加载的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Markdown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文件路径（绝对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相对路径）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无（需合法文件路径）</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路径错误直接报「文件不存在」；路径正确则定位文件，是加载的前提。</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4968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mode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"elements"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可选，指定解析后的数据格式（结构化程度）</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"single"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"elements"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：按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Markdown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元素拆分（标题</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→Title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、段落</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→NarrativeText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→ListItem</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），每个元素对应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metadata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含</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type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字段（如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type: Title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），支持后续按元素类型过滤（如仅提取代码块）。</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"single"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：整个文档合并为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，无元素类型区分，仅保留纯文本和基础路径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metadata</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，适合无需结构化的场景。</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6680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strategy</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"fast"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可选，指定解析引擎的精度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速度权衡</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"hi_res"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（高精度）</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"fast"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：用轻量规则解析，速度快（毫秒级），但复杂格式（嵌套列表、多层标题、表格）可能解析不完整（如表格拆分为普通文本）。</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"hi_res"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：调用高精度解析器（如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markdown-it-py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），复杂格式还原准确（表格保留结构、嵌套列表层级正确），但速度慢（秒级），内存消耗高。</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6746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"utf-8"</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可选，指定文件编码格式</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"gb2312"</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"utf-16"</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编码匹配：正常加载，无乱码；</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编码不匹配：中文显示为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或方块，代码中捕获该异常并提示切换为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若文件实际是</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编码而用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utf-8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加载，会直接报</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UnicodeDecodeError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5" name="图片 4"/>
          <p:cNvPicPr>
            <a:picLocks noChangeAspect="1"/>
          </p:cNvPicPr>
          <p:nvPr/>
        </p:nvPicPr>
        <p:blipFill>
          <a:blip r:embed="rId2"/>
          <a:stretch>
            <a:fillRect/>
          </a:stretch>
        </p:blipFill>
        <p:spPr>
          <a:xfrm>
            <a:off x="544195" y="880745"/>
            <a:ext cx="10334625" cy="4874895"/>
          </a:xfrm>
          <a:prstGeom prst="rect">
            <a:avLst/>
          </a:prstGeom>
        </p:spPr>
      </p:pic>
    </p:spTree>
    <p:custDataLst>
      <p:tags r:id="rId3"/>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683895" y="802005"/>
          <a:ext cx="10483850" cy="5090160"/>
        </p:xfrm>
        <a:graphic>
          <a:graphicData uri="http://schemas.openxmlformats.org/drawingml/2006/table">
            <a:tbl>
              <a:tblPr/>
              <a:tblGrid>
                <a:gridCol w="2096770"/>
                <a:gridCol w="2096770"/>
                <a:gridCol w="2096770"/>
                <a:gridCol w="2096770"/>
                <a:gridCol w="2096770"/>
              </a:tblGrid>
              <a:tr h="365760">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参数名</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代码中取值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参数含义</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其他可选值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不同取值的结果差异</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1920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file_path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doc_path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必选，同</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UnstructuredMarkdownLoader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，指定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无（需合法路径）</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路径错误报「文件不存在」，路径正确则定位文件。</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0584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"utf-8"</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可选，同前，指定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文件编码</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编码不匹配导致乱码，需根据文件实际编码调整（</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Windows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系统默认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可能为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49936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autodetect_encoding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False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可选，是否自动检测文件编码（依赖</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chardet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库）</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True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False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：强制使用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encoding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指定的编码，速度快，但编码错误直接失败；</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True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：自动检测编码（如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实际是</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会自动适配），兼容性强，但额外消耗检测时间（短文本可能误判，如把</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误判为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ascii</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
            <a:ext cx="12175490" cy="499745"/>
            <a:chOff x="0" y="182"/>
            <a:chExt cx="19174" cy="787"/>
          </a:xfrm>
        </p:grpSpPr>
        <p:cxnSp>
          <p:nvCxnSpPr>
            <p:cNvPr id="11" name="直接连接符 1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文本框 2"/>
            <p:cNvSpPr txBox="1"/>
            <p:nvPr>
              <p:custDataLst>
                <p:tags r:id="rId2"/>
              </p:custDataLst>
            </p:nvPr>
          </p:nvSpPr>
          <p:spPr>
            <a:xfrm>
              <a:off x="146" y="182"/>
              <a:ext cx="4885" cy="725"/>
            </a:xfrm>
            <a:prstGeom prst="rect">
              <a:avLst/>
            </a:prstGeom>
            <a:noFill/>
          </p:spPr>
          <p:txBody>
            <a:bodyPr wrap="square" rtlCol="0">
              <a:normAutofit fontScale="80000"/>
            </a:bodyPr>
            <a:lstStyle/>
            <a:p>
              <a:pPr algn="l">
                <a:buClrTx/>
                <a:buSzTx/>
                <a:buFontTx/>
              </a:pPr>
              <a:r>
                <a:rPr lang="zh-CN" altLang="en-US" sz="2800" b="1">
                  <a:solidFill>
                    <a:schemeClr val="accent1"/>
                  </a:solidFill>
                  <a:latin typeface="+mj-ea"/>
                  <a:ea typeface="+mj-ea"/>
                  <a:cs typeface="+mj-ea"/>
                  <a:sym typeface="+mn-ea"/>
                </a:rPr>
                <a:t>AI Agent技术架构</a:t>
              </a:r>
              <a:endParaRPr lang="zh-CN" altLang="en-US" sz="2800" b="1">
                <a:solidFill>
                  <a:schemeClr val="accent1"/>
                </a:solidFill>
                <a:latin typeface="+mj-ea"/>
                <a:ea typeface="+mj-ea"/>
                <a:cs typeface="+mj-ea"/>
                <a:sym typeface="+mn-ea"/>
              </a:endParaRPr>
            </a:p>
          </p:txBody>
        </p:sp>
      </p:grpSp>
      <p:pic>
        <p:nvPicPr>
          <p:cNvPr id="5" name="图片 4"/>
          <p:cNvPicPr>
            <a:picLocks noChangeAspect="1"/>
          </p:cNvPicPr>
          <p:nvPr>
            <p:custDataLst>
              <p:tags r:id="rId3"/>
            </p:custDataLst>
          </p:nvPr>
        </p:nvPicPr>
        <p:blipFill>
          <a:blip r:embed="rId4"/>
          <a:stretch>
            <a:fillRect/>
          </a:stretch>
        </p:blipFill>
        <p:spPr>
          <a:xfrm>
            <a:off x="92710" y="786765"/>
            <a:ext cx="11506200" cy="4262755"/>
          </a:xfrm>
          <a:prstGeom prst="rect">
            <a:avLst/>
          </a:prstGeom>
        </p:spPr>
      </p:pic>
    </p:spTree>
    <p:custDataLst>
      <p:tags r:id="rId5"/>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541655" y="710565"/>
            <a:ext cx="8465820" cy="5862955"/>
          </a:xfrm>
          <a:prstGeom prst="rect">
            <a:avLst/>
          </a:prstGeom>
        </p:spPr>
      </p:pic>
    </p:spTree>
    <p:custDataLst>
      <p:tags r:id="rId3"/>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275590" y="691515"/>
          <a:ext cx="11695430" cy="6101080"/>
        </p:xfrm>
        <a:graphic>
          <a:graphicData uri="http://schemas.openxmlformats.org/drawingml/2006/table">
            <a:tbl>
              <a:tblPr/>
              <a:tblGrid>
                <a:gridCol w="1596390"/>
                <a:gridCol w="1866265"/>
                <a:gridCol w="2399665"/>
                <a:gridCol w="1906270"/>
                <a:gridCol w="3926840"/>
              </a:tblGrid>
              <a:tr h="278130">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参数名</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62560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chunk_size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800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必选，指定每个分片的最大长度（单位由</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length_function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决定，默认是「字符数」）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500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chunk_size=800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：适合短文本嵌入（如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bge-m3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支持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8192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800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，留足余量）；</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chunk_size=2000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：分片更长，信息更完整，但可能超过部分模型的输入限制（如小模型仅支持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1024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），导致嵌入失败；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过小（如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100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）：分片碎片化，上下文断裂（如一句话被拆成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片），后续检索时无法理解完整语义。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4145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chunk_overlap</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100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可选，相邻分片的重叠字符数（避免切分处信息丢失）</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50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- 100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：相邻分片重叠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字符，确保长句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逻辑连贯（如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评分标准包括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不会被切分为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和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：无重叠，切分处可能丢失上下文（如标题和正文分离）；</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- 200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：重叠过多，分片冗余，向量库存储量增大，检索效率下降。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4145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separators</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按优先级排列的分隔符列表</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可选，切分的字符序列（按列表顺序优先匹配，优先用高阶分隔符切分，保证语义完整）</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自定义列表（如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 ".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代码中优先用</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（二级标题）切分，其次</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（三级标题），最后用逗号：</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合理分隔符：按标题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段落切分，分片语义独立（如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个标题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对应段落为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个分片）；</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错误分隔符（如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）：优先按空格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逗号切分，导致分片碎片化（如 “评分”“标准” 拆成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片），语义丢失。</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5730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length_function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len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可选，计算分片长度的函数（默认是</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，即字符数；也可按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数计算）</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tiktoken.encoding_for_model("gpt-3.5-turbo").encode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（字符数）：计算简单，速度快，但字符数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数（中文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，英文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单词</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≈1-2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），可能低估实际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长度；</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tiktoken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函数（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数）：精准匹配模型的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限制（如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gpt-3.5-turbo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按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计算），避免超限制，但需额外安装</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tiktoken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库，计算速度稍慢。</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0360" y="615950"/>
            <a:ext cx="10366375" cy="4205605"/>
          </a:xfrm>
          <a:prstGeom prst="rect">
            <a:avLst/>
          </a:prstGeom>
        </p:spPr>
      </p:pic>
    </p:spTree>
    <p:custDataLst>
      <p:tags r:id="rId3"/>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683260" y="739140"/>
          <a:ext cx="10836275" cy="5946775"/>
        </p:xfrm>
        <a:graphic>
          <a:graphicData uri="http://schemas.openxmlformats.org/drawingml/2006/table">
            <a:tbl>
              <a:tblPr/>
              <a:tblGrid>
                <a:gridCol w="1722755"/>
                <a:gridCol w="2145030"/>
                <a:gridCol w="2219325"/>
                <a:gridCol w="1833880"/>
                <a:gridCol w="2915285"/>
              </a:tblGrid>
              <a:tr h="335280">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参数名</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593975">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model</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"bge-m3:latest"</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本地部署的嵌入模型名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"all-MiniLM-L6-v2"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"gte-large"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"llama3:7b"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（部分大模型支持嵌入）</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bge-m3:latest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：中文支持好，向量维度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1024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，语义匹配精度高，适合中文医疗场景（代码中是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营养风险筛查，中文内容）；</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all-MiniLM-L6-v2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：轻量模型，维度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384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，速度快，内存消耗低，但精度略低于</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bge-m3</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llama3:7b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：大语言模型兼职嵌入，维度高（</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4096</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），但速度慢，嵌入效率低，适合无专用嵌入模型的场景。</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61544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base_url</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地址</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服务的访问地址（</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需提前启动，默认端口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11434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"http://localhost:11434"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（默认地址）、远程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服务地址</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本地地址：低延迟，嵌入速度快，适合单机部署；</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远程地址：需网络传输，延迟高，若网络不稳定会导致嵌入超时失败；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地址错误会报「连接拒绝」，需确保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服务正常运行。</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18160">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（扩展参数）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temperature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未使用（嵌入模型无需温度）</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可选，仅生成模型用，嵌入模型无意义</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0.0~1.0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嵌入模型忽略此参数，设置无影响。</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83920">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（扩展参数）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request_timeout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未使用</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可选，设置嵌入请求超时时间</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30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（秒）、</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60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（秒）</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- 30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：超时时间短，网络差时易失败；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- 60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：容错性高，但等待时间长。</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4805" y="678180"/>
            <a:ext cx="10295255" cy="5403850"/>
          </a:xfrm>
          <a:prstGeom prst="rect">
            <a:avLst/>
          </a:prstGeom>
        </p:spPr>
      </p:pic>
    </p:spTree>
    <p:custDataLst>
      <p:tags r:id="rId3"/>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355600" y="503555"/>
          <a:ext cx="11480800" cy="6249670"/>
        </p:xfrm>
        <a:graphic>
          <a:graphicData uri="http://schemas.openxmlformats.org/drawingml/2006/table">
            <a:tbl>
              <a:tblPr/>
              <a:tblGrid>
                <a:gridCol w="1866265"/>
                <a:gridCol w="2170430"/>
                <a:gridCol w="2081530"/>
                <a:gridCol w="2110740"/>
                <a:gridCol w="3251835"/>
              </a:tblGrid>
              <a:tr h="263525">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cs typeface="微软雅黑" panose="020B0503020204020204" charset="-122"/>
                        </a:rPr>
                        <a:t>参数 </a:t>
                      </a:r>
                      <a:r>
                        <a:rPr lang="en-US" altLang="zh-CN" sz="1200" b="1"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1" i="0">
                          <a:solidFill>
                            <a:srgbClr val="000000"/>
                          </a:solidFill>
                          <a:latin typeface="微软雅黑" panose="020B0503020204020204" charset="-122"/>
                          <a:ea typeface="微软雅黑" panose="020B0503020204020204" charset="-122"/>
                          <a:cs typeface="微软雅黑" panose="020B0503020204020204" charset="-122"/>
                        </a:rPr>
                        <a:t>方法名</a:t>
                      </a:r>
                      <a:endParaRPr lang="zh-CN" altLang="en-US" sz="1200" b="1"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91567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collection_name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"yycp"</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必选，指定向量库中的「集合名」（类似数据库的表名），用于隔离不同数据</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"medical_doc"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等自定义名称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不同集合名：数据完全隔离（如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yycp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集合和</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集合的分片不会互相检索）；</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相同集合名：新数据会追加到现有集合（代码中初始化时会删除旧目录，避免重复）。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35001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embedding_function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self.embeddings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OllamaEmbeddings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实例）</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必选，指定将文本转为向量的函数</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HuggingFaceEmbeddings()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OllamaEmbeddings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：本地嵌入，无需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API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密钥，适合隐私数据；</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OpenAIEmbeddings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：调用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 API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嵌入（需密钥），精度高但有费用，数据需上传到云端；</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嵌入函数不匹配：若检索时用的嵌入函数与存储时不同，向量维度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语义空间不一致，检索结果完全错误。</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24255">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persist_directory</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自定义目录</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可选，指定向量数据的持久化路径（本地文件夹），若不指定则仅存于内存</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None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（内存模式）、</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"./chroma_db"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指定目录：数据持久化到磁盘，服务重启后不丢失；</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None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（内存模式）：数据仅存于内存，服务重启后丢失，适合临时测试场景；</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目录已存在时，代码中会删除旧目录（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shutil.rmtree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），避免残留数据干扰。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24255">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方法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add_documents(documents)</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[chunk]</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（单个分片）</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核心写入方法，接收</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Document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列表，自动将</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page_content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转为向量并存储</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多个</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Document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组成的列表（如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单分片写入：代码中用于逐个验证入库结果，便于定位失败分片，但速度慢；</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多分片批量写入（如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add_documents(chunks)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）：速度快，但单个分片失败会导致批量失败（需捕获异常）。</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07085">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方法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_collection.get(where={...})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where={"chunk_id": chunk.metadata["chunk_id"]}</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检索方法，按元数据过滤（</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条件）</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where={"file_id": "missing_file_id"}</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where={"business_scene": "NRS2002"}</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精准过滤：仅返回符合元数据条件的分片（如代码中验证</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chunk_id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是否存在）；</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无过滤条件（</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get()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）：返回集合中所有分片，适合全量统计。</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193040" y="604520"/>
            <a:ext cx="11106785" cy="5019040"/>
          </a:xfrm>
          <a:prstGeom prst="rect">
            <a:avLst/>
          </a:prstGeom>
        </p:spPr>
      </p:pic>
    </p:spTree>
    <p:custDataLst>
      <p:tags r:id="rId3"/>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407035" y="582930"/>
            <a:ext cx="8596630" cy="3194685"/>
          </a:xfrm>
          <a:prstGeom prst="rect">
            <a:avLst/>
          </a:prstGeom>
        </p:spPr>
      </p:pic>
      <p:pic>
        <p:nvPicPr>
          <p:cNvPr id="7" name="图片 6"/>
          <p:cNvPicPr>
            <a:picLocks noChangeAspect="1"/>
          </p:cNvPicPr>
          <p:nvPr/>
        </p:nvPicPr>
        <p:blipFill>
          <a:blip r:embed="rId3"/>
          <a:stretch>
            <a:fillRect/>
          </a:stretch>
        </p:blipFill>
        <p:spPr>
          <a:xfrm>
            <a:off x="406400" y="3520440"/>
            <a:ext cx="8526780" cy="3093085"/>
          </a:xfrm>
          <a:prstGeom prst="rect">
            <a:avLst/>
          </a:prstGeom>
        </p:spPr>
      </p:pic>
    </p:spTree>
    <p:custDataLst>
      <p:tags r:id="rId4"/>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197485" y="393065"/>
            <a:ext cx="10130155" cy="4037965"/>
          </a:xfrm>
          <a:prstGeom prst="rect">
            <a:avLst/>
          </a:prstGeom>
        </p:spPr>
      </p:pic>
      <p:sp>
        <p:nvSpPr>
          <p:cNvPr id="2" name="文本框 1"/>
          <p:cNvSpPr txBox="1"/>
          <p:nvPr/>
        </p:nvSpPr>
        <p:spPr>
          <a:xfrm>
            <a:off x="414655" y="3966210"/>
            <a:ext cx="10990580" cy="275590"/>
          </a:xfrm>
          <a:prstGeom prst="rect">
            <a:avLst/>
          </a:prstGeom>
        </p:spPr>
        <p:txBody>
          <a:bodyPr wrap="square">
            <a:spAutoFit/>
          </a:bodyPr>
          <a:p>
            <a:endParaRPr lang="en-US" altLang="zh-CN" sz="12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503555"/>
            <a:ext cx="9305290" cy="616140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13" name="文本框 12"/>
          <p:cNvSpPr txBox="1"/>
          <p:nvPr/>
        </p:nvSpPr>
        <p:spPr>
          <a:xfrm>
            <a:off x="171450" y="990600"/>
            <a:ext cx="11560810" cy="4434840"/>
          </a:xfrm>
          <a:prstGeom prst="rect">
            <a:avLst/>
          </a:prstGeom>
        </p:spPr>
        <p:txBody>
          <a:bodyPr wrap="square">
            <a:spAutoFit/>
          </a:bodyPr>
          <a:p>
            <a:pPr marL="0" indent="0">
              <a:spcAft>
                <a:spcPct val="60000"/>
              </a:spcAft>
            </a:pPr>
            <a:r>
              <a:rPr lang="zh-CN" altLang="en-US" sz="3200" b="1" i="0">
                <a:solidFill>
                  <a:srgbClr val="000000"/>
                </a:solidFill>
                <a:latin typeface="微软雅黑" panose="020B0503020204020204" charset="-122"/>
                <a:ea typeface="微软雅黑" panose="020B0503020204020204" charset="-122"/>
                <a:cs typeface="微软雅黑" panose="020B0503020204020204" charset="-122"/>
              </a:rPr>
              <a:t>什么是 </a:t>
            </a:r>
            <a:r>
              <a:rPr lang="en-US" altLang="zh-CN" sz="3200" b="1" i="0">
                <a:solidFill>
                  <a:srgbClr val="000000"/>
                </a:solidFill>
                <a:latin typeface="微软雅黑" panose="020B0503020204020204" charset="-122"/>
                <a:ea typeface="微软雅黑" panose="020B0503020204020204" charset="-122"/>
                <a:cs typeface="微软雅黑" panose="020B0503020204020204" charset="-122"/>
              </a:rPr>
              <a:t>Elasticsearch</a:t>
            </a:r>
            <a:r>
              <a:rPr lang="zh-CN" altLang="en-US" sz="3200" b="1"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32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600" b="0" i="0">
                <a:latin typeface="微软雅黑" panose="020B0503020204020204" charset="-122"/>
                <a:ea typeface="微软雅黑" panose="020B0503020204020204" charset="-122"/>
                <a:cs typeface="微软雅黑" panose="020B0503020204020204" charset="-122"/>
              </a:rPr>
              <a:t>Elasticsearch</a:t>
            </a:r>
            <a:r>
              <a:rPr lang="zh-CN" altLang="en-US" sz="1600" b="0" i="0">
                <a:latin typeface="微软雅黑" panose="020B0503020204020204" charset="-122"/>
                <a:ea typeface="微软雅黑" panose="020B0503020204020204" charset="-122"/>
                <a:cs typeface="微软雅黑" panose="020B0503020204020204" charset="-122"/>
              </a:rPr>
              <a:t>（简称 </a:t>
            </a:r>
            <a:r>
              <a:rPr lang="en-US" altLang="zh-CN" sz="1600" b="0" i="0">
                <a:latin typeface="微软雅黑" panose="020B0503020204020204" charset="-122"/>
                <a:ea typeface="微软雅黑" panose="020B0503020204020204" charset="-122"/>
                <a:cs typeface="微软雅黑" panose="020B0503020204020204" charset="-122"/>
              </a:rPr>
              <a:t>ES</a:t>
            </a:r>
            <a:r>
              <a:rPr lang="zh-CN" altLang="en-US" sz="1600" b="0" i="0">
                <a:latin typeface="微软雅黑" panose="020B0503020204020204" charset="-122"/>
                <a:ea typeface="微软雅黑" panose="020B0503020204020204" charset="-122"/>
                <a:cs typeface="微软雅黑" panose="020B0503020204020204" charset="-122"/>
              </a:rPr>
              <a:t>）是一个开源的分布式搜索引擎，基于 </a:t>
            </a:r>
            <a:r>
              <a:rPr lang="en-US" altLang="zh-CN" sz="1600" b="0" i="0">
                <a:latin typeface="微软雅黑" panose="020B0503020204020204" charset="-122"/>
                <a:ea typeface="微软雅黑" panose="020B0503020204020204" charset="-122"/>
                <a:cs typeface="微软雅黑" panose="020B0503020204020204" charset="-122"/>
              </a:rPr>
              <a:t>Lucene </a:t>
            </a:r>
            <a:r>
              <a:rPr lang="zh-CN" altLang="en-US" sz="1600" b="0" i="0">
                <a:latin typeface="微软雅黑" panose="020B0503020204020204" charset="-122"/>
                <a:ea typeface="微软雅黑" panose="020B0503020204020204" charset="-122"/>
                <a:cs typeface="微软雅黑" panose="020B0503020204020204" charset="-122"/>
              </a:rPr>
              <a:t>构建，具有高可用、高扩展、近实时搜索等特点，广泛用于日志分析、全文检索、数据分析等场景。</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600" b="0" i="0">
                <a:latin typeface="微软雅黑" panose="020B0503020204020204" charset="-122"/>
                <a:ea typeface="微软雅黑" panose="020B0503020204020204" charset="-122"/>
                <a:cs typeface="微软雅黑" panose="020B0503020204020204" charset="-122"/>
              </a:rPr>
              <a:t>Windows 11 </a:t>
            </a:r>
            <a:r>
              <a:rPr lang="zh-CN" altLang="en-US" sz="1600" b="0" i="0">
                <a:latin typeface="微软雅黑" panose="020B0503020204020204" charset="-122"/>
                <a:ea typeface="微软雅黑" panose="020B0503020204020204" charset="-122"/>
                <a:cs typeface="微软雅黑" panose="020B0503020204020204" charset="-122"/>
              </a:rPr>
              <a:t>安装</a:t>
            </a:r>
            <a:r>
              <a:rPr lang="en-US" altLang="zh-CN" sz="1600" b="0" i="0">
                <a:latin typeface="微软雅黑" panose="020B0503020204020204" charset="-122"/>
                <a:ea typeface="微软雅黑" panose="020B0503020204020204" charset="-122"/>
                <a:cs typeface="微软雅黑" panose="020B0503020204020204" charset="-122"/>
              </a:rPr>
              <a:t> Elasticsearch </a:t>
            </a:r>
            <a:r>
              <a:rPr lang="zh-CN" altLang="en-US" sz="1600" b="0" i="0">
                <a:latin typeface="微软雅黑" panose="020B0503020204020204" charset="-122"/>
                <a:ea typeface="微软雅黑" panose="020B0503020204020204" charset="-122"/>
                <a:cs typeface="微软雅黑" panose="020B0503020204020204" charset="-122"/>
              </a:rPr>
              <a:t>步骤</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600" b="0" i="0">
                <a:latin typeface="微软雅黑" panose="020B0503020204020204" charset="-122"/>
                <a:ea typeface="微软雅黑" panose="020B0503020204020204" charset="-122"/>
                <a:cs typeface="微软雅黑" panose="020B0503020204020204" charset="-122"/>
              </a:rPr>
              <a:t>1. </a:t>
            </a:r>
            <a:r>
              <a:rPr lang="zh-CN" altLang="en-US" sz="1600" b="0" i="0">
                <a:latin typeface="微软雅黑" panose="020B0503020204020204" charset="-122"/>
                <a:ea typeface="微软雅黑" panose="020B0503020204020204" charset="-122"/>
                <a:cs typeface="微软雅黑" panose="020B0503020204020204" charset="-122"/>
              </a:rPr>
              <a:t>安装</a:t>
            </a:r>
            <a:r>
              <a:rPr lang="en-US" altLang="zh-CN" sz="1600" b="0" i="0">
                <a:latin typeface="微软雅黑" panose="020B0503020204020204" charset="-122"/>
                <a:ea typeface="微软雅黑" panose="020B0503020204020204" charset="-122"/>
                <a:cs typeface="微软雅黑" panose="020B0503020204020204" charset="-122"/>
              </a:rPr>
              <a:t> Java </a:t>
            </a:r>
            <a:r>
              <a:rPr lang="zh-CN" altLang="en-US" sz="1600" b="0" i="0">
                <a:latin typeface="微软雅黑" panose="020B0503020204020204" charset="-122"/>
                <a:ea typeface="微软雅黑" panose="020B0503020204020204" charset="-122"/>
                <a:cs typeface="微软雅黑" panose="020B0503020204020204" charset="-122"/>
              </a:rPr>
              <a:t>环境</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600" b="0" i="0">
                <a:latin typeface="微软雅黑" panose="020B0503020204020204" charset="-122"/>
                <a:ea typeface="微软雅黑" panose="020B0503020204020204" charset="-122"/>
                <a:cs typeface="微软雅黑" panose="020B0503020204020204" charset="-122"/>
              </a:rPr>
              <a:t>Elasticsearch </a:t>
            </a:r>
            <a:r>
              <a:rPr lang="zh-CN" altLang="en-US" sz="1600" b="0" i="0">
                <a:latin typeface="微软雅黑" panose="020B0503020204020204" charset="-122"/>
                <a:ea typeface="微软雅黑" panose="020B0503020204020204" charset="-122"/>
                <a:cs typeface="微软雅黑" panose="020B0503020204020204" charset="-122"/>
              </a:rPr>
              <a:t>依赖</a:t>
            </a:r>
            <a:r>
              <a:rPr lang="en-US" altLang="zh-CN" sz="1600" b="0" i="0">
                <a:latin typeface="微软雅黑" panose="020B0503020204020204" charset="-122"/>
                <a:ea typeface="微软雅黑" panose="020B0503020204020204" charset="-122"/>
                <a:cs typeface="微软雅黑" panose="020B0503020204020204" charset="-122"/>
              </a:rPr>
              <a:t> Java</a:t>
            </a:r>
            <a:r>
              <a:rPr lang="zh-CN" altLang="en-US" sz="1600" b="0" i="0">
                <a:latin typeface="微软雅黑" panose="020B0503020204020204" charset="-122"/>
                <a:ea typeface="微软雅黑" panose="020B0503020204020204" charset="-122"/>
                <a:cs typeface="微软雅黑" panose="020B0503020204020204" charset="-122"/>
              </a:rPr>
              <a:t>，需要先安装</a:t>
            </a:r>
            <a:r>
              <a:rPr lang="en-US" altLang="zh-CN" sz="1600" b="0" i="0">
                <a:latin typeface="微软雅黑" panose="020B0503020204020204" charset="-122"/>
                <a:ea typeface="微软雅黑" panose="020B0503020204020204" charset="-122"/>
                <a:cs typeface="微软雅黑" panose="020B0503020204020204" charset="-122"/>
              </a:rPr>
              <a:t> JDK</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下载并安装</a:t>
            </a:r>
            <a:r>
              <a:rPr lang="en-US" altLang="zh-CN" sz="1600" b="0" i="0">
                <a:latin typeface="微软雅黑" panose="020B0503020204020204" charset="-122"/>
                <a:ea typeface="微软雅黑" panose="020B0503020204020204" charset="-122"/>
                <a:cs typeface="微软雅黑" panose="020B0503020204020204" charset="-122"/>
              </a:rPr>
              <a:t> JDK 11 </a:t>
            </a:r>
            <a:r>
              <a:rPr lang="zh-CN" altLang="en-US" sz="1600" b="0" i="0">
                <a:latin typeface="微软雅黑" panose="020B0503020204020204" charset="-122"/>
                <a:ea typeface="微软雅黑" panose="020B0503020204020204" charset="-122"/>
                <a:cs typeface="微软雅黑" panose="020B0503020204020204" charset="-122"/>
              </a:rPr>
              <a:t>或更高版本（推荐</a:t>
            </a:r>
            <a:r>
              <a:rPr lang="en-US" altLang="zh-CN" sz="1600" b="0" i="0">
                <a:latin typeface="微软雅黑" panose="020B0503020204020204" charset="-122"/>
                <a:ea typeface="微软雅黑" panose="020B0503020204020204" charset="-122"/>
                <a:cs typeface="微软雅黑" panose="020B0503020204020204" charset="-122"/>
              </a:rPr>
              <a:t> AdoptOpenJDK</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配置环境变量：</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新建</a:t>
            </a:r>
            <a:r>
              <a:rPr lang="en-US" altLang="zh-CN" sz="1600" b="0" i="0">
                <a:latin typeface="微软雅黑" panose="020B0503020204020204" charset="-122"/>
                <a:ea typeface="微软雅黑" panose="020B0503020204020204" charset="-122"/>
                <a:cs typeface="微软雅黑" panose="020B0503020204020204" charset="-122"/>
              </a:rPr>
              <a:t>JAVA_HOME</a:t>
            </a:r>
            <a:r>
              <a:rPr lang="zh-CN" altLang="en-US" sz="1600" b="0" i="0">
                <a:latin typeface="微软雅黑" panose="020B0503020204020204" charset="-122"/>
                <a:ea typeface="微软雅黑" panose="020B0503020204020204" charset="-122"/>
                <a:cs typeface="微软雅黑" panose="020B0503020204020204" charset="-122"/>
              </a:rPr>
              <a:t>变量，值为</a:t>
            </a:r>
            <a:r>
              <a:rPr lang="en-US" altLang="zh-CN" sz="1600" b="0" i="0">
                <a:latin typeface="微软雅黑" panose="020B0503020204020204" charset="-122"/>
                <a:ea typeface="微软雅黑" panose="020B0503020204020204" charset="-122"/>
                <a:cs typeface="微软雅黑" panose="020B0503020204020204" charset="-122"/>
              </a:rPr>
              <a:t> JDK </a:t>
            </a:r>
            <a:r>
              <a:rPr lang="zh-CN" altLang="en-US" sz="1600" b="0" i="0">
                <a:latin typeface="微软雅黑" panose="020B0503020204020204" charset="-122"/>
                <a:ea typeface="微软雅黑" panose="020B0503020204020204" charset="-122"/>
                <a:cs typeface="微软雅黑" panose="020B0503020204020204" charset="-122"/>
              </a:rPr>
              <a:t>安装路径</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在</a:t>
            </a:r>
            <a:r>
              <a:rPr lang="en-US" altLang="zh-CN" sz="1600" b="0" i="0">
                <a:latin typeface="微软雅黑" panose="020B0503020204020204" charset="-122"/>
                <a:ea typeface="微软雅黑" panose="020B0503020204020204" charset="-122"/>
                <a:cs typeface="微软雅黑" panose="020B0503020204020204" charset="-122"/>
              </a:rPr>
              <a:t>Path</a:t>
            </a:r>
            <a:r>
              <a:rPr lang="zh-CN" altLang="en-US" sz="1600" b="0" i="0">
                <a:latin typeface="微软雅黑" panose="020B0503020204020204" charset="-122"/>
                <a:ea typeface="微软雅黑" panose="020B0503020204020204" charset="-122"/>
                <a:cs typeface="微软雅黑" panose="020B0503020204020204" charset="-122"/>
              </a:rPr>
              <a:t>中添加</a:t>
            </a:r>
            <a:r>
              <a:rPr lang="en-US" altLang="zh-CN" sz="1600" b="0" i="0">
                <a:latin typeface="微软雅黑" panose="020B0503020204020204" charset="-122"/>
                <a:ea typeface="微软雅黑" panose="020B0503020204020204" charset="-122"/>
                <a:cs typeface="微软雅黑" panose="020B0503020204020204" charset="-122"/>
              </a:rPr>
              <a:t>%JAVA_HOME%\bin</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验证：打开命令提示符，输入</a:t>
            </a:r>
            <a:r>
              <a:rPr lang="en-US" altLang="zh-CN" sz="1600" b="0" i="0">
                <a:latin typeface="微软雅黑" panose="020B0503020204020204" charset="-122"/>
                <a:ea typeface="微软雅黑" panose="020B0503020204020204" charset="-122"/>
                <a:cs typeface="微软雅黑" panose="020B0503020204020204" charset="-122"/>
              </a:rPr>
              <a:t>java -version</a:t>
            </a:r>
            <a:r>
              <a:rPr lang="zh-CN" altLang="en-US" sz="1600" b="0" i="0">
                <a:latin typeface="微软雅黑" panose="020B0503020204020204" charset="-122"/>
                <a:ea typeface="微软雅黑" panose="020B0503020204020204" charset="-122"/>
                <a:cs typeface="微软雅黑" panose="020B0503020204020204" charset="-122"/>
              </a:rPr>
              <a:t>查看是否安装成功</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600" b="0" i="0">
                <a:latin typeface="微软雅黑" panose="020B0503020204020204" charset="-122"/>
                <a:ea typeface="微软雅黑" panose="020B0503020204020204" charset="-122"/>
                <a:cs typeface="微软雅黑" panose="020B0503020204020204" charset="-122"/>
              </a:rPr>
              <a:t>2. </a:t>
            </a:r>
            <a:r>
              <a:rPr lang="zh-CN" altLang="en-US" sz="1600" b="0" i="0">
                <a:latin typeface="微软雅黑" panose="020B0503020204020204" charset="-122"/>
                <a:ea typeface="微软雅黑" panose="020B0503020204020204" charset="-122"/>
                <a:cs typeface="微软雅黑" panose="020B0503020204020204" charset="-122"/>
              </a:rPr>
              <a:t>下载并安装</a:t>
            </a:r>
            <a:r>
              <a:rPr lang="en-US" altLang="zh-CN" sz="1600" b="0" i="0">
                <a:latin typeface="微软雅黑" panose="020B0503020204020204" charset="-122"/>
                <a:ea typeface="微软雅黑" panose="020B0503020204020204" charset="-122"/>
                <a:cs typeface="微软雅黑" panose="020B0503020204020204" charset="-122"/>
              </a:rPr>
              <a:t> Elasticsearch</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访问</a:t>
            </a:r>
            <a:r>
              <a:rPr lang="en-US" altLang="zh-CN" sz="1600" b="0" i="0">
                <a:latin typeface="微软雅黑" panose="020B0503020204020204" charset="-122"/>
                <a:ea typeface="微软雅黑" panose="020B0503020204020204" charset="-122"/>
                <a:cs typeface="微软雅黑" panose="020B0503020204020204" charset="-122"/>
              </a:rPr>
              <a:t>Elasticsearch </a:t>
            </a:r>
            <a:r>
              <a:rPr lang="zh-CN" altLang="en-US" sz="1600" b="0" i="0">
                <a:latin typeface="微软雅黑" panose="020B0503020204020204" charset="-122"/>
                <a:ea typeface="微软雅黑" panose="020B0503020204020204" charset="-122"/>
                <a:cs typeface="微软雅黑" panose="020B0503020204020204" charset="-122"/>
              </a:rPr>
              <a:t>官网下载</a:t>
            </a:r>
            <a:r>
              <a:rPr lang="en-US" altLang="zh-CN" sz="1600" b="0" i="0">
                <a:latin typeface="微软雅黑" panose="020B0503020204020204" charset="-122"/>
                <a:ea typeface="微软雅黑" panose="020B0503020204020204" charset="-122"/>
                <a:cs typeface="微软雅黑" panose="020B0503020204020204" charset="-122"/>
              </a:rPr>
              <a:t> Windows </a:t>
            </a:r>
            <a:r>
              <a:rPr lang="zh-CN" altLang="en-US" sz="1600" b="0" i="0">
                <a:latin typeface="微软雅黑" panose="020B0503020204020204" charset="-122"/>
                <a:ea typeface="微软雅黑" panose="020B0503020204020204" charset="-122"/>
                <a:cs typeface="微软雅黑" panose="020B0503020204020204" charset="-122"/>
              </a:rPr>
              <a:t>版本的</a:t>
            </a:r>
            <a:r>
              <a:rPr lang="en-US" altLang="zh-CN" sz="1600" b="0" i="0">
                <a:latin typeface="微软雅黑" panose="020B0503020204020204" charset="-122"/>
                <a:ea typeface="微软雅黑" panose="020B0503020204020204" charset="-122"/>
                <a:cs typeface="微软雅黑" panose="020B0503020204020204" charset="-122"/>
              </a:rPr>
              <a:t> zip </a:t>
            </a:r>
            <a:r>
              <a:rPr lang="zh-CN" altLang="en-US" sz="1600" b="0" i="0">
                <a:latin typeface="微软雅黑" panose="020B0503020204020204" charset="-122"/>
                <a:ea typeface="微软雅黑" panose="020B0503020204020204" charset="-122"/>
                <a:cs typeface="微软雅黑" panose="020B0503020204020204" charset="-122"/>
              </a:rPr>
              <a:t>包</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解压到任意目录（例如：</a:t>
            </a:r>
            <a:r>
              <a:rPr lang="en-US" altLang="zh-CN" sz="1600" b="0" i="0">
                <a:latin typeface="微软雅黑" panose="020B0503020204020204" charset="-122"/>
                <a:ea typeface="微软雅黑" panose="020B0503020204020204" charset="-122"/>
                <a:cs typeface="微软雅黑" panose="020B0503020204020204" charset="-122"/>
              </a:rPr>
              <a:t>C:\elasticsearch-8.x.x</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sp>
        <p:nvSpPr>
          <p:cNvPr id="3" name="文本框 2"/>
          <p:cNvSpPr txBox="1"/>
          <p:nvPr/>
        </p:nvSpPr>
        <p:spPr>
          <a:xfrm>
            <a:off x="348615" y="602615"/>
            <a:ext cx="11650980" cy="6367145"/>
          </a:xfrm>
          <a:prstGeom prst="rect">
            <a:avLst/>
          </a:prstGeom>
        </p:spPr>
        <p:txBody>
          <a:bodyPr>
            <a:noAutofit/>
          </a:bodyPr>
          <a:p>
            <a:pPr marL="0" indent="0">
              <a:spcBef>
                <a:spcPts val="800"/>
              </a:spcBef>
              <a:spcAft>
                <a:spcPts val="800"/>
              </a:spcAft>
            </a:pPr>
            <a:r>
              <a:rPr lang="zh-CN" altLang="en-US" sz="1200">
                <a:latin typeface="微软雅黑" panose="020B0503020204020204" charset="-122"/>
                <a:ea typeface="微软雅黑" panose="020B0503020204020204" charset="-122"/>
                <a:cs typeface="微软雅黑" panose="020B0503020204020204" charset="-122"/>
                <a:sym typeface="+mn-ea"/>
              </a:rPr>
              <a:t>策略 </a:t>
            </a:r>
            <a:r>
              <a:rPr lang="en-US" altLang="zh-CN" sz="1200">
                <a:latin typeface="微软雅黑" panose="020B0503020204020204" charset="-122"/>
                <a:ea typeface="微软雅黑" panose="020B0503020204020204" charset="-122"/>
                <a:cs typeface="微软雅黑" panose="020B0503020204020204" charset="-122"/>
                <a:sym typeface="+mn-ea"/>
              </a:rPr>
              <a:t>(chain_type)</a:t>
            </a:r>
            <a:r>
              <a:rPr lang="zh-CN" altLang="en-US" sz="1200">
                <a:latin typeface="微软雅黑" panose="020B0503020204020204" charset="-122"/>
                <a:ea typeface="微软雅黑" panose="020B0503020204020204" charset="-122"/>
                <a:cs typeface="微软雅黑" panose="020B0503020204020204" charset="-122"/>
                <a:sym typeface="+mn-ea"/>
              </a:rPr>
              <a:t>工作原理优点缺点适用场景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stuff</a:t>
            </a:r>
            <a:r>
              <a:rPr lang="zh-CN" altLang="en-US" sz="1200">
                <a:latin typeface="微软雅黑" panose="020B0503020204020204" charset="-122"/>
                <a:ea typeface="微软雅黑" panose="020B0503020204020204" charset="-122"/>
                <a:cs typeface="微软雅黑" panose="020B0503020204020204" charset="-122"/>
                <a:sym typeface="+mn-ea"/>
              </a:rPr>
              <a:t>将所有检索到的文档简单拼接后一次性发送给 </a:t>
            </a:r>
            <a:r>
              <a:rPr lang="en-US" altLang="zh-CN" sz="1200">
                <a:latin typeface="微软雅黑" panose="020B0503020204020204" charset="-122"/>
                <a:ea typeface="微软雅黑" panose="020B0503020204020204" charset="-122"/>
                <a:cs typeface="微软雅黑" panose="020B0503020204020204" charset="-122"/>
                <a:sym typeface="+mn-ea"/>
              </a:rPr>
              <a:t>LLM</a:t>
            </a:r>
            <a:r>
              <a:rPr lang="zh-CN" altLang="en-US" sz="1200">
                <a:latin typeface="微软雅黑" panose="020B0503020204020204" charset="-122"/>
                <a:ea typeface="微软雅黑" panose="020B0503020204020204" charset="-122"/>
                <a:cs typeface="微软雅黑" panose="020B0503020204020204" charset="-122"/>
                <a:sym typeface="+mn-ea"/>
              </a:rPr>
              <a:t>实现简单，能最大限度利用文档间的上下文关系，答案质量通常较高受限于 </a:t>
            </a:r>
            <a:r>
              <a:rPr lang="en-US" altLang="zh-CN" sz="1200">
                <a:latin typeface="微软雅黑" panose="020B0503020204020204" charset="-122"/>
                <a:ea typeface="微软雅黑" panose="020B0503020204020204" charset="-122"/>
                <a:cs typeface="微软雅黑" panose="020B0503020204020204" charset="-122"/>
                <a:sym typeface="+mn-ea"/>
              </a:rPr>
              <a:t>LLM </a:t>
            </a:r>
            <a:r>
              <a:rPr lang="zh-CN" altLang="en-US" sz="1200">
                <a:latin typeface="微软雅黑" panose="020B0503020204020204" charset="-122"/>
                <a:ea typeface="微软雅黑" panose="020B0503020204020204" charset="-122"/>
                <a:cs typeface="微软雅黑" panose="020B0503020204020204" charset="-122"/>
                <a:sym typeface="+mn-ea"/>
              </a:rPr>
              <a:t>的上下文窗口长度，无法处理大量文档文档数量较少、长度较短（例如少于</a:t>
            </a:r>
            <a:r>
              <a:rPr lang="en-US" altLang="zh-CN" sz="1200">
                <a:latin typeface="微软雅黑" panose="020B0503020204020204" charset="-122"/>
                <a:ea typeface="微软雅黑" panose="020B0503020204020204" charset="-122"/>
                <a:cs typeface="微软雅黑" panose="020B0503020204020204" charset="-122"/>
                <a:sym typeface="+mn-ea"/>
              </a:rPr>
              <a:t>10</a:t>
            </a:r>
            <a:r>
              <a:rPr lang="zh-CN" altLang="en-US" sz="1200">
                <a:latin typeface="微软雅黑" panose="020B0503020204020204" charset="-122"/>
                <a:ea typeface="微软雅黑" panose="020B0503020204020204" charset="-122"/>
                <a:cs typeface="微软雅黑" panose="020B0503020204020204" charset="-122"/>
                <a:sym typeface="+mn-ea"/>
              </a:rPr>
              <a:t>个片段），追求高质量答案的场景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map_reduce</a:t>
            </a:r>
            <a:endParaRPr lang="en-US" altLang="zh-CN"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1. Map: </a:t>
            </a:r>
            <a:r>
              <a:rPr lang="zh-CN" altLang="en-US" sz="1200">
                <a:latin typeface="微软雅黑" panose="020B0503020204020204" charset="-122"/>
                <a:ea typeface="微软雅黑" panose="020B0503020204020204" charset="-122"/>
                <a:cs typeface="微软雅黑" panose="020B0503020204020204" charset="-122"/>
                <a:sym typeface="+mn-ea"/>
              </a:rPr>
              <a:t>对每个文档单独生成一个答案</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Reduce: </a:t>
            </a:r>
            <a:r>
              <a:rPr lang="zh-CN" altLang="en-US" sz="1200">
                <a:latin typeface="微软雅黑" panose="020B0503020204020204" charset="-122"/>
                <a:ea typeface="微软雅黑" panose="020B0503020204020204" charset="-122"/>
                <a:cs typeface="微软雅黑" panose="020B0503020204020204" charset="-122"/>
                <a:sym typeface="+mn-ea"/>
              </a:rPr>
              <a:t>将所有初步答案汇总，生成最终答案可以处理任意数量的文档，不受上下文窗口限制汇总过程可能丢失细节，</a:t>
            </a:r>
            <a:r>
              <a:rPr lang="en-US" altLang="zh-CN" sz="1200">
                <a:latin typeface="微软雅黑" panose="020B0503020204020204" charset="-122"/>
                <a:ea typeface="微软雅黑" panose="020B0503020204020204" charset="-122"/>
                <a:cs typeface="微软雅黑" panose="020B0503020204020204" charset="-122"/>
                <a:sym typeface="+mn-ea"/>
              </a:rPr>
              <a:t>API </a:t>
            </a:r>
            <a:r>
              <a:rPr lang="zh-CN" altLang="en-US" sz="1200">
                <a:latin typeface="微软雅黑" panose="020B0503020204020204" charset="-122"/>
                <a:ea typeface="微软雅黑" panose="020B0503020204020204" charset="-122"/>
                <a:cs typeface="微软雅黑" panose="020B0503020204020204" charset="-122"/>
                <a:sym typeface="+mn-ea"/>
              </a:rPr>
              <a:t>调用次数多（成本高、速度慢），答案可能过于概括文档数量非常多，需要对大量文本进行摘要或提取共性答案的场景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refine. </a:t>
            </a:r>
            <a:r>
              <a:rPr lang="zh-CN" altLang="en-US" sz="1200">
                <a:latin typeface="微软雅黑" panose="020B0503020204020204" charset="-122"/>
                <a:ea typeface="微软雅黑" panose="020B0503020204020204" charset="-122"/>
                <a:cs typeface="微软雅黑" panose="020B0503020204020204" charset="-122"/>
                <a:sym typeface="+mn-ea"/>
              </a:rPr>
              <a:t>基于第一个文档生成一个初始答案</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a:t>
            </a:r>
            <a:r>
              <a:rPr lang="zh-CN" altLang="en-US" sz="1200">
                <a:latin typeface="微软雅黑" panose="020B0503020204020204" charset="-122"/>
                <a:ea typeface="微软雅黑" panose="020B0503020204020204" charset="-122"/>
                <a:cs typeface="微软雅黑" panose="020B0503020204020204" charset="-122"/>
                <a:sym typeface="+mn-ea"/>
              </a:rPr>
              <a:t>依次将初始答案与后续文档交给 </a:t>
            </a:r>
            <a:r>
              <a:rPr lang="en-US" altLang="zh-CN" sz="1200">
                <a:latin typeface="微软雅黑" panose="020B0503020204020204" charset="-122"/>
                <a:ea typeface="微软雅黑" panose="020B0503020204020204" charset="-122"/>
                <a:cs typeface="微软雅黑" panose="020B0503020204020204" charset="-122"/>
                <a:sym typeface="+mn-ea"/>
              </a:rPr>
              <a:t>LLM </a:t>
            </a:r>
            <a:r>
              <a:rPr lang="zh-CN" altLang="en-US" sz="1200">
                <a:latin typeface="微软雅黑" panose="020B0503020204020204" charset="-122"/>
                <a:ea typeface="微软雅黑" panose="020B0503020204020204" charset="-122"/>
                <a:cs typeface="微软雅黑" panose="020B0503020204020204" charset="-122"/>
                <a:sym typeface="+mn-ea"/>
              </a:rPr>
              <a:t>迭代优化和精炼能逐步完善答案，通常能产生非常准确和细致的回答</a:t>
            </a:r>
            <a:r>
              <a:rPr lang="en-US" altLang="zh-CN" sz="1200">
                <a:latin typeface="微软雅黑" panose="020B0503020204020204" charset="-122"/>
                <a:ea typeface="微软雅黑" panose="020B0503020204020204" charset="-122"/>
                <a:cs typeface="微软雅黑" panose="020B0503020204020204" charset="-122"/>
                <a:sym typeface="+mn-ea"/>
              </a:rPr>
              <a:t>API </a:t>
            </a:r>
            <a:r>
              <a:rPr lang="zh-CN" altLang="en-US" sz="1200">
                <a:latin typeface="微软雅黑" panose="020B0503020204020204" charset="-122"/>
                <a:ea typeface="微软雅黑" panose="020B0503020204020204" charset="-122"/>
                <a:cs typeface="微软雅黑" panose="020B0503020204020204" charset="-122"/>
                <a:sym typeface="+mn-ea"/>
              </a:rPr>
              <a:t>调用次数极多（成本最高、速度最慢），文档顺序可能影响结果答案准确性要求极高，且愿意付出更多计算成本和时间的场景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map_rerank</a:t>
            </a:r>
            <a:endParaRPr lang="en-US" altLang="zh-CN"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1. </a:t>
            </a:r>
            <a:r>
              <a:rPr lang="zh-CN" altLang="en-US" sz="1200">
                <a:latin typeface="微软雅黑" panose="020B0503020204020204" charset="-122"/>
                <a:ea typeface="微软雅黑" panose="020B0503020204020204" charset="-122"/>
                <a:cs typeface="微软雅黑" panose="020B0503020204020204" charset="-122"/>
                <a:sym typeface="+mn-ea"/>
              </a:rPr>
              <a:t>对每个文档单独生成答案，并为每个答案置信度打分</a:t>
            </a:r>
            <a:endParaRPr lang="zh-CN" altLang="en-US"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a:t>
            </a:r>
            <a:r>
              <a:rPr lang="zh-CN" altLang="en-US" sz="1200">
                <a:latin typeface="微软雅黑" panose="020B0503020204020204" charset="-122"/>
                <a:ea typeface="微软雅黑" panose="020B0503020204020204" charset="-122"/>
                <a:cs typeface="微软雅黑" panose="020B0503020204020204" charset="-122"/>
                <a:sym typeface="+mn-ea"/>
              </a:rPr>
              <a:t>选择置信度最高的答案作为最终输出能为答案提供置信度参考极度依赖单个文档的完整性，如果答案散落在多个文档中效果不佳问题答案明确且通常包含在单个文档中的场景（如判断题、事实查找题</a:t>
            </a:r>
            <a:endParaRPr lang="en-US" altLang="zh-CN" sz="1200">
              <a:latin typeface="微软雅黑" panose="020B0503020204020204" charset="-122"/>
              <a:ea typeface="微软雅黑" panose="020B0503020204020204" charset="-122"/>
              <a:cs typeface="微软雅黑" panose="020B0503020204020204" charset="-122"/>
              <a:hlinkClick r:id="rId2"/>
            </a:endParaRPr>
          </a:p>
          <a:p>
            <a:pPr marL="0" indent="0">
              <a:spcBef>
                <a:spcPts val="800"/>
              </a:spcBef>
              <a:spcAft>
                <a:spcPts val="800"/>
              </a:spcAft>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选择</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RetrievalQA.from_chain_type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的参数是一个权衡的过程，主要是在答案质量、处理文档数量和计算成本</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速度之间做选择。</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追求高质量答案且文档不多？首选</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stuff +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自定义提示模板。</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需要处理海量文档？选择</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map_reduce</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追求极致精准且不计成本？可以试试</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refine</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别忘了配置好</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retriever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和</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return_source_documents</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，它们对最终效果和可解释性至关重要。</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92959"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91795" y="600075"/>
            <a:ext cx="5467350" cy="5657850"/>
          </a:xfrm>
          <a:prstGeom prst="rect">
            <a:avLst/>
          </a:prstGeom>
        </p:spPr>
      </p:pic>
      <p:sp>
        <p:nvSpPr>
          <p:cNvPr id="8" name="文本框 7"/>
          <p:cNvSpPr txBox="1"/>
          <p:nvPr/>
        </p:nvSpPr>
        <p:spPr>
          <a:xfrm>
            <a:off x="5859145" y="556577"/>
            <a:ext cx="5080000" cy="2953385"/>
          </a:xfrm>
          <a:prstGeom prst="rect">
            <a:avLst/>
          </a:prstGeom>
        </p:spPr>
        <p:txBody>
          <a:bodyPr>
            <a:spAutoFit/>
          </a:bodyPr>
          <a:p>
            <a:pPr marL="0" indent="0">
              <a:spcBef>
                <a:spcPts val="1600"/>
              </a:spcBef>
              <a:spcAft>
                <a:spcPts val="800"/>
              </a:spcAft>
            </a:pP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2. chain_type="map_reduce"</a:t>
            </a:r>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输出结果：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根据相关资料，该产品的主要优势包括长电池续航、高级安全功能和多种连接选项。综合来看，这是一款功能全面、性能出色的设备。</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特点分析：</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答案更加概括和总结性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丢失了一些具体细节（如具体的续航时间、加密技术类型）</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语气更加客观，像是综合了多个来源的信息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5958840" y="3509645"/>
            <a:ext cx="6022340" cy="3217545"/>
          </a:xfrm>
          <a:prstGeom prst="rect">
            <a:avLst/>
          </a:prstGeom>
          <a:noFill/>
        </p:spPr>
        <p:txBody>
          <a:bodyPr wrap="square" rtlCol="0">
            <a:spAutoFit/>
          </a:bodyPr>
          <a:p>
            <a:pPr marL="0" indent="0">
              <a:spcBef>
                <a:spcPts val="1600"/>
              </a:spcBef>
              <a:spcAft>
                <a:spcPts val="800"/>
              </a:spcAft>
            </a:pPr>
            <a:r>
              <a:rPr lang="en-US" altLang="zh-CN" sz="1400" b="1">
                <a:solidFill>
                  <a:srgbClr val="0F1115"/>
                </a:solidFill>
                <a:latin typeface="微软雅黑" panose="020B0503020204020204" charset="-122"/>
                <a:ea typeface="微软雅黑" panose="020B0503020204020204" charset="-122"/>
                <a:cs typeface="微软雅黑" panose="020B0503020204020204" charset="-122"/>
                <a:sym typeface="+mn-ea"/>
              </a:rPr>
              <a:t>3. chain_type="refine"</a:t>
            </a:r>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输出结果：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我们的产品具有卓越的电池续航能力，正常使用情况下可达到</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48</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小时。</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此外，产品还采用最新的安全加密技术，确保用户数据完全私密和安全</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。不仅如此，设备还支持多种连接方式，包括蓝牙</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5.2</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Wi-Fi 6</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和</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USB-C</a:t>
            </a:r>
            <a:endPar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接口，提供了灵活的使用体验。综合来看，这些优势使我们的产品在市场</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上具有强大竞争力。</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特点分析：</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答案非常详细且连贯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保留了所有关键细节</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添加了总结性语句，使答案更加完整</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读起来像是经过精心编辑和润色的文本</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92959"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208915" y="934085"/>
            <a:ext cx="5715000" cy="3657600"/>
          </a:xfrm>
          <a:prstGeom prst="rect">
            <a:avLst/>
          </a:prstGeom>
        </p:spPr>
      </p:pic>
    </p:spTree>
    <p:custDataLst>
      <p:tags r:id="rId3"/>
    </p:custData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09880" y="503555"/>
            <a:ext cx="9884410" cy="4197985"/>
          </a:xfrm>
          <a:prstGeom prst="rect">
            <a:avLst/>
          </a:prstGeom>
        </p:spPr>
      </p:pic>
    </p:spTree>
    <p:custDataLst>
      <p:tags r:id="rId3"/>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3535" y="602615"/>
            <a:ext cx="11069955" cy="4537075"/>
          </a:xfrm>
          <a:prstGeom prst="rect">
            <a:avLst/>
          </a:prstGeom>
        </p:spPr>
      </p:pic>
    </p:spTree>
    <p:custDataLst>
      <p:tags r:id="rId3"/>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30835" y="551180"/>
            <a:ext cx="10430510" cy="5189855"/>
          </a:xfrm>
          <a:prstGeom prst="rect">
            <a:avLst/>
          </a:prstGeom>
        </p:spPr>
      </p:pic>
    </p:spTree>
    <p:custDataLst>
      <p:tags r:id="rId3"/>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44170" y="1790065"/>
            <a:ext cx="10259060" cy="4743450"/>
          </a:xfrm>
          <a:prstGeom prst="rect">
            <a:avLst/>
          </a:prstGeom>
        </p:spPr>
      </p:pic>
      <p:pic>
        <p:nvPicPr>
          <p:cNvPr id="5" name="图片 4"/>
          <p:cNvPicPr>
            <a:picLocks noChangeAspect="1"/>
          </p:cNvPicPr>
          <p:nvPr/>
        </p:nvPicPr>
        <p:blipFill>
          <a:blip r:embed="rId3"/>
          <a:stretch>
            <a:fillRect/>
          </a:stretch>
        </p:blipFill>
        <p:spPr>
          <a:xfrm>
            <a:off x="344170" y="577850"/>
            <a:ext cx="9204960" cy="1212215"/>
          </a:xfrm>
          <a:prstGeom prst="rect">
            <a:avLst/>
          </a:prstGeom>
        </p:spPr>
      </p:pic>
    </p:spTree>
    <p:custDataLst>
      <p:tags r:id="rId4"/>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3" name="表格 2"/>
          <p:cNvGraphicFramePr/>
          <p:nvPr/>
        </p:nvGraphicFramePr>
        <p:xfrm>
          <a:off x="335915" y="788035"/>
          <a:ext cx="10483850" cy="454660"/>
        </p:xfrm>
        <a:graphic>
          <a:graphicData uri="http://schemas.openxmlformats.org/drawingml/2006/table">
            <a:tbl>
              <a:tblPr/>
              <a:tblGrid>
                <a:gridCol w="2096770"/>
                <a:gridCol w="2096770"/>
                <a:gridCol w="2096770"/>
                <a:gridCol w="2096770"/>
                <a:gridCol w="2096770"/>
              </a:tblGrid>
              <a:tr h="0">
                <a:tc>
                  <a:txBody>
                    <a:bodyPr/>
                    <a:p>
                      <a:pPr algn="l"/>
                      <a:r>
                        <a:rPr lang="zh-CN" altLang="en-US" sz="1100" b="0" i="0">
                          <a:solidFill>
                            <a:srgbClr val="0F1115"/>
                          </a:solidFill>
                          <a:latin typeface="微软雅黑" panose="020B0503020204020204" charset="-122"/>
                          <a:ea typeface="微软雅黑" panose="020B0503020204020204" charset="-122"/>
                        </a:rPr>
                        <a:t>温度值</a:t>
                      </a:r>
                      <a:endParaRPr lang="zh-CN" altLang="en-US" sz="1100" b="0" i="0">
                        <a:solidFill>
                          <a:srgbClr val="0F1115"/>
                        </a:solidFill>
                        <a:latin typeface="微软雅黑" panose="020B0503020204020204" charset="-122"/>
                        <a:ea typeface="微软雅黑" panose="020B0503020204020204" charset="-122"/>
                      </a:endParaRPr>
                    </a:p>
                  </a:txBody>
                  <a:tcPr marL="0"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随机性</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创造性</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连贯性</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一致性</a:t>
                      </a:r>
                      <a:endParaRPr lang="zh-CN" altLang="en-US"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适用场景</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45466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低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(0.1-0.3)</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事实问答、代码生成、信息提取、翻译</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中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(0.4-0.7)</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内容创作、文案生成、开放式问答</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高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(0.8-1.2+)</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低（可能跑题）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诗歌、故事、创意写作、头脑风暴、角色扮演</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bl>
          </a:graphicData>
        </a:graphic>
      </p:graphicFrame>
      <p:pic>
        <p:nvPicPr>
          <p:cNvPr id="6" name="图片 5"/>
          <p:cNvPicPr>
            <a:picLocks noChangeAspect="1"/>
          </p:cNvPicPr>
          <p:nvPr/>
        </p:nvPicPr>
        <p:blipFill>
          <a:blip r:embed="rId2"/>
          <a:stretch>
            <a:fillRect/>
          </a:stretch>
        </p:blipFill>
        <p:spPr>
          <a:xfrm>
            <a:off x="143510" y="2469515"/>
            <a:ext cx="7277100" cy="4324350"/>
          </a:xfrm>
          <a:prstGeom prst="rect">
            <a:avLst/>
          </a:prstGeom>
        </p:spPr>
      </p:pic>
    </p:spTree>
    <p:custDataLst>
      <p:tags r:id="rId3"/>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7" name="图片 6"/>
          <p:cNvPicPr>
            <a:picLocks noChangeAspect="1"/>
          </p:cNvPicPr>
          <p:nvPr/>
        </p:nvPicPr>
        <p:blipFill>
          <a:blip r:embed="rId2"/>
          <a:stretch>
            <a:fillRect/>
          </a:stretch>
        </p:blipFill>
        <p:spPr>
          <a:xfrm>
            <a:off x="274955" y="681990"/>
            <a:ext cx="9471660" cy="1981200"/>
          </a:xfrm>
          <a:prstGeom prst="rect">
            <a:avLst/>
          </a:prstGeom>
        </p:spPr>
      </p:pic>
      <p:pic>
        <p:nvPicPr>
          <p:cNvPr id="2" name="图片 1"/>
          <p:cNvPicPr>
            <a:picLocks noChangeAspect="1"/>
          </p:cNvPicPr>
          <p:nvPr/>
        </p:nvPicPr>
        <p:blipFill>
          <a:blip r:embed="rId3"/>
          <a:stretch>
            <a:fillRect/>
          </a:stretch>
        </p:blipFill>
        <p:spPr>
          <a:xfrm>
            <a:off x="274955" y="2663190"/>
            <a:ext cx="8884285" cy="1190625"/>
          </a:xfrm>
          <a:prstGeom prst="rect">
            <a:avLst/>
          </a:prstGeom>
        </p:spPr>
      </p:pic>
      <p:sp>
        <p:nvSpPr>
          <p:cNvPr id="5" name="文本框 4"/>
          <p:cNvSpPr txBox="1"/>
          <p:nvPr/>
        </p:nvSpPr>
        <p:spPr>
          <a:xfrm>
            <a:off x="660400" y="3987165"/>
            <a:ext cx="10116185" cy="1814830"/>
          </a:xfrm>
          <a:prstGeom prst="rect">
            <a:avLst/>
          </a:prstGeom>
        </p:spPr>
        <p:txBody>
          <a:bodyPr wrap="square">
            <a:spAutoFit/>
          </a:bodyPr>
          <a:p>
            <a:r>
              <a:rPr lang="zh-CN" altLang="en-US" sz="1400">
                <a:latin typeface="微软雅黑" panose="020B0503020204020204" charset="-122"/>
                <a:ea typeface="微软雅黑" panose="020B0503020204020204" charset="-122"/>
                <a:cs typeface="微软雅黑" panose="020B0503020204020204" charset="-122"/>
              </a:rPr>
              <a:t>参数名描述常用范围</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值</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top_p</a:t>
            </a:r>
            <a:r>
              <a:rPr lang="zh-CN" altLang="en-US" sz="1400">
                <a:latin typeface="微软雅黑" panose="020B0503020204020204" charset="-122"/>
                <a:ea typeface="微软雅黑" panose="020B0503020204020204" charset="-122"/>
                <a:cs typeface="微软雅黑" panose="020B0503020204020204" charset="-122"/>
              </a:rPr>
              <a:t>另一种控制随机性的方式（核采样）。从累积概率超过 </a:t>
            </a:r>
            <a:r>
              <a:rPr lang="en-US" altLang="zh-CN" sz="1400">
                <a:latin typeface="微软雅黑" panose="020B0503020204020204" charset="-122"/>
                <a:ea typeface="微软雅黑" panose="020B0503020204020204" charset="-122"/>
                <a:cs typeface="微软雅黑" panose="020B0503020204020204" charset="-122"/>
              </a:rPr>
              <a:t>p </a:t>
            </a:r>
            <a:r>
              <a:rPr lang="zh-CN" altLang="en-US" sz="1400">
                <a:latin typeface="微软雅黑" panose="020B0503020204020204" charset="-122"/>
                <a:ea typeface="微软雅黑" panose="020B0503020204020204" charset="-122"/>
                <a:cs typeface="微软雅黑" panose="020B0503020204020204" charset="-122"/>
              </a:rPr>
              <a:t>的最小词集合中抽样。通常与</a:t>
            </a:r>
            <a:r>
              <a:rPr lang="en-US" altLang="zh-CN" sz="1400">
                <a:latin typeface="微软雅黑" panose="020B0503020204020204" charset="-122"/>
                <a:ea typeface="微软雅黑" panose="020B0503020204020204" charset="-122"/>
                <a:cs typeface="微软雅黑" panose="020B0503020204020204" charset="-122"/>
              </a:rPr>
              <a:t> </a:t>
            </a:r>
            <a:r>
              <a:rPr lang="en-US" altLang="zh-CN" sz="1400">
                <a:latin typeface="微软雅黑" panose="020B0503020204020204" charset="-122"/>
                <a:ea typeface="微软雅黑" panose="020B0503020204020204" charset="-122"/>
                <a:cs typeface="微软雅黑" panose="020B0503020204020204" charset="-122"/>
              </a:rPr>
              <a:t>temperature </a:t>
            </a:r>
            <a:r>
              <a:rPr lang="zh-CN" altLang="en-US" sz="1400">
                <a:latin typeface="微软雅黑" panose="020B0503020204020204" charset="-122"/>
                <a:ea typeface="微软雅黑" panose="020B0503020204020204" charset="-122"/>
                <a:cs typeface="微软雅黑" panose="020B0503020204020204" charset="-122"/>
              </a:rPr>
              <a:t>二选一使用，但也可组合。</a:t>
            </a:r>
            <a:r>
              <a:rPr lang="en-US" altLang="zh-CN" sz="1400">
                <a:latin typeface="微软雅黑" panose="020B0503020204020204" charset="-122"/>
                <a:ea typeface="微软雅黑" panose="020B0503020204020204" charset="-122"/>
                <a:cs typeface="微软雅黑" panose="020B0503020204020204" charset="-122"/>
              </a:rPr>
              <a:t>0.1 - 1.0</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top_k</a:t>
            </a:r>
            <a:r>
              <a:rPr lang="zh-CN" altLang="en-US" sz="1400">
                <a:latin typeface="微软雅黑" panose="020B0503020204020204" charset="-122"/>
                <a:ea typeface="微软雅黑" panose="020B0503020204020204" charset="-122"/>
                <a:cs typeface="微软雅黑" panose="020B0503020204020204" charset="-122"/>
              </a:rPr>
              <a:t>限制采样池的大小，仅从概率最高的 </a:t>
            </a:r>
            <a:r>
              <a:rPr lang="en-US" altLang="zh-CN" sz="1400">
                <a:latin typeface="微软雅黑" panose="020B0503020204020204" charset="-122"/>
                <a:ea typeface="微软雅黑" panose="020B0503020204020204" charset="-122"/>
                <a:cs typeface="微软雅黑" panose="020B0503020204020204" charset="-122"/>
              </a:rPr>
              <a:t>k </a:t>
            </a:r>
            <a:r>
              <a:rPr lang="zh-CN" altLang="en-US" sz="1400">
                <a:latin typeface="微软雅黑" panose="020B0503020204020204" charset="-122"/>
                <a:ea typeface="微软雅黑" panose="020B0503020204020204" charset="-122"/>
                <a:cs typeface="微软雅黑" panose="020B0503020204020204" charset="-122"/>
              </a:rPr>
              <a:t>个词中抽样。</a:t>
            </a:r>
            <a:r>
              <a:rPr lang="en-US" altLang="zh-CN" sz="1400">
                <a:latin typeface="微软雅黑" panose="020B0503020204020204" charset="-122"/>
                <a:ea typeface="微软雅黑" panose="020B0503020204020204" charset="-122"/>
                <a:cs typeface="微软雅黑" panose="020B0503020204020204" charset="-122"/>
              </a:rPr>
              <a:t>k=1 </a:t>
            </a:r>
            <a:r>
              <a:rPr lang="zh-CN" altLang="en-US" sz="1400">
                <a:latin typeface="微软雅黑" panose="020B0503020204020204" charset="-122"/>
                <a:ea typeface="微软雅黑" panose="020B0503020204020204" charset="-122"/>
                <a:cs typeface="微软雅黑" panose="020B0503020204020204" charset="-122"/>
              </a:rPr>
              <a:t>相当于贪婪采样。</a:t>
            </a:r>
            <a:r>
              <a:rPr lang="en-US" altLang="zh-CN" sz="1400">
                <a:latin typeface="微软雅黑" panose="020B0503020204020204" charset="-122"/>
                <a:ea typeface="微软雅黑" panose="020B0503020204020204" charset="-122"/>
                <a:cs typeface="微软雅黑" panose="020B0503020204020204" charset="-122"/>
              </a:rPr>
              <a:t>1 - 100+</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num_predict</a:t>
            </a:r>
            <a:r>
              <a:rPr lang="zh-CN" altLang="en-US" sz="1400">
                <a:latin typeface="微软雅黑" panose="020B0503020204020204" charset="-122"/>
                <a:ea typeface="微软雅黑" panose="020B0503020204020204" charset="-122"/>
                <a:cs typeface="微软雅黑" panose="020B0503020204020204" charset="-122"/>
              </a:rPr>
              <a:t>限制生成响应时的最大 </a:t>
            </a:r>
            <a:r>
              <a:rPr lang="en-US" altLang="zh-CN" sz="1400">
                <a:latin typeface="微软雅黑" panose="020B0503020204020204" charset="-122"/>
                <a:ea typeface="微软雅黑" panose="020B0503020204020204" charset="-122"/>
                <a:cs typeface="微软雅黑" panose="020B0503020204020204" charset="-122"/>
              </a:rPr>
              <a:t>token </a:t>
            </a:r>
            <a:r>
              <a:rPr lang="zh-CN" altLang="en-US" sz="1400">
                <a:latin typeface="微软雅黑" panose="020B0503020204020204" charset="-122"/>
                <a:ea typeface="微软雅黑" panose="020B0503020204020204" charset="-122"/>
                <a:cs typeface="微软雅黑" panose="020B0503020204020204" charset="-122"/>
              </a:rPr>
              <a:t>数，控制输出长度。</a:t>
            </a:r>
            <a:r>
              <a:rPr lang="en-US" altLang="zh-CN" sz="1400">
                <a:latin typeface="微软雅黑" panose="020B0503020204020204" charset="-122"/>
                <a:ea typeface="微软雅黑" panose="020B0503020204020204" charset="-122"/>
                <a:cs typeface="微软雅黑" panose="020B0503020204020204" charset="-122"/>
              </a:rPr>
              <a:t>-1 (</a:t>
            </a:r>
            <a:r>
              <a:rPr lang="zh-CN" altLang="en-US" sz="1400">
                <a:latin typeface="微软雅黑" panose="020B0503020204020204" charset="-122"/>
                <a:ea typeface="微软雅黑" panose="020B0503020204020204" charset="-122"/>
                <a:cs typeface="微软雅黑" panose="020B0503020204020204" charset="-122"/>
              </a:rPr>
              <a:t>无限</a:t>
            </a:r>
            <a:r>
              <a:rPr lang="en-US" altLang="zh-CN" sz="1400">
                <a:latin typeface="微软雅黑" panose="020B0503020204020204" charset="-122"/>
                <a:ea typeface="微软雅黑" panose="020B0503020204020204" charset="-122"/>
                <a:cs typeface="微软雅黑" panose="020B0503020204020204" charset="-122"/>
              </a:rPr>
              <a:t>), 128+</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repeat_penalty</a:t>
            </a:r>
            <a:r>
              <a:rPr lang="zh-CN" altLang="en-US" sz="1400">
                <a:latin typeface="微软雅黑" panose="020B0503020204020204" charset="-122"/>
                <a:ea typeface="微软雅黑" panose="020B0503020204020204" charset="-122"/>
                <a:cs typeface="微软雅黑" panose="020B0503020204020204" charset="-122"/>
              </a:rPr>
              <a:t>惩罚重复的单词或短语，值越高惩罚越重，有助于减少输出中的重复。</a:t>
            </a:r>
            <a:r>
              <a:rPr lang="en-US" altLang="zh-CN" sz="1400">
                <a:latin typeface="微软雅黑" panose="020B0503020204020204" charset="-122"/>
                <a:ea typeface="微软雅黑" panose="020B0503020204020204" charset="-122"/>
                <a:cs typeface="微软雅黑" panose="020B0503020204020204" charset="-122"/>
              </a:rPr>
              <a:t>1.0 - 1.5+</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seed</a:t>
            </a:r>
            <a:r>
              <a:rPr lang="zh-CN" altLang="en-US" sz="1400">
                <a:latin typeface="微软雅黑" panose="020B0503020204020204" charset="-122"/>
                <a:ea typeface="微软雅黑" panose="020B0503020204020204" charset="-122"/>
                <a:cs typeface="微软雅黑" panose="020B0503020204020204" charset="-122"/>
              </a:rPr>
              <a:t>设置随机数生成器的种子。设置特定的种子值后，</a:t>
            </a:r>
            <a:r>
              <a:rPr lang="zh-CN" altLang="en-US" sz="1400" b="0">
                <a:latin typeface="微软雅黑" panose="020B0503020204020204" charset="-122"/>
                <a:ea typeface="微软雅黑" panose="020B0503020204020204" charset="-122"/>
                <a:cs typeface="微软雅黑" panose="020B0503020204020204" charset="-122"/>
              </a:rPr>
              <a:t>相同的输入和参数</a:t>
            </a:r>
            <a:r>
              <a:rPr lang="zh-CN" altLang="en-US" sz="1400">
                <a:latin typeface="微软雅黑" panose="020B0503020204020204" charset="-122"/>
                <a:ea typeface="微软雅黑" panose="020B0503020204020204" charset="-122"/>
                <a:cs typeface="微软雅黑" panose="020B0503020204020204" charset="-122"/>
              </a:rPr>
              <a:t>将产生</a:t>
            </a:r>
            <a:r>
              <a:rPr lang="zh-CN" altLang="en-US" sz="1400" b="0">
                <a:latin typeface="微软雅黑" panose="020B0503020204020204" charset="-122"/>
                <a:ea typeface="微软雅黑" panose="020B0503020204020204" charset="-122"/>
                <a:cs typeface="微软雅黑" panose="020B0503020204020204" charset="-122"/>
              </a:rPr>
              <a:t>确定性</a:t>
            </a:r>
            <a:r>
              <a:rPr lang="zh-CN" altLang="en-US" sz="1400">
                <a:latin typeface="微软雅黑" panose="020B0503020204020204" charset="-122"/>
                <a:ea typeface="微软雅黑" panose="020B0503020204020204" charset="-122"/>
                <a:cs typeface="微软雅黑" panose="020B0503020204020204" charset="-122"/>
              </a:rPr>
              <a:t>的相同输出，便于结果复现。</a:t>
            </a:r>
            <a:r>
              <a:rPr lang="zh-CN" altLang="en-US" sz="1400" b="0">
                <a:latin typeface="微软雅黑" panose="020B0503020204020204" charset="-122"/>
                <a:ea typeface="微软雅黑" panose="020B0503020204020204" charset="-122"/>
                <a:cs typeface="微软雅黑" panose="020B0503020204020204" charset="-122"/>
              </a:rPr>
              <a:t>当设置了 </a:t>
            </a:r>
            <a:r>
              <a:rPr lang="en-US" altLang="zh-CN" sz="1400" b="0">
                <a:latin typeface="微软雅黑" panose="020B0503020204020204" charset="-122"/>
                <a:ea typeface="微软雅黑" panose="020B0503020204020204" charset="-122"/>
                <a:cs typeface="微软雅黑" panose="020B0503020204020204" charset="-122"/>
              </a:rPr>
              <a:t>seed</a:t>
            </a:r>
            <a:r>
              <a:rPr lang="zh-CN" altLang="en-US" sz="1400" b="0">
                <a:latin typeface="微软雅黑" panose="020B0503020204020204" charset="-122"/>
                <a:ea typeface="微软雅黑" panose="020B0503020204020204" charset="-122"/>
                <a:cs typeface="微软雅黑" panose="020B0503020204020204" charset="-122"/>
              </a:rPr>
              <a:t>，</a:t>
            </a:r>
            <a:r>
              <a:rPr lang="en-US" altLang="zh-CN" sz="1400" b="0">
                <a:latin typeface="微软雅黑" panose="020B0503020204020204" charset="-122"/>
                <a:ea typeface="微软雅黑" panose="020B0503020204020204" charset="-122"/>
                <a:cs typeface="微软雅黑" panose="020B0503020204020204" charset="-122"/>
              </a:rPr>
              <a:t>temperature </a:t>
            </a:r>
            <a:r>
              <a:rPr lang="zh-CN" altLang="en-US" sz="1400" b="0">
                <a:latin typeface="微软雅黑" panose="020B0503020204020204" charset="-122"/>
                <a:ea typeface="微软雅黑" panose="020B0503020204020204" charset="-122"/>
                <a:cs typeface="微软雅黑" panose="020B0503020204020204" charset="-122"/>
              </a:rPr>
              <a:t>的行为也会受到约束</a:t>
            </a:r>
            <a:r>
              <a:rPr lang="zh-CN" altLang="en-US" sz="140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注意</a:t>
            </a:r>
            <a:r>
              <a:rPr lang="zh-CN" altLang="en-US" sz="1400">
                <a:latin typeface="微软雅黑" panose="020B0503020204020204" charset="-122"/>
                <a:ea typeface="微软雅黑" panose="020B0503020204020204" charset="-122"/>
                <a:cs typeface="微软雅黑" panose="020B0503020204020204" charset="-122"/>
              </a:rPr>
              <a:t>：并非所有模型都支持设置 </a:t>
            </a:r>
            <a:r>
              <a:rPr lang="en-US" altLang="zh-CN" sz="1400">
                <a:latin typeface="微软雅黑" panose="020B0503020204020204" charset="-122"/>
                <a:ea typeface="微软雅黑" panose="020B0503020204020204" charset="-122"/>
                <a:cs typeface="微软雅黑" panose="020B0503020204020204" charset="-122"/>
              </a:rPr>
              <a:t>seed</a:t>
            </a:r>
            <a:r>
              <a:rPr lang="zh-CN" altLang="en-US" sz="1400">
                <a:latin typeface="微软雅黑" panose="020B0503020204020204" charset="-122"/>
                <a:ea typeface="微软雅黑" panose="020B0503020204020204" charset="-122"/>
                <a:cs typeface="微软雅黑" panose="020B0503020204020204" charset="-122"/>
              </a:rPr>
              <a:t>。任意整数</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6" name="图片 5"/>
          <p:cNvPicPr>
            <a:picLocks noChangeAspect="1"/>
          </p:cNvPicPr>
          <p:nvPr/>
        </p:nvPicPr>
        <p:blipFill>
          <a:blip r:embed="rId2"/>
          <a:stretch>
            <a:fillRect/>
          </a:stretch>
        </p:blipFill>
        <p:spPr>
          <a:xfrm>
            <a:off x="274955" y="4861560"/>
            <a:ext cx="9637395" cy="1891030"/>
          </a:xfrm>
          <a:prstGeom prst="rect">
            <a:avLst/>
          </a:prstGeom>
        </p:spPr>
      </p:pic>
      <p:pic>
        <p:nvPicPr>
          <p:cNvPr id="8" name="图片 7"/>
          <p:cNvPicPr>
            <a:picLocks noChangeAspect="1"/>
          </p:cNvPicPr>
          <p:nvPr/>
        </p:nvPicPr>
        <p:blipFill>
          <a:blip r:embed="rId3"/>
          <a:stretch>
            <a:fillRect/>
          </a:stretch>
        </p:blipFill>
        <p:spPr>
          <a:xfrm>
            <a:off x="382905" y="549910"/>
            <a:ext cx="10523220" cy="431165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2" name="图片 1"/>
          <p:cNvPicPr>
            <a:picLocks noChangeAspect="1"/>
          </p:cNvPicPr>
          <p:nvPr/>
        </p:nvPicPr>
        <p:blipFill>
          <a:blip r:embed="rId2"/>
          <a:stretch>
            <a:fillRect/>
          </a:stretch>
        </p:blipFill>
        <p:spPr>
          <a:xfrm>
            <a:off x="171450" y="699770"/>
            <a:ext cx="5674360" cy="5592445"/>
          </a:xfrm>
          <a:prstGeom prst="rect">
            <a:avLst/>
          </a:prstGeom>
        </p:spPr>
      </p:pic>
      <p:pic>
        <p:nvPicPr>
          <p:cNvPr id="3" name="图片 2"/>
          <p:cNvPicPr>
            <a:picLocks noChangeAspect="1"/>
          </p:cNvPicPr>
          <p:nvPr/>
        </p:nvPicPr>
        <p:blipFill>
          <a:blip r:embed="rId3"/>
          <a:stretch>
            <a:fillRect/>
          </a:stretch>
        </p:blipFill>
        <p:spPr>
          <a:xfrm>
            <a:off x="5959475" y="2736850"/>
            <a:ext cx="5429250" cy="3695700"/>
          </a:xfrm>
          <a:prstGeom prst="rect">
            <a:avLst/>
          </a:prstGeom>
        </p:spPr>
      </p:pic>
      <p:sp>
        <p:nvSpPr>
          <p:cNvPr id="4" name="文本框 3"/>
          <p:cNvSpPr txBox="1"/>
          <p:nvPr/>
        </p:nvSpPr>
        <p:spPr>
          <a:xfrm>
            <a:off x="5959475" y="777875"/>
            <a:ext cx="5620385" cy="1568450"/>
          </a:xfrm>
          <a:prstGeom prst="rect">
            <a:avLst/>
          </a:prstGeom>
        </p:spPr>
        <p:txBody>
          <a:bodyPr wrap="square">
            <a:spAutoFit/>
          </a:bodyPr>
          <a:p>
            <a:pPr algn="l"/>
            <a:r>
              <a:rPr lang="en-US" altLang="zh-CN" sz="1600">
                <a:latin typeface="微软雅黑" panose="020B0503020204020204" charset="-122"/>
                <a:ea typeface="微软雅黑" panose="020B0503020204020204" charset="-122"/>
              </a:rPr>
              <a:t>Password for the elastic user (reset with bin/elasticsearch-reset-password -u elastic):</a:t>
            </a:r>
            <a:endParaRPr lang="en-US" altLang="zh-CN" sz="1600">
              <a:latin typeface="微软雅黑" panose="020B0503020204020204" charset="-122"/>
              <a:ea typeface="微软雅黑" panose="020B0503020204020204" charset="-122"/>
            </a:endParaRPr>
          </a:p>
          <a:p>
            <a:pPr algn="l"/>
            <a:r>
              <a:rPr lang="en-US" altLang="zh-CN" sz="1600">
                <a:latin typeface="微软雅黑" panose="020B0503020204020204" charset="-122"/>
                <a:ea typeface="微软雅黑" panose="020B0503020204020204" charset="-122"/>
              </a:rPr>
              <a:t>Hon4e_gQz1HJkR+lfC=D</a:t>
            </a:r>
            <a:endParaRPr lang="en-US" altLang="zh-CN" sz="1600">
              <a:latin typeface="微软雅黑" panose="020B0503020204020204" charset="-122"/>
              <a:ea typeface="微软雅黑" panose="020B0503020204020204" charset="-122"/>
            </a:endParaRPr>
          </a:p>
          <a:p>
            <a:pPr algn="l"/>
            <a:r>
              <a:rPr lang="en-US" altLang="zh-CN" sz="1600">
                <a:latin typeface="微软雅黑" panose="020B0503020204020204" charset="-122"/>
                <a:ea typeface="微软雅黑" panose="020B0503020204020204" charset="-122"/>
              </a:rPr>
              <a:t>HTTP CA certificate SHA-256 fingerprint:</a:t>
            </a:r>
            <a:endParaRPr lang="en-US" altLang="zh-CN" sz="1600">
              <a:latin typeface="微软雅黑" panose="020B0503020204020204" charset="-122"/>
              <a:ea typeface="微软雅黑" panose="020B0503020204020204" charset="-122"/>
            </a:endParaRPr>
          </a:p>
          <a:p>
            <a:pPr algn="l"/>
            <a:r>
              <a:rPr lang="en-US" altLang="zh-CN" sz="1600">
                <a:latin typeface="微软雅黑" panose="020B0503020204020204" charset="-122"/>
                <a:ea typeface="微软雅黑" panose="020B0503020204020204" charset="-122"/>
              </a:rPr>
              <a:t>d9abf68ff7635201adf50c3a84864a2b5ca0c4bf1d2b8f65d8610628ef482801</a:t>
            </a:r>
            <a:endParaRPr lang="en-US" altLang="zh-CN" sz="1600">
              <a:latin typeface="微软雅黑" panose="020B0503020204020204" charset="-122"/>
              <a:ea typeface="微软雅黑" panose="020B0503020204020204" charset="-122"/>
            </a:endParaRPr>
          </a:p>
        </p:txBody>
      </p:sp>
    </p:spTree>
    <p:custDataLst>
      <p:tags r:id="rId4"/>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471170" y="835025"/>
            <a:ext cx="10663555" cy="3155315"/>
          </a:xfrm>
          <a:prstGeom prst="rect">
            <a:avLst/>
          </a:prstGeom>
        </p:spPr>
      </p:pic>
    </p:spTree>
    <p:custDataLst>
      <p:tags r:id="rId3"/>
    </p:custData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636849" y="106331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接收需求</a:t>
            </a:r>
            <a:endParaRPr lang="zh-CN" altLang="en-US" sz="1200" b="1" dirty="0">
              <a:solidFill>
                <a:schemeClr val="bg1"/>
              </a:solidFill>
            </a:endParaRPr>
          </a:p>
        </p:txBody>
      </p:sp>
      <p:sp>
        <p:nvSpPr>
          <p:cNvPr id="3" name="圆角矩形 2"/>
          <p:cNvSpPr/>
          <p:nvPr>
            <p:custDataLst>
              <p:tags r:id="rId2"/>
            </p:custDataLst>
          </p:nvPr>
        </p:nvSpPr>
        <p:spPr>
          <a:xfrm>
            <a:off x="2865321" y="106331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需求确认</a:t>
            </a:r>
            <a:endParaRPr lang="zh-CN" sz="1200" b="1" dirty="0">
              <a:solidFill>
                <a:schemeClr val="bg1"/>
              </a:solidFill>
            </a:endParaRPr>
          </a:p>
        </p:txBody>
      </p:sp>
      <p:sp>
        <p:nvSpPr>
          <p:cNvPr id="5" name="圆角矩形 4"/>
          <p:cNvSpPr/>
          <p:nvPr>
            <p:custDataLst>
              <p:tags r:id="rId3"/>
            </p:custDataLst>
          </p:nvPr>
        </p:nvSpPr>
        <p:spPr>
          <a:xfrm>
            <a:off x="4900013" y="106331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需求分析</a:t>
            </a:r>
            <a:endParaRPr lang="zh-CN" sz="1200" b="1" dirty="0">
              <a:solidFill>
                <a:schemeClr val="bg1"/>
              </a:solidFill>
            </a:endParaRPr>
          </a:p>
        </p:txBody>
      </p:sp>
      <p:sp>
        <p:nvSpPr>
          <p:cNvPr id="6" name="圆角矩形 5"/>
          <p:cNvSpPr/>
          <p:nvPr>
            <p:custDataLst>
              <p:tags r:id="rId4"/>
            </p:custDataLst>
          </p:nvPr>
        </p:nvSpPr>
        <p:spPr>
          <a:xfrm>
            <a:off x="7029434" y="107728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需求评审</a:t>
            </a:r>
            <a:r>
              <a:rPr lang="en-US" altLang="zh-CN" sz="1200" b="1" dirty="0">
                <a:solidFill>
                  <a:schemeClr val="bg1"/>
                </a:solidFill>
              </a:rPr>
              <a:t> </a:t>
            </a:r>
            <a:endParaRPr lang="en-US" altLang="zh-CN" sz="1200" b="1" dirty="0">
              <a:solidFill>
                <a:schemeClr val="bg1"/>
              </a:solidFill>
            </a:endParaRPr>
          </a:p>
        </p:txBody>
      </p:sp>
      <p:sp>
        <p:nvSpPr>
          <p:cNvPr id="7" name="圆角矩形 6"/>
          <p:cNvSpPr/>
          <p:nvPr>
            <p:custDataLst>
              <p:tags r:id="rId5"/>
            </p:custDataLst>
          </p:nvPr>
        </p:nvSpPr>
        <p:spPr>
          <a:xfrm>
            <a:off x="9373814" y="106385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测试用例评查询</a:t>
            </a:r>
            <a:endParaRPr lang="zh-CN" altLang="en-US" sz="1200" dirty="0">
              <a:solidFill>
                <a:schemeClr val="bg1"/>
              </a:solidFill>
            </a:endParaRPr>
          </a:p>
        </p:txBody>
      </p:sp>
      <p:sp>
        <p:nvSpPr>
          <p:cNvPr id="8" name="圆角矩形 7"/>
          <p:cNvSpPr/>
          <p:nvPr>
            <p:custDataLst>
              <p:tags r:id="rId6"/>
            </p:custDataLst>
          </p:nvPr>
        </p:nvSpPr>
        <p:spPr>
          <a:xfrm>
            <a:off x="4804632" y="495640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集成测试</a:t>
            </a:r>
            <a:endParaRPr lang="zh-CN" altLang="en-US" sz="1200" dirty="0">
              <a:solidFill>
                <a:schemeClr val="bg1"/>
              </a:solidFill>
            </a:endParaRPr>
          </a:p>
        </p:txBody>
      </p:sp>
      <p:sp>
        <p:nvSpPr>
          <p:cNvPr id="9" name="圆角矩形 8"/>
          <p:cNvSpPr/>
          <p:nvPr>
            <p:custDataLst>
              <p:tags r:id="rId7"/>
            </p:custDataLst>
          </p:nvPr>
        </p:nvSpPr>
        <p:spPr>
          <a:xfrm>
            <a:off x="7029434" y="2163162"/>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设计文档</a:t>
            </a:r>
            <a:endParaRPr lang="zh-CN" altLang="en-US" sz="1200" dirty="0">
              <a:solidFill>
                <a:schemeClr val="bg1"/>
              </a:solidFill>
            </a:endParaRPr>
          </a:p>
        </p:txBody>
      </p:sp>
      <p:cxnSp>
        <p:nvCxnSpPr>
          <p:cNvPr id="14" name="直接箭头连接符 13"/>
          <p:cNvCxnSpPr/>
          <p:nvPr>
            <p:custDataLst>
              <p:tags r:id="rId8"/>
            </p:custDataLst>
          </p:nvPr>
        </p:nvCxnSpPr>
        <p:spPr>
          <a:xfrm>
            <a:off x="7698724" y="17347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custDataLst>
              <p:tags r:id="rId9"/>
            </p:custDataLst>
          </p:nvPr>
        </p:nvSpPr>
        <p:spPr>
          <a:xfrm>
            <a:off x="7029434" y="312600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设计评审</a:t>
            </a:r>
            <a:endParaRPr lang="zh-CN" altLang="en-US" sz="1200" dirty="0">
              <a:solidFill>
                <a:schemeClr val="bg1"/>
              </a:solidFill>
            </a:endParaRPr>
          </a:p>
        </p:txBody>
      </p:sp>
      <p:sp>
        <p:nvSpPr>
          <p:cNvPr id="16" name="圆角矩形 15"/>
          <p:cNvSpPr/>
          <p:nvPr>
            <p:custDataLst>
              <p:tags r:id="rId10"/>
            </p:custDataLst>
          </p:nvPr>
        </p:nvSpPr>
        <p:spPr>
          <a:xfrm>
            <a:off x="7029434" y="4017194"/>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sz="1200" dirty="0">
                <a:solidFill>
                  <a:schemeClr val="bg1"/>
                </a:solidFill>
              </a:rPr>
              <a:t>编码</a:t>
            </a:r>
            <a:endParaRPr lang="zh-CN" sz="1200" dirty="0">
              <a:solidFill>
                <a:schemeClr val="bg1"/>
              </a:solidFill>
            </a:endParaRPr>
          </a:p>
        </p:txBody>
      </p:sp>
      <p:sp>
        <p:nvSpPr>
          <p:cNvPr id="17" name="圆角矩形 16"/>
          <p:cNvSpPr/>
          <p:nvPr>
            <p:custDataLst>
              <p:tags r:id="rId11"/>
            </p:custDataLst>
          </p:nvPr>
        </p:nvSpPr>
        <p:spPr>
          <a:xfrm>
            <a:off x="7029434" y="4950291"/>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sz="1200" dirty="0">
                <a:solidFill>
                  <a:schemeClr val="bg1"/>
                </a:solidFill>
              </a:rPr>
              <a:t>单元测试</a:t>
            </a:r>
            <a:endParaRPr lang="zh-CN" altLang="zh-CN" sz="1200" dirty="0">
              <a:solidFill>
                <a:schemeClr val="bg1"/>
              </a:solidFill>
            </a:endParaRPr>
          </a:p>
        </p:txBody>
      </p:sp>
      <p:sp>
        <p:nvSpPr>
          <p:cNvPr id="18" name="圆角矩形 17"/>
          <p:cNvSpPr/>
          <p:nvPr>
            <p:custDataLst>
              <p:tags r:id="rId12"/>
            </p:custDataLst>
          </p:nvPr>
        </p:nvSpPr>
        <p:spPr>
          <a:xfrm>
            <a:off x="7029434" y="5897358"/>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部署上线</a:t>
            </a:r>
            <a:endParaRPr lang="zh-CN" altLang="en-US" sz="1200" dirty="0">
              <a:solidFill>
                <a:schemeClr val="bg1"/>
              </a:solidFill>
            </a:endParaRPr>
          </a:p>
        </p:txBody>
      </p:sp>
      <p:cxnSp>
        <p:nvCxnSpPr>
          <p:cNvPr id="19" name="直接箭头连接符 18"/>
          <p:cNvCxnSpPr/>
          <p:nvPr>
            <p:custDataLst>
              <p:tags r:id="rId13"/>
            </p:custDataLst>
          </p:nvPr>
        </p:nvCxnSpPr>
        <p:spPr>
          <a:xfrm>
            <a:off x="7698724" y="276790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4"/>
            </p:custDataLst>
          </p:nvPr>
        </p:nvCxnSpPr>
        <p:spPr>
          <a:xfrm>
            <a:off x="7698724" y="365944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5"/>
            </p:custDataLst>
          </p:nvPr>
        </p:nvCxnSpPr>
        <p:spPr>
          <a:xfrm>
            <a:off x="7698724" y="45986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16"/>
            </p:custDataLst>
          </p:nvPr>
        </p:nvCxnSpPr>
        <p:spPr>
          <a:xfrm>
            <a:off x="7698724" y="55320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custDataLst>
              <p:tags r:id="rId17"/>
            </p:custDataLst>
          </p:nvPr>
        </p:nvSpPr>
        <p:spPr>
          <a:xfrm>
            <a:off x="2833592" y="4950685"/>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用户测试</a:t>
            </a:r>
            <a:endParaRPr lang="zh-CN" altLang="en-US" sz="1200" dirty="0">
              <a:solidFill>
                <a:schemeClr val="bg1"/>
              </a:solidFill>
            </a:endParaRPr>
          </a:p>
        </p:txBody>
      </p:sp>
      <p:cxnSp>
        <p:nvCxnSpPr>
          <p:cNvPr id="38" name="直接箭头连接符 37"/>
          <p:cNvCxnSpPr/>
          <p:nvPr>
            <p:custDataLst>
              <p:tags r:id="rId18"/>
            </p:custDataLst>
          </p:nvPr>
        </p:nvCxnSpPr>
        <p:spPr>
          <a:xfrm flipH="1">
            <a:off x="6369685" y="5236845"/>
            <a:ext cx="444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custDataLst>
              <p:tags r:id="rId19"/>
            </p:custDataLst>
          </p:nvPr>
        </p:nvCxnSpPr>
        <p:spPr>
          <a:xfrm flipH="1">
            <a:off x="4265930" y="5236845"/>
            <a:ext cx="444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矩形 39"/>
          <p:cNvSpPr/>
          <p:nvPr>
            <p:custDataLst>
              <p:tags r:id="rId20"/>
            </p:custDataLst>
          </p:nvPr>
        </p:nvSpPr>
        <p:spPr>
          <a:xfrm>
            <a:off x="554990" y="1970405"/>
            <a:ext cx="2073910" cy="13335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41" name="文本框 40"/>
          <p:cNvSpPr txBox="1"/>
          <p:nvPr>
            <p:custDataLst>
              <p:tags r:id="rId21"/>
            </p:custDataLst>
          </p:nvPr>
        </p:nvSpPr>
        <p:spPr>
          <a:xfrm>
            <a:off x="646430" y="2049145"/>
            <a:ext cx="1862455" cy="1165860"/>
          </a:xfrm>
          <a:prstGeom prst="rect">
            <a:avLst/>
          </a:prstGeom>
          <a:noFill/>
        </p:spPr>
        <p:txBody>
          <a:bodyPr wrap="square" rtlCol="0">
            <a:noAutofit/>
          </a:bodyPr>
          <a:p>
            <a:r>
              <a:rPr lang="en-US" altLang="zh-CN">
                <a:solidFill>
                  <a:schemeClr val="tx1"/>
                </a:solidFill>
                <a:latin typeface="微软雅黑" panose="020B0503020204020204" charset="-122"/>
                <a:ea typeface="微软雅黑" panose="020B0503020204020204" charset="-122"/>
                <a:cs typeface="微软雅黑" panose="020B0503020204020204" charset="-122"/>
              </a:rPr>
              <a:t>1</a:t>
            </a:r>
            <a:r>
              <a:rPr lang="zh-CN" altLang="en-US">
                <a:solidFill>
                  <a:schemeClr val="tx1"/>
                </a:solidFill>
                <a:latin typeface="微软雅黑" panose="020B0503020204020204" charset="-122"/>
                <a:ea typeface="微软雅黑" panose="020B0503020204020204" charset="-122"/>
                <a:cs typeface="微软雅黑" panose="020B0503020204020204" charset="-122"/>
              </a:rPr>
              <a:t>、原始需求</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2</a:t>
            </a:r>
            <a:r>
              <a:rPr lang="zh-CN" altLang="en-US">
                <a:solidFill>
                  <a:schemeClr val="tx1"/>
                </a:solidFill>
                <a:latin typeface="微软雅黑" panose="020B0503020204020204" charset="-122"/>
                <a:ea typeface="微软雅黑" panose="020B0503020204020204" charset="-122"/>
                <a:cs typeface="微软雅黑" panose="020B0503020204020204" charset="-122"/>
              </a:rPr>
              <a:t>、</a:t>
            </a:r>
            <a:r>
              <a:rPr lang="en-US" altLang="zh-CN">
                <a:solidFill>
                  <a:schemeClr val="tx1"/>
                </a:solidFill>
                <a:latin typeface="微软雅黑" panose="020B0503020204020204" charset="-122"/>
                <a:ea typeface="微软雅黑" panose="020B0503020204020204" charset="-122"/>
                <a:cs typeface="微软雅黑" panose="020B0503020204020204" charset="-122"/>
              </a:rPr>
              <a:t>defect\bug</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3</a:t>
            </a:r>
            <a:r>
              <a:rPr lang="zh-CN" altLang="en-US">
                <a:solidFill>
                  <a:schemeClr val="tx1"/>
                </a:solidFill>
                <a:latin typeface="微软雅黑" panose="020B0503020204020204" charset="-122"/>
                <a:ea typeface="微软雅黑" panose="020B0503020204020204" charset="-122"/>
                <a:cs typeface="微软雅黑" panose="020B0503020204020204" charset="-122"/>
              </a:rPr>
              <a:t>、生产环境问题</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custDataLst>
              <p:tags r:id="rId22"/>
            </p:custDataLst>
          </p:nvPr>
        </p:nvSpPr>
        <p:spPr>
          <a:xfrm>
            <a:off x="4593590" y="3215005"/>
            <a:ext cx="2073910" cy="163385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43" name="文本框 42"/>
          <p:cNvSpPr txBox="1"/>
          <p:nvPr>
            <p:custDataLst>
              <p:tags r:id="rId23"/>
            </p:custDataLst>
          </p:nvPr>
        </p:nvSpPr>
        <p:spPr>
          <a:xfrm>
            <a:off x="4699000" y="3298825"/>
            <a:ext cx="1862455" cy="1432560"/>
          </a:xfrm>
          <a:prstGeom prst="rect">
            <a:avLst/>
          </a:prstGeom>
          <a:noFill/>
        </p:spPr>
        <p:txBody>
          <a:bodyPr wrap="square" rtlCol="0">
            <a:noAutofit/>
          </a:bodyPr>
          <a:p>
            <a:r>
              <a:rPr lang="en-US" altLang="zh-CN">
                <a:solidFill>
                  <a:schemeClr val="tx1"/>
                </a:solidFill>
                <a:latin typeface="微软雅黑" panose="020B0503020204020204" charset="-122"/>
                <a:ea typeface="微软雅黑" panose="020B0503020204020204" charset="-122"/>
                <a:cs typeface="微软雅黑" panose="020B0503020204020204" charset="-122"/>
              </a:rPr>
              <a:t>1</a:t>
            </a:r>
            <a:r>
              <a:rPr lang="zh-CN" altLang="en-US">
                <a:solidFill>
                  <a:schemeClr val="tx1"/>
                </a:solidFill>
                <a:latin typeface="微软雅黑" panose="020B0503020204020204" charset="-122"/>
                <a:ea typeface="微软雅黑" panose="020B0503020204020204" charset="-122"/>
                <a:cs typeface="微软雅黑" panose="020B0503020204020204" charset="-122"/>
              </a:rPr>
              <a:t>、</a:t>
            </a:r>
            <a:r>
              <a:rPr lang="en-US">
                <a:solidFill>
                  <a:schemeClr val="tx1"/>
                </a:solidFill>
                <a:latin typeface="微软雅黑" panose="020B0503020204020204" charset="-122"/>
                <a:ea typeface="微软雅黑" panose="020B0503020204020204" charset="-122"/>
                <a:cs typeface="微软雅黑" panose="020B0503020204020204" charset="-122"/>
              </a:rPr>
              <a:t>swagger</a:t>
            </a:r>
            <a:r>
              <a:rPr lang="zh-CN" altLang="en-US">
                <a:solidFill>
                  <a:schemeClr val="tx1"/>
                </a:solidFill>
                <a:latin typeface="微软雅黑" panose="020B0503020204020204" charset="-122"/>
                <a:ea typeface="微软雅黑" panose="020B0503020204020204" charset="-122"/>
                <a:cs typeface="微软雅黑" panose="020B0503020204020204" charset="-122"/>
              </a:rPr>
              <a:t>在线接口文档</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2</a:t>
            </a:r>
            <a:r>
              <a:rPr lang="zh-CN" altLang="en-US">
                <a:solidFill>
                  <a:schemeClr val="tx1"/>
                </a:solidFill>
                <a:latin typeface="微软雅黑" panose="020B0503020204020204" charset="-122"/>
                <a:ea typeface="微软雅黑" panose="020B0503020204020204" charset="-122"/>
                <a:cs typeface="微软雅黑" panose="020B0503020204020204" charset="-122"/>
              </a:rPr>
              <a:t>、代码管理</a:t>
            </a:r>
            <a:r>
              <a:rPr lang="en-US" altLang="zh-CN">
                <a:solidFill>
                  <a:schemeClr val="tx1"/>
                </a:solidFill>
                <a:latin typeface="微软雅黑" panose="020B0503020204020204" charset="-122"/>
                <a:ea typeface="微软雅黑" panose="020B0503020204020204" charset="-122"/>
                <a:cs typeface="微软雅黑" panose="020B0503020204020204" charset="-122"/>
              </a:rPr>
              <a:t>git</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3</a:t>
            </a:r>
            <a:r>
              <a:rPr lang="zh-CN" altLang="en-US">
                <a:solidFill>
                  <a:schemeClr val="tx1"/>
                </a:solidFill>
                <a:latin typeface="微软雅黑" panose="020B0503020204020204" charset="-122"/>
                <a:ea typeface="微软雅黑" panose="020B0503020204020204" charset="-122"/>
                <a:cs typeface="微软雅黑" panose="020B0503020204020204" charset="-122"/>
              </a:rPr>
              <a:t>、项目管理工具</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44" name="肘形连接符 43"/>
          <p:cNvCxnSpPr>
            <a:stCxn id="7" idx="2"/>
            <a:endCxn id="17" idx="3"/>
          </p:cNvCxnSpPr>
          <p:nvPr>
            <p:custDataLst>
              <p:tags r:id="rId24"/>
            </p:custDataLst>
          </p:nvPr>
        </p:nvCxnSpPr>
        <p:spPr>
          <a:xfrm rot="5400000">
            <a:off x="7407910" y="2604770"/>
            <a:ext cx="3596005" cy="167513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46" name="标题 45"/>
          <p:cNvSpPr>
            <a:spLocks noGrp="1"/>
          </p:cNvSpPr>
          <p:nvPr>
            <p:ph type="title"/>
            <p:custDataLst>
              <p:tags r:id="rId25"/>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agent</a:t>
            </a:r>
            <a:r>
              <a:rPr lang="zh-CN" altLang="en-US" sz="2800">
                <a:sym typeface="+mn-ea"/>
              </a:rPr>
              <a:t>开发</a:t>
            </a:r>
            <a:r>
              <a:rPr lang="zh-CN" altLang="en-US" sz="2800">
                <a:sym typeface="+mn-ea"/>
              </a:rPr>
              <a:t>工程师如何工作</a:t>
            </a:r>
            <a:endParaRPr lang="zh-CN" altLang="en-US" sz="2800">
              <a:sym typeface="+mn-ea"/>
            </a:endParaRPr>
          </a:p>
        </p:txBody>
      </p:sp>
      <p:cxnSp>
        <p:nvCxnSpPr>
          <p:cNvPr id="52" name="直接箭头连接符 51"/>
          <p:cNvCxnSpPr/>
          <p:nvPr/>
        </p:nvCxnSpPr>
        <p:spPr>
          <a:xfrm>
            <a:off x="2326640"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a:off x="4340225"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369685"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a:off x="8647430"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6"/>
    </p:custData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
            <a:ext cx="12175490" cy="499745"/>
            <a:chOff x="0" y="182"/>
            <a:chExt cx="19174" cy="787"/>
          </a:xfrm>
        </p:grpSpPr>
        <p:cxnSp>
          <p:nvCxnSpPr>
            <p:cNvPr id="11" name="直接连接符 10"/>
            <p:cNvCxnSpPr/>
            <p:nvPr>
              <p:custDataLst>
                <p:tags r:id="rId1"/>
              </p:custDataLst>
            </p:nvPr>
          </p:nvCxnSpPr>
          <p:spPr>
            <a:xfrm>
              <a:off x="0" y="966"/>
              <a:ext cx="19174" cy="3"/>
            </a:xfrm>
            <a:prstGeom prst="line">
              <a:avLst/>
            </a:prstGeom>
            <a:ln w="31750" cap="sq" cmpd="dbl">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矩形 2"/>
            <p:cNvSpPr/>
            <p:nvPr>
              <p:custDataLst>
                <p:tags r:id="rId2"/>
              </p:custDataLst>
            </p:nvPr>
          </p:nvSpPr>
          <p:spPr>
            <a:xfrm>
              <a:off x="146" y="182"/>
              <a:ext cx="4885" cy="725"/>
            </a:xfrm>
            <a:prstGeom prst="rect">
              <a:avLst/>
            </a:prstGeo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RAG</a:t>
              </a:r>
              <a:r>
                <a:rPr lang="zh-CN" altLang="en-US" sz="2800" b="1">
                  <a:solidFill>
                    <a:schemeClr val="accent1"/>
                  </a:solidFill>
                  <a:sym typeface="+mn-ea"/>
                </a:rPr>
                <a:t>实训</a:t>
              </a:r>
              <a:endParaRPr lang="zh-CN" altLang="en-US" sz="2800" b="1">
                <a:solidFill>
                  <a:schemeClr val="accent1"/>
                </a:solidFill>
                <a:sym typeface="+mn-ea"/>
              </a:endParaRPr>
            </a:p>
          </p:txBody>
        </p:sp>
      </p:grpSp>
      <p:sp>
        <p:nvSpPr>
          <p:cNvPr id="14" name="圆角矩形 13"/>
          <p:cNvSpPr/>
          <p:nvPr>
            <p:custDataLst>
              <p:tags r:id="rId3"/>
            </p:custDataLst>
          </p:nvPr>
        </p:nvSpPr>
        <p:spPr>
          <a:xfrm>
            <a:off x="363220" y="2109470"/>
            <a:ext cx="1870710" cy="17894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营养测评条件</a:t>
            </a:r>
            <a:endParaRPr lang="zh-CN" altLang="en-US">
              <a:solidFill>
                <a:schemeClr val="bg1"/>
              </a:solidFill>
            </a:endParaRPr>
          </a:p>
        </p:txBody>
      </p:sp>
      <p:sp>
        <p:nvSpPr>
          <p:cNvPr id="4" name="椭圆 3"/>
          <p:cNvSpPr/>
          <p:nvPr>
            <p:custDataLst>
              <p:tags r:id="rId4"/>
            </p:custDataLst>
          </p:nvPr>
        </p:nvSpPr>
        <p:spPr>
          <a:xfrm>
            <a:off x="3223260" y="828675"/>
            <a:ext cx="873760" cy="836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en-US" altLang="zh-CN">
                <a:solidFill>
                  <a:schemeClr val="bg1"/>
                </a:solidFill>
              </a:rPr>
              <a:t>BMI</a:t>
            </a:r>
            <a:endParaRPr lang="en-US" altLang="zh-CN">
              <a:solidFill>
                <a:schemeClr val="bg1"/>
              </a:solidFill>
            </a:endParaRPr>
          </a:p>
        </p:txBody>
      </p:sp>
      <p:sp>
        <p:nvSpPr>
          <p:cNvPr id="6" name="椭圆 5"/>
          <p:cNvSpPr/>
          <p:nvPr>
            <p:custDataLst>
              <p:tags r:id="rId5"/>
            </p:custDataLst>
          </p:nvPr>
        </p:nvSpPr>
        <p:spPr>
          <a:xfrm>
            <a:off x="3194685" y="2007235"/>
            <a:ext cx="873760" cy="836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年龄</a:t>
            </a:r>
            <a:endParaRPr lang="zh-CN" altLang="en-US">
              <a:solidFill>
                <a:schemeClr val="bg1"/>
              </a:solidFill>
            </a:endParaRPr>
          </a:p>
        </p:txBody>
      </p:sp>
      <p:sp>
        <p:nvSpPr>
          <p:cNvPr id="7" name="椭圆 6"/>
          <p:cNvSpPr/>
          <p:nvPr>
            <p:custDataLst>
              <p:tags r:id="rId6"/>
            </p:custDataLst>
          </p:nvPr>
        </p:nvSpPr>
        <p:spPr>
          <a:xfrm>
            <a:off x="3194685" y="3275965"/>
            <a:ext cx="873760" cy="836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疾病</a:t>
            </a:r>
            <a:endParaRPr lang="zh-CN" altLang="en-US">
              <a:solidFill>
                <a:schemeClr val="bg1"/>
              </a:solidFill>
            </a:endParaRPr>
          </a:p>
        </p:txBody>
      </p:sp>
      <p:sp>
        <p:nvSpPr>
          <p:cNvPr id="8" name="椭圆 7"/>
          <p:cNvSpPr/>
          <p:nvPr>
            <p:custDataLst>
              <p:tags r:id="rId7"/>
            </p:custDataLst>
          </p:nvPr>
        </p:nvSpPr>
        <p:spPr>
          <a:xfrm>
            <a:off x="3016250" y="4416425"/>
            <a:ext cx="1080770" cy="836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健康状态</a:t>
            </a:r>
            <a:endParaRPr lang="zh-CN" altLang="en-US">
              <a:solidFill>
                <a:schemeClr val="bg1"/>
              </a:solidFill>
            </a:endParaRPr>
          </a:p>
        </p:txBody>
      </p:sp>
      <p:sp>
        <p:nvSpPr>
          <p:cNvPr id="9" name="椭圆 8"/>
          <p:cNvSpPr/>
          <p:nvPr>
            <p:custDataLst>
              <p:tags r:id="rId8"/>
            </p:custDataLst>
          </p:nvPr>
        </p:nvSpPr>
        <p:spPr>
          <a:xfrm>
            <a:off x="5157470" y="2585720"/>
            <a:ext cx="1080770" cy="8369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bg1"/>
                </a:solidFill>
              </a:rPr>
              <a:t>评分规则</a:t>
            </a:r>
            <a:endParaRPr lang="zh-CN" altLang="en-US">
              <a:solidFill>
                <a:schemeClr val="bg1"/>
              </a:solidFill>
            </a:endParaRPr>
          </a:p>
        </p:txBody>
      </p:sp>
      <p:sp>
        <p:nvSpPr>
          <p:cNvPr id="10" name="圆角矩形 9"/>
          <p:cNvSpPr/>
          <p:nvPr>
            <p:custDataLst>
              <p:tags r:id="rId9"/>
            </p:custDataLst>
          </p:nvPr>
        </p:nvSpPr>
        <p:spPr>
          <a:xfrm>
            <a:off x="7148830" y="2155190"/>
            <a:ext cx="1870710" cy="5416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原：代码实现</a:t>
            </a:r>
            <a:endParaRPr lang="zh-CN" altLang="en-US">
              <a:solidFill>
                <a:schemeClr val="bg1"/>
              </a:solidFill>
            </a:endParaRPr>
          </a:p>
        </p:txBody>
      </p:sp>
      <p:sp>
        <p:nvSpPr>
          <p:cNvPr id="12" name="圆角矩形 11"/>
          <p:cNvSpPr/>
          <p:nvPr>
            <p:custDataLst>
              <p:tags r:id="rId10"/>
            </p:custDataLst>
          </p:nvPr>
        </p:nvSpPr>
        <p:spPr>
          <a:xfrm>
            <a:off x="7157085" y="3724910"/>
            <a:ext cx="1862455" cy="5054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现：</a:t>
            </a:r>
            <a:r>
              <a:rPr lang="en-US" altLang="zh-CN">
                <a:solidFill>
                  <a:schemeClr val="bg1"/>
                </a:solidFill>
              </a:rPr>
              <a:t>rag</a:t>
            </a:r>
            <a:r>
              <a:rPr lang="zh-CN" altLang="en-US">
                <a:solidFill>
                  <a:schemeClr val="bg1"/>
                </a:solidFill>
              </a:rPr>
              <a:t>实现</a:t>
            </a:r>
            <a:endParaRPr lang="zh-CN" altLang="en-US">
              <a:solidFill>
                <a:schemeClr val="bg1"/>
              </a:solidFill>
            </a:endParaRPr>
          </a:p>
        </p:txBody>
      </p:sp>
      <p:sp>
        <p:nvSpPr>
          <p:cNvPr id="13" name="圆角矩形 12"/>
          <p:cNvSpPr/>
          <p:nvPr>
            <p:custDataLst>
              <p:tags r:id="rId11"/>
            </p:custDataLst>
          </p:nvPr>
        </p:nvSpPr>
        <p:spPr>
          <a:xfrm>
            <a:off x="10168890" y="3490595"/>
            <a:ext cx="1661795" cy="8616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p>
            <a:pPr algn="ctr"/>
            <a:r>
              <a:rPr lang="zh-CN" altLang="en-US">
                <a:solidFill>
                  <a:schemeClr val="bg1"/>
                </a:solidFill>
              </a:rPr>
              <a:t>成本降低</a:t>
            </a:r>
            <a:endParaRPr lang="zh-CN" altLang="en-US">
              <a:solidFill>
                <a:schemeClr val="bg1"/>
              </a:solidFill>
            </a:endParaRPr>
          </a:p>
        </p:txBody>
      </p:sp>
      <p:cxnSp>
        <p:nvCxnSpPr>
          <p:cNvPr id="15" name="直接箭头连接符 14"/>
          <p:cNvCxnSpPr/>
          <p:nvPr/>
        </p:nvCxnSpPr>
        <p:spPr>
          <a:xfrm flipV="1">
            <a:off x="2305685" y="1363345"/>
            <a:ext cx="807720" cy="1692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V="1">
            <a:off x="2315845" y="2473325"/>
            <a:ext cx="742950" cy="582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endCxn id="7" idx="2"/>
          </p:cNvCxnSpPr>
          <p:nvPr/>
        </p:nvCxnSpPr>
        <p:spPr>
          <a:xfrm>
            <a:off x="2305685" y="3102610"/>
            <a:ext cx="889000" cy="5918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2305685" y="3055620"/>
            <a:ext cx="768985" cy="1600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十字形 18"/>
          <p:cNvSpPr/>
          <p:nvPr/>
        </p:nvSpPr>
        <p:spPr>
          <a:xfrm>
            <a:off x="4208145" y="2854325"/>
            <a:ext cx="442595" cy="395605"/>
          </a:xfrm>
          <a:prstGeom prst="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6607810" y="1525905"/>
            <a:ext cx="3246120" cy="382841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下箭头 21"/>
          <p:cNvSpPr/>
          <p:nvPr/>
        </p:nvSpPr>
        <p:spPr>
          <a:xfrm>
            <a:off x="7819390" y="2807335"/>
            <a:ext cx="434975" cy="6832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9356725" y="3872230"/>
            <a:ext cx="683260" cy="2406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25" name="对象 24">
            <a:hlinkClick r:id="" action="ppaction://ole?verb="/>
          </p:cNvPr>
          <p:cNvGraphicFramePr>
            <a:graphicFrameLocks noChangeAspect="1"/>
          </p:cNvGraphicFramePr>
          <p:nvPr/>
        </p:nvGraphicFramePr>
        <p:xfrm>
          <a:off x="1106170" y="5539105"/>
          <a:ext cx="971550" cy="952500"/>
        </p:xfrm>
        <a:graphic>
          <a:graphicData uri="http://schemas.openxmlformats.org/presentationml/2006/ole">
            <mc:AlternateContent xmlns:mc="http://schemas.openxmlformats.org/markup-compatibility/2006">
              <mc:Choice xmlns:v="urn:schemas-microsoft-com:vml" Requires="v">
                <p:oleObj spid="_x0000_s1026" name="" showAsIcon="1" r:id="rId12" imgW="971550" imgH="952500" progId="Excel.Sheet.8">
                  <p:embed/>
                </p:oleObj>
              </mc:Choice>
              <mc:Fallback>
                <p:oleObj name="" showAsIcon="1" r:id="rId12" imgW="971550" imgH="952500" progId="Excel.Sheet.8">
                  <p:embed/>
                  <p:pic>
                    <p:nvPicPr>
                      <p:cNvPr id="0" name="图片 1025"/>
                      <p:cNvPicPr/>
                      <p:nvPr/>
                    </p:nvPicPr>
                    <p:blipFill>
                      <a:blip r:embed="rId13"/>
                      <a:stretch>
                        <a:fillRect/>
                      </a:stretch>
                    </p:blipFill>
                    <p:spPr>
                      <a:xfrm>
                        <a:off x="1106170" y="5539105"/>
                        <a:ext cx="971550" cy="952500"/>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3125470" y="5531485"/>
          <a:ext cx="971550" cy="952500"/>
        </p:xfrm>
        <a:graphic>
          <a:graphicData uri="http://schemas.openxmlformats.org/presentationml/2006/ole">
            <mc:AlternateContent xmlns:mc="http://schemas.openxmlformats.org/markup-compatibility/2006">
              <mc:Choice xmlns:v="urn:schemas-microsoft-com:vml" Requires="v">
                <p:oleObj spid="_x0000_s1027" name="" showAsIcon="1" r:id="rId14" imgW="971550" imgH="952500" progId="Package">
                  <p:embed/>
                </p:oleObj>
              </mc:Choice>
              <mc:Fallback>
                <p:oleObj name="" showAsIcon="1" r:id="rId14" imgW="971550" imgH="952500" progId="Package">
                  <p:embed/>
                  <p:pic>
                    <p:nvPicPr>
                      <p:cNvPr id="0" name="图片 1026"/>
                      <p:cNvPicPr/>
                      <p:nvPr/>
                    </p:nvPicPr>
                    <p:blipFill>
                      <a:blip r:embed="rId15"/>
                      <a:stretch>
                        <a:fillRect/>
                      </a:stretch>
                    </p:blipFill>
                    <p:spPr>
                      <a:xfrm>
                        <a:off x="3125470" y="5531485"/>
                        <a:ext cx="971550" cy="952500"/>
                      </a:xfrm>
                      <a:prstGeom prst="rect">
                        <a:avLst/>
                      </a:prstGeom>
                    </p:spPr>
                  </p:pic>
                </p:oleObj>
              </mc:Fallback>
            </mc:AlternateContent>
          </a:graphicData>
        </a:graphic>
      </p:graphicFrame>
    </p:spTree>
    <p:custDataLst>
      <p:tags r:id="rId16"/>
    </p:custData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1056005"/>
            <a:ext cx="11360785" cy="4492625"/>
          </a:xfrm>
          <a:prstGeom prst="rect">
            <a:avLst/>
          </a:prstGeom>
        </p:spPr>
      </p:pic>
    </p:spTree>
    <p:custDataLst>
      <p:tags r:id="rId3"/>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717550" y="498475"/>
            <a:ext cx="10231120" cy="6396990"/>
          </a:xfrm>
          <a:prstGeom prst="rect">
            <a:avLst/>
          </a:prstGeom>
        </p:spPr>
      </p:pic>
    </p:spTree>
    <p:custDataLst>
      <p:tags r:id="rId3"/>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401320" y="680085"/>
            <a:ext cx="4646295" cy="3178175"/>
          </a:xfrm>
          <a:prstGeom prst="rect">
            <a:avLst/>
          </a:prstGeom>
        </p:spPr>
        <p:txBody>
          <a:bodyPr>
            <a:noAutofit/>
          </a:bodyPr>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2" name="对象 1">
            <a:hlinkClick r:id="" action="ppaction://ole?verb="/>
          </p:cNvPr>
          <p:cNvGraphicFramePr>
            <a:graphicFrameLocks noChangeAspect="1"/>
          </p:cNvGraphicFramePr>
          <p:nvPr/>
        </p:nvGraphicFramePr>
        <p:xfrm>
          <a:off x="1524635" y="1571625"/>
          <a:ext cx="971550" cy="1238250"/>
        </p:xfrm>
        <a:graphic>
          <a:graphicData uri="http://schemas.openxmlformats.org/presentationml/2006/ole">
            <mc:AlternateContent xmlns:mc="http://schemas.openxmlformats.org/markup-compatibility/2006">
              <mc:Choice xmlns:v="urn:schemas-microsoft-com:vml" Requires="v">
                <p:oleObj spid="_x0000_s1025" name="" showAsIcon="1" r:id="rId4" imgW="971550" imgH="1238250" progId="Package">
                  <p:embed/>
                </p:oleObj>
              </mc:Choice>
              <mc:Fallback>
                <p:oleObj name="" showAsIcon="1" r:id="rId4" imgW="971550" imgH="1238250" progId="Package">
                  <p:embed/>
                  <p:pic>
                    <p:nvPicPr>
                      <p:cNvPr id="0" name="图片 1024"/>
                      <p:cNvPicPr/>
                      <p:nvPr/>
                    </p:nvPicPr>
                    <p:blipFill>
                      <a:blip r:embed="rId5"/>
                      <a:stretch>
                        <a:fillRect/>
                      </a:stretch>
                    </p:blipFill>
                    <p:spPr>
                      <a:xfrm>
                        <a:off x="1524635" y="1571625"/>
                        <a:ext cx="971550" cy="1238250"/>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3312795" y="1571625"/>
          <a:ext cx="971550" cy="1238250"/>
        </p:xfrm>
        <a:graphic>
          <a:graphicData uri="http://schemas.openxmlformats.org/presentationml/2006/ole">
            <mc:AlternateContent xmlns:mc="http://schemas.openxmlformats.org/markup-compatibility/2006">
              <mc:Choice xmlns:v="urn:schemas-microsoft-com:vml" Requires="v">
                <p:oleObj spid="_x0000_s1026" name="" showAsIcon="1" r:id="rId6" imgW="971550" imgH="1238250" progId="Package">
                  <p:embed/>
                </p:oleObj>
              </mc:Choice>
              <mc:Fallback>
                <p:oleObj name="" showAsIcon="1" r:id="rId6" imgW="971550" imgH="1238250" progId="Package">
                  <p:embed/>
                  <p:pic>
                    <p:nvPicPr>
                      <p:cNvPr id="0" name="图片 1025"/>
                      <p:cNvPicPr/>
                      <p:nvPr/>
                    </p:nvPicPr>
                    <p:blipFill>
                      <a:blip r:embed="rId7"/>
                      <a:stretch>
                        <a:fillRect/>
                      </a:stretch>
                    </p:blipFill>
                    <p:spPr>
                      <a:xfrm>
                        <a:off x="3312795" y="1571625"/>
                        <a:ext cx="971550" cy="1238250"/>
                      </a:xfrm>
                      <a:prstGeom prst="rect">
                        <a:avLst/>
                      </a:prstGeom>
                    </p:spPr>
                  </p:pic>
                </p:oleObj>
              </mc:Fallback>
            </mc:AlternateContent>
          </a:graphicData>
        </a:graphic>
      </p:graphicFrame>
    </p:spTree>
    <p:custDataLst>
      <p:tags r:id="rId8"/>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12420" y="626110"/>
            <a:ext cx="8997950" cy="6006465"/>
          </a:xfrm>
          <a:prstGeom prst="rect">
            <a:avLst/>
          </a:prstGeom>
        </p:spPr>
        <p:txBody>
          <a:bodyPr>
            <a:noAutofit/>
          </a:bodyPr>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datetime import datetime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typing import List, Dict, Optional, Any</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import logging</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import os</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import json</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pathlib import Path</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import re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NLTK</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依赖处理</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import nltk</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nltk.data import find</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LangChain</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核心组件（适配</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v0.2+</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langchain.text_splitter import RecursiveCharacterTextSplitter</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langchain_community.document_loaders import TextLoader, UnstructuredMarkdownLoader</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langchain_ollama import OllamaEmbeddings</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langchain_chroma import Chroma</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langchain.chains import RetrievalQA</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langchain.prompts import PromptTemplate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langchain_ollama import OllamaLLM</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from langchain_core.documents import Document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401320" y="680085"/>
            <a:ext cx="8997950" cy="8382635"/>
          </a:xfrm>
          <a:prstGeom prst="rect">
            <a:avLst/>
          </a:prstGeom>
        </p:spPr>
        <p:txBody>
          <a:bodyPr>
            <a:noAutofit/>
          </a:bodyPr>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自定义异常</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class RAGException(Exception):</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"""RAG</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流程通用异常</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def __init__(self, code: int, message: str):</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self.code = code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self.message = message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super().__init__(f"[{code}] {message}")</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初始化日志（增加参数打印，便于调试）</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logging.basicConfig(</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level=logging.INFO,</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format="%(asctime)s - %(name)s - %(levelname)s - %(message)s"</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logger = logging.getLogger("NRS2002-RAG")</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600">
                <a:solidFill>
                  <a:schemeClr val="tx1"/>
                </a:solidFill>
                <a:latin typeface="微软雅黑" panose="020B0503020204020204" charset="-122"/>
                <a:ea typeface="微软雅黑" panose="020B0503020204020204" charset="-122"/>
                <a:cs typeface="微软雅黑" panose="020B0503020204020204" charset="-122"/>
              </a:rPr>
              <a:t># NLTK</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依赖初始化函数（修复资源名）</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8997950" cy="6233795"/>
          </a:xfrm>
          <a:prstGeom prst="rect">
            <a:avLst/>
          </a:prstGeom>
        </p:spPr>
        <p:txBody>
          <a:bodyPr>
            <a:noAutofit/>
          </a:bodyPr>
          <a:p>
            <a:r>
              <a:rPr lang="en-US" altLang="zh-CN" sz="1600">
                <a:solidFill>
                  <a:schemeClr val="tx1"/>
                </a:solidFill>
                <a:latin typeface="微软雅黑" panose="020B0503020204020204" charset="-122"/>
                <a:ea typeface="微软雅黑" panose="020B0503020204020204" charset="-122"/>
                <a:cs typeface="微软雅黑" panose="020B0503020204020204" charset="-122"/>
              </a:rPr>
              <a:t>d</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ef init_nltk_dependencies():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nltk_data_path = os.path.join(os.path.expanduser("~"), "nltk_data")</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os.makedirs(nltk_data_path, exist_ok=True)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if nltk_data_path not in nltk.data.path: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nltk.data.path.append(nltk_data_path)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logger.info(f"NLTK</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数据路径：</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{nltk_data_path}")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修复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NRS</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资源名（原</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averaged_perceptron_tagger_eng</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不存在）</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required_resources =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("averaged_perceptron_tagger", "taggers/averaged_perceptron_tagger"),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("punkt", "tokenizers/punkt")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for resource_name, resource_path in required_resources: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find(resource_path)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logger.info(f"NLTK</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资源已存在：</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{resource_name}")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except LookupError: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下载</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NLTK</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资源：</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{resource_name}")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nltk.download(resource_name, quiet=False, download_dir=nltk_data_path)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find(resource_path)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logger.info(f"NLTK</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资源下载成功：</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{resource_name}")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logger.error(f"NLTK</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初始化失败：</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init_nltk_dependencies()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6043930" cy="6233795"/>
          </a:xfrm>
          <a:prstGeom prst="rect">
            <a:avLst/>
          </a:prstGeom>
        </p:spPr>
        <p:txBody>
          <a:bodyPr>
            <a:noAutofit/>
          </a:bodyPr>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class NRS2002RAGService: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 __init__(</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chroma_persist_dir: str = "./chroma_nrs2002_prod",</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ollama_base_url: str = "http://local.wolindata.com:31434",</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embedding_model: str = "bge-m3:latest",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llm_model: str = "qwen3-30b:latest",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default_collection: str = "yycp2"</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self.chroma_persist_dir = chroma_persist_dir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self.ollama_base_url = ollama_base_url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self.embedding_model = embedding_model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self.llm_model = llm_model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self.default_collection = default_collection</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初始化核心组件</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self.embeddings = self._init_embeddings()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self.vector_store = self._init_vector_store()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self.llm = self._init_llm()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self.qa_chain = self._init_qa_chain()</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4" name="文本框 3"/>
          <p:cNvSpPr txBox="1"/>
          <p:nvPr/>
        </p:nvSpPr>
        <p:spPr>
          <a:xfrm>
            <a:off x="278765" y="829945"/>
            <a:ext cx="11263630" cy="583565"/>
          </a:xfrm>
          <a:prstGeom prst="rect">
            <a:avLst/>
          </a:prstGeom>
        </p:spPr>
        <p:txBody>
          <a:bodyPr wrap="square">
            <a:spAutoFit/>
          </a:bodyPr>
          <a:p>
            <a:pPr algn="l"/>
            <a:r>
              <a:rPr lang="en-US" altLang="zh-CN" sz="1600">
                <a:latin typeface="微软雅黑" panose="020B0503020204020204" charset="-122"/>
                <a:ea typeface="微软雅黑" panose="020B0503020204020204" charset="-122"/>
              </a:rPr>
              <a:t>Elasticsearch</a:t>
            </a: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ES</a:t>
            </a:r>
            <a:r>
              <a:rPr lang="zh-CN" altLang="en-US" sz="1600">
                <a:latin typeface="微软雅黑" panose="020B0503020204020204" charset="-122"/>
                <a:ea typeface="微软雅黑" panose="020B0503020204020204" charset="-122"/>
              </a:rPr>
              <a:t>）的核心方法主要围绕索引管理、文档操作、查询分析、聚合计算等核心功能，这些方法通过</a:t>
            </a:r>
            <a:r>
              <a:rPr lang="en-US" altLang="zh-CN" sz="1600">
                <a:latin typeface="微软雅黑" panose="020B0503020204020204" charset="-122"/>
                <a:ea typeface="微软雅黑" panose="020B0503020204020204" charset="-122"/>
              </a:rPr>
              <a:t> REST API </a:t>
            </a:r>
            <a:r>
              <a:rPr lang="zh-CN" altLang="en-US" sz="1600">
                <a:latin typeface="微软雅黑" panose="020B0503020204020204" charset="-122"/>
                <a:ea typeface="微软雅黑" panose="020B0503020204020204" charset="-122"/>
              </a:rPr>
              <a:t>暴露，不同语言的客户端（如</a:t>
            </a:r>
            <a:r>
              <a:rPr lang="en-US" altLang="zh-CN" sz="1600">
                <a:latin typeface="微软雅黑" panose="020B0503020204020204" charset="-122"/>
                <a:ea typeface="微软雅黑" panose="020B0503020204020204" charset="-122"/>
              </a:rPr>
              <a:t> Python</a:t>
            </a: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Java</a:t>
            </a:r>
            <a:r>
              <a:rPr lang="zh-CN" altLang="en-US" sz="1600">
                <a:latin typeface="微软雅黑" panose="020B0503020204020204" charset="-122"/>
                <a:ea typeface="微软雅黑" panose="020B0503020204020204" charset="-122"/>
              </a:rPr>
              <a:t>）只是对这些</a:t>
            </a:r>
            <a:r>
              <a:rPr lang="en-US" altLang="zh-CN" sz="1600">
                <a:latin typeface="微软雅黑" panose="020B0503020204020204" charset="-122"/>
                <a:ea typeface="微软雅黑" panose="020B0503020204020204" charset="-122"/>
              </a:rPr>
              <a:t> API </a:t>
            </a:r>
            <a:r>
              <a:rPr lang="zh-CN" altLang="en-US" sz="1600">
                <a:latin typeface="微软雅黑" panose="020B0503020204020204" charset="-122"/>
                <a:ea typeface="微软雅黑" panose="020B0503020204020204" charset="-122"/>
              </a:rPr>
              <a:t>的封装。以下是</a:t>
            </a:r>
            <a:r>
              <a:rPr lang="en-US" altLang="zh-CN" sz="1600">
                <a:latin typeface="微软雅黑" panose="020B0503020204020204" charset="-122"/>
                <a:ea typeface="微软雅黑" panose="020B0503020204020204" charset="-122"/>
              </a:rPr>
              <a:t> ES </a:t>
            </a:r>
            <a:r>
              <a:rPr lang="zh-CN" altLang="en-US" sz="1600">
                <a:latin typeface="微软雅黑" panose="020B0503020204020204" charset="-122"/>
                <a:ea typeface="微软雅黑" panose="020B0503020204020204" charset="-122"/>
              </a:rPr>
              <a:t>中最常用的核心方法分类及说明：</a:t>
            </a:r>
            <a:endParaRPr lang="zh-CN" altLang="en-US" sz="1600">
              <a:latin typeface="微软雅黑" panose="020B0503020204020204" charset="-122"/>
              <a:ea typeface="微软雅黑" panose="020B0503020204020204" charset="-122"/>
            </a:endParaRPr>
          </a:p>
        </p:txBody>
      </p:sp>
      <p:sp>
        <p:nvSpPr>
          <p:cNvPr id="5" name="文本框 4"/>
          <p:cNvSpPr txBox="1"/>
          <p:nvPr/>
        </p:nvSpPr>
        <p:spPr>
          <a:xfrm>
            <a:off x="466725" y="1621790"/>
            <a:ext cx="10975340" cy="785495"/>
          </a:xfrm>
          <a:prstGeom prst="rect">
            <a:avLst/>
          </a:prstGeom>
        </p:spPr>
        <p:txBody>
          <a:bodyPr wrap="square">
            <a:spAutoFit/>
          </a:bodyPr>
          <a:p>
            <a:pPr marL="0" indent="0">
              <a:spcAft>
                <a:spcPct val="6000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一、索引管理（</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Index Management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索引是 </a:t>
            </a:r>
            <a:r>
              <a:rPr lang="en-US" altLang="zh-CN" sz="1600" b="0" i="0">
                <a:latin typeface="微软雅黑" panose="020B0503020204020204" charset="-122"/>
                <a:ea typeface="微软雅黑" panose="020B0503020204020204" charset="-122"/>
                <a:cs typeface="微软雅黑" panose="020B0503020204020204" charset="-122"/>
              </a:rPr>
              <a:t>ES </a:t>
            </a:r>
            <a:r>
              <a:rPr lang="zh-CN" altLang="en-US" sz="1600" b="0" i="0">
                <a:latin typeface="微软雅黑" panose="020B0503020204020204" charset="-122"/>
                <a:ea typeface="微软雅黑" panose="020B0503020204020204" charset="-122"/>
                <a:cs typeface="微软雅黑" panose="020B0503020204020204" charset="-122"/>
              </a:rPr>
              <a:t>中存储数据的基本单元（类似数据库中的 “表”），核心方法用于创建、删除、配置索引。</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594360" y="2684780"/>
          <a:ext cx="10485120" cy="0"/>
        </p:xfrm>
        <a:graphic>
          <a:graphicData uri="http://schemas.openxmlformats.org/drawingml/2006/table">
            <a:tbl>
              <a:tblPr/>
              <a:tblGrid>
                <a:gridCol w="2621280"/>
                <a:gridCol w="2621280"/>
                <a:gridCol w="2621280"/>
                <a:gridCol w="262128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方法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核心参数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indices.create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创建索引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body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（包含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settings/mappings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初始化数据结构时使用，定义字段类型、分片数等</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indices.delete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删除索引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清理无用数据，谨慎使用（删除后不可恢复）</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indices.exists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检查索引是否存在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判断索引是否已创建，避免重复创建</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indices.get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获取索引配置</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查看索引的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settings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mappings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等详情</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indices.put_settings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更新索引设置</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body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（要更新的设置，如副本数）</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动态调整索引配置（如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number_of_replicas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indices.put_mapping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更新索引映射</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body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（新增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修改字段映射）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新增字段或调整字段类型（部分类型可改）</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604393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 _init_embeddings(self) -&gt; OllamaEmbeddings: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os.environ["OLLAMA_HOST"] = self.ollama_base_url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embeddings = OllamaEmbeddings(model=self.embedding_model, base_url=self.ollama_base_url)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验证嵌入模型</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test_emb = embeddings.embed_query("NRS2002")</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if isinstance(test_emb, list) and len(test_emb) &gt; 0 and isinstance(test_emb[0], float):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嵌入模型就绪：</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{self.embedding_model}</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（维度：</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{len(test_emb)}</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return embeddings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 RAGException(503,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嵌入模型返回无效结果</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嵌入模型初始化失败：</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604393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 _init_vector_store(self) -&gt; Chroma:</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修复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Chroma</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初始化：确保集合干净，避免残留数据干扰</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persist_path = Path(self.chroma_persist_dir).resolve()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彻底清理旧目录（避免之前异常残留的损坏数据）</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if persist_path.exists():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import shutil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shutil.rmtree(persist_path)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清理旧</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Chroma</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目录：</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{persist_path}")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persist_path.mkdir(parents=True, exist_ok=True)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重新创建空集合</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vector_store = Chroma(</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collection_name=self.default_collection,</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embedding_function=self.embeddings,</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persist_directory=str(persist_path)</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验证集合状态</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coll_count = vector_store._collection.count()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logger.info(f"Chroma</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集合创建成功：</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{self.default_collection}</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（初始分片数：</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{coll_count}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return vector_store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 RAGException(500, f"Chroma</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初始化失败：</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604393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 _init_llm(self) -&gt; OllamaLLM: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llm = OllamaLLM(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model=self.llm_model,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base_url=self.ollama_base_url,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temperature=0.1,</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request_timeout=120.0</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测试</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test_resp = llm.invoke("</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仅返回</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'pong'")</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if "pong" in test_resp.strip().lower():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logger.info(f"LLM</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就绪：</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{self.llm_model}")</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return 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 RAGException(503, f"LLM</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测试失败：</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{test_resp[:50]}")</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error_msg = str(e)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if "connection refused" in error_msg.lower():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error_msg = "Ollama</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服务未启动（需执行</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'ollama serve'</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elif "model not found" in error_msg.lower():</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error_msg = f"</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模型不存在（需执行</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'ollama pull {self.llm_model}'</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raise RAGException(503, error_msg)</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def _init_qa_chain(self) -&gt; RetrievalQA:</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优化</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Prompt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，避免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LLM</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输出格式混乱</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nrs2002_prompt = PromptTemplate(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template="""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tx1"/>
                </a:solidFill>
                <a:latin typeface="微软雅黑" panose="020B0503020204020204" charset="-122"/>
                <a:ea typeface="微软雅黑" panose="020B0503020204020204" charset="-122"/>
                <a:cs typeface="微软雅黑" panose="020B0503020204020204" charset="-122"/>
              </a:rPr>
              <a:t>任务：根据</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NRS2002</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规则计算评分，仅输出</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JSON</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（无任何多余文字）。</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tx1"/>
                </a:solidFill>
                <a:latin typeface="微软雅黑" panose="020B0503020204020204" charset="-122"/>
                <a:ea typeface="微软雅黑" panose="020B0503020204020204" charset="-122"/>
                <a:cs typeface="微软雅黑" panose="020B0503020204020204" charset="-122"/>
              </a:rPr>
              <a:t>规则：</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1.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营养状态受损（</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0-3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BMI≥20.5</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且体重无下降且无进食困难</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- 1</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BMI18.5-20.4/</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近</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月体重降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3%-5%/</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进食减</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25%-50%</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- 2</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BMI</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18.5/</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近</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月体重降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5%-10%/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进食减</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50%-75%</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分：近</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月体重降＞</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10%/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进食减＞</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75%/BMI</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18.5+</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重病</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2.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疾病严重程度（</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0-3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分：良性疾病</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正常进食</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- 1</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分：慢病急性发作</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需卧床</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- 2</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分：大手术</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中风</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/ICU+</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需人工营养</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- 3</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分：大面积烧伤</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多器官衰竭</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紧急营养</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3.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年龄（</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0-1</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≥70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岁得</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分，否则</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4. </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总分</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三部分之和（缺失参数默认</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分）</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tx1"/>
                </a:solidFill>
                <a:latin typeface="微软雅黑" panose="020B0503020204020204" charset="-122"/>
                <a:ea typeface="微软雅黑" panose="020B0503020204020204" charset="-122"/>
                <a:cs typeface="微软雅黑" panose="020B0503020204020204" charset="-122"/>
              </a:rPr>
              <a:t>用户问题：</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{question}</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tx1"/>
                </a:solidFill>
                <a:latin typeface="微软雅黑" panose="020B0503020204020204" charset="-122"/>
                <a:ea typeface="微软雅黑" panose="020B0503020204020204" charset="-122"/>
                <a:cs typeface="微软雅黑" panose="020B0503020204020204" charset="-122"/>
              </a:rPr>
              <a:t>参考上下文：</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{context}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tx1"/>
                </a:solidFill>
                <a:latin typeface="微软雅黑" panose="020B0503020204020204" charset="-122"/>
                <a:ea typeface="微软雅黑" panose="020B0503020204020204" charset="-122"/>
                <a:cs typeface="微软雅黑" panose="020B0503020204020204" charset="-122"/>
              </a:rPr>
              <a:t>输出格式（仅</a:t>
            </a:r>
            <a:r>
              <a:rPr lang="en-US" altLang="zh-CN" sz="1400">
                <a:solidFill>
                  <a:schemeClr val="tx1"/>
                </a:solidFill>
                <a:latin typeface="微软雅黑" panose="020B0503020204020204" charset="-122"/>
                <a:ea typeface="微软雅黑" panose="020B0503020204020204" charset="-122"/>
                <a:cs typeface="微软雅黑" panose="020B0503020204020204" charset="-122"/>
              </a:rPr>
              <a:t>JSON</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，无注释）：</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{{"score":0,"nutritional_impairment":0,"disease_severity":0,"age":0}}</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input_variables=["context", "question"]</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400">
                <a:latin typeface="微软雅黑" panose="020B0503020204020204" charset="-122"/>
                <a:ea typeface="微软雅黑" panose="020B0503020204020204" charset="-122"/>
                <a:cs typeface="微软雅黑" panose="020B0503020204020204" charset="-122"/>
                <a:sym typeface="+mn-ea"/>
              </a:rPr>
              <a:t>return RetrievalQA.from_chain_type(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llm=self.llm,</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chain_type="stuff",</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retriever=self.vector_store.as_retriever(search_kwargs={"k": 3}),</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chain_type_kwargs={"prompt": nrs2002_prompt},</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return_source_documents=True</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_validate_metadata(self, metadata: Dict[str, Any]) -&gt; Dict[str, Any]: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校验合并后的元数据，确保必需字段存在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valid_meta =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for key, value in metadata.items():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过滤非字符串键</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isinstance(key, str):</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跳过非字符串键：</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{type(key)}</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（值：</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{value}</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continue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处理值类型</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isinstance(value, (str, int, float, bool)):</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isinstance(value, str):</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value = value.replace("{", "").replace("}", "").replace("[", "").replace("]", "").strip()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valid_meta[key] = value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elif value is None: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valid_meta[key] = "None"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else: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valid_meta[key] = str(value).replace("{", "").replace("}", "").strip()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'{key}'</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类型</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{type(value)}</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已转为字符串</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校验必需字段（此时</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已由</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base_meta</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提供）</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required_fields = ["file_id", "chunk_id", "file_name"]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for field in required_fields: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field not in valid_meta:</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紧急修复：若仍缺失，强制添加默认值（避免流程中断）</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valid_meta[field] = f"missing_{field}"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元数据强制补充缺失字段：</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{field}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（默认值）</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保留报错，但允许继续执行</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元数据缺少必需字段：</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{field}")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valid_meta</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40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_load_document(self, doc_path: str) -&gt; List[Document]: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修复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MD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加载：强制用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single</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模式，避免拆分过细</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os.path.exists(doc_path):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RAGException(404,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文档不存在：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关键修复：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UnstructuredMarkdownLoader</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mode="single"</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，避免拆分为多个</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element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loader = UnstructuredMarkdownLoader(</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doc_path, mode="single", strategy="fast", encoding="utf-8"</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docs = loader.load()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len(docs)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RAGException(400,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文档加载后为空</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文档加载成功：</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，字符数：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{len(docs[0].page_content)}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docs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UnicodeDecodeError:</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尝试</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GBK</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编码</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loader = UnstructuredMarkdownLoader(doc_path, mode="single", encoding="gbk")</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docs = loader.load()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GBK</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编码加载文档：</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docs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文档加载失败：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_split_document(self, docs: List[Document], doc_path: str) -&gt; List[Document]: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优化分片：确保分片完整，避免过短</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splitter = RecursiveCharacterTextSplitter(</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chunk_size=800,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增大分片长度，适配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NRS2002</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完整规则</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chunk_overlap=100,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separators=["\n## ", "\n### ", "\n\n", "\n",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length_function=len</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chunks = splitter.split_documents(docs)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过滤过短分片（至少</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100</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字符，确保包含有效规则）</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valid_chunks = [c for c in chunks if len(c.page_content.strip()) &gt;= 100]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len(valid_chunks)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无有效分片（需至少</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100</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字符）：</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分片完成：</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（有效分片数：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{len(valid_chunks)}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valid_chunks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_process_metadata(self, chunks: List[Document], doc_path: str, file_id: str) -&gt; List[Document]: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修复校验顺序：先合并元数据，再进行校验</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file_name = os.path.basename(doc_path)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current_time = datetime.now().isoformat()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processed_chunks =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for idx, chunk in enumerate(chunks, 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1.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基础元数据（包含必需字段）</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base_meta =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"file_id": str(file_id),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"file_name": file_name,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"chunk_id": f"{file_id}_chunk_{idx:04d}",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"created_at": current_time,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"source_path": str(Path(doc_path).resolve()),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"chunk_length": len(chunk.page_content),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"business_scene": "NRS2002"</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2.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合并原始元数据和基础元数据（基础元数据优先）</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combined_meta = {**chunk.metadata,** base_meta}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先原始，后基础，确保覆盖</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3.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关键修复：对合并后的元数据进行校验（此时已包含</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final_meta = self._validate_metadata(combined_meta)</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chunk.metadata = final_meta</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processed_chunks.append(chunk)</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元数据处理完成：</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{len(processed_chunks)}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个分片（均通过校验）</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processed_chunks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_add_chunks_to_chroma(self, chunks: List[Document], file_id: str) -&gt; Dict[str, Any]: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彻底修复入库逻辑：用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add_documents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，增加参数校验，打印调试信息</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增强日志和异常捕获，定位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add_documents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无反应问题</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无分片数据可入库</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1.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打印分片详情（确认数据有效性）</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chunk_ids = [chunk.metadata["chunk_id"] for chunk in 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开始入库：共</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{len(chunks)}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列表：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{chunk_ids}")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第一个分片内容预览：</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{chunks[0].page_content[:100]}...")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第一个分片元数据：</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{chunks[0].metadata}")</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2.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强制单分片入库（测试是否个别分片导致阻塞）</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success_count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for i, chunk in enumerate(chunks):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正在入库第</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 + 1}/{len(chunks)}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{chunk.metadata['chunk_id']}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单分片入库</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self.vector_store.add_documents(documents=[chunk])</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立即校验是否入库成功</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exists = self.vector_store._collection.get(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where={"chunk_id": chunk.metadata["chunk_id"]},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limit=1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exists["ids"]: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success_count += 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 + 1}</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个分片入库成功（已验证）</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else: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logger.warning(f"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 + 1}</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个分片入库后未查询到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{i + 1}</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个分片入库失败：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 exc_info=True)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继续处理下一个分片</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continue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4" name="文本框 3"/>
          <p:cNvSpPr txBox="1"/>
          <p:nvPr/>
        </p:nvSpPr>
        <p:spPr>
          <a:xfrm>
            <a:off x="278765" y="829945"/>
            <a:ext cx="11263630" cy="583565"/>
          </a:xfrm>
          <a:prstGeom prst="rect">
            <a:avLst/>
          </a:prstGeom>
        </p:spPr>
        <p:txBody>
          <a:bodyPr wrap="square">
            <a:spAutoFit/>
          </a:bodyPr>
          <a:p>
            <a:pPr algn="l"/>
            <a:r>
              <a:rPr lang="en-US" altLang="zh-CN" sz="1600">
                <a:latin typeface="微软雅黑" panose="020B0503020204020204" charset="-122"/>
                <a:ea typeface="微软雅黑" panose="020B0503020204020204" charset="-122"/>
              </a:rPr>
              <a:t>Elasticsearch</a:t>
            </a: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ES</a:t>
            </a:r>
            <a:r>
              <a:rPr lang="zh-CN" altLang="en-US" sz="1600">
                <a:latin typeface="微软雅黑" panose="020B0503020204020204" charset="-122"/>
                <a:ea typeface="微软雅黑" panose="020B0503020204020204" charset="-122"/>
              </a:rPr>
              <a:t>）的核心方法主要围绕索引管理、文档操作、查询分析、聚合计算等核心功能，这些方法通过</a:t>
            </a:r>
            <a:r>
              <a:rPr lang="en-US" altLang="zh-CN" sz="1600">
                <a:latin typeface="微软雅黑" panose="020B0503020204020204" charset="-122"/>
                <a:ea typeface="微软雅黑" panose="020B0503020204020204" charset="-122"/>
              </a:rPr>
              <a:t> REST API </a:t>
            </a:r>
            <a:r>
              <a:rPr lang="zh-CN" altLang="en-US" sz="1600">
                <a:latin typeface="微软雅黑" panose="020B0503020204020204" charset="-122"/>
                <a:ea typeface="微软雅黑" panose="020B0503020204020204" charset="-122"/>
              </a:rPr>
              <a:t>暴露，不同语言的客户端（如</a:t>
            </a:r>
            <a:r>
              <a:rPr lang="en-US" altLang="zh-CN" sz="1600">
                <a:latin typeface="微软雅黑" panose="020B0503020204020204" charset="-122"/>
                <a:ea typeface="微软雅黑" panose="020B0503020204020204" charset="-122"/>
              </a:rPr>
              <a:t> Python</a:t>
            </a: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Java</a:t>
            </a:r>
            <a:r>
              <a:rPr lang="zh-CN" altLang="en-US" sz="1600">
                <a:latin typeface="微软雅黑" panose="020B0503020204020204" charset="-122"/>
                <a:ea typeface="微软雅黑" panose="020B0503020204020204" charset="-122"/>
              </a:rPr>
              <a:t>）只是对这些</a:t>
            </a:r>
            <a:r>
              <a:rPr lang="en-US" altLang="zh-CN" sz="1600">
                <a:latin typeface="微软雅黑" panose="020B0503020204020204" charset="-122"/>
                <a:ea typeface="微软雅黑" panose="020B0503020204020204" charset="-122"/>
              </a:rPr>
              <a:t> API </a:t>
            </a:r>
            <a:r>
              <a:rPr lang="zh-CN" altLang="en-US" sz="1600">
                <a:latin typeface="微软雅黑" panose="020B0503020204020204" charset="-122"/>
                <a:ea typeface="微软雅黑" panose="020B0503020204020204" charset="-122"/>
              </a:rPr>
              <a:t>的封装。以下是</a:t>
            </a:r>
            <a:r>
              <a:rPr lang="en-US" altLang="zh-CN" sz="1600">
                <a:latin typeface="微软雅黑" panose="020B0503020204020204" charset="-122"/>
                <a:ea typeface="微软雅黑" panose="020B0503020204020204" charset="-122"/>
              </a:rPr>
              <a:t> ES </a:t>
            </a:r>
            <a:r>
              <a:rPr lang="zh-CN" altLang="en-US" sz="1600">
                <a:latin typeface="微软雅黑" panose="020B0503020204020204" charset="-122"/>
                <a:ea typeface="微软雅黑" panose="020B0503020204020204" charset="-122"/>
              </a:rPr>
              <a:t>中最常用的核心方法分类及说明：</a:t>
            </a:r>
            <a:endParaRPr lang="zh-CN" altLang="en-US" sz="1600">
              <a:latin typeface="微软雅黑" panose="020B0503020204020204" charset="-122"/>
              <a:ea typeface="微软雅黑" panose="020B0503020204020204" charset="-122"/>
            </a:endParaRPr>
          </a:p>
        </p:txBody>
      </p:sp>
      <p:sp>
        <p:nvSpPr>
          <p:cNvPr id="5" name="文本框 4"/>
          <p:cNvSpPr txBox="1"/>
          <p:nvPr/>
        </p:nvSpPr>
        <p:spPr>
          <a:xfrm>
            <a:off x="466725" y="1621790"/>
            <a:ext cx="1097534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二、文档操作（</a:t>
            </a:r>
            <a:r>
              <a:rPr lang="en-US" altLang="zh-CN" sz="1600" b="0" i="0">
                <a:latin typeface="微软雅黑" panose="020B0503020204020204" charset="-122"/>
                <a:ea typeface="微软雅黑" panose="020B0503020204020204" charset="-122"/>
                <a:cs typeface="微软雅黑" panose="020B0503020204020204" charset="-122"/>
              </a:rPr>
              <a:t>Document Operations</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文档是</a:t>
            </a:r>
            <a:r>
              <a:rPr lang="en-US" altLang="zh-CN" sz="1600" b="0" i="0">
                <a:latin typeface="微软雅黑" panose="020B0503020204020204" charset="-122"/>
                <a:ea typeface="微软雅黑" panose="020B0503020204020204" charset="-122"/>
                <a:cs typeface="微软雅黑" panose="020B0503020204020204" charset="-122"/>
              </a:rPr>
              <a:t> ES </a:t>
            </a:r>
            <a:r>
              <a:rPr lang="zh-CN" altLang="en-US" sz="1600" b="0" i="0">
                <a:latin typeface="微软雅黑" panose="020B0503020204020204" charset="-122"/>
                <a:ea typeface="微软雅黑" panose="020B0503020204020204" charset="-122"/>
                <a:cs typeface="微软雅黑" panose="020B0503020204020204" charset="-122"/>
              </a:rPr>
              <a:t>中存储的具体数据（类似数据库中的</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行</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），核心方法用于</a:t>
            </a:r>
            <a:r>
              <a:rPr lang="en-US" altLang="zh-CN" sz="1600" b="0" i="0">
                <a:latin typeface="微软雅黑" panose="020B0503020204020204" charset="-122"/>
                <a:ea typeface="微软雅黑" panose="020B0503020204020204" charset="-122"/>
                <a:cs typeface="微软雅黑" panose="020B0503020204020204" charset="-122"/>
              </a:rPr>
              <a:t> CRUD</a:t>
            </a:r>
            <a:r>
              <a:rPr lang="zh-CN" altLang="en-US" sz="1600" b="0" i="0">
                <a:latin typeface="微软雅黑" panose="020B0503020204020204" charset="-122"/>
                <a:ea typeface="微软雅黑" panose="020B0503020204020204" charset="-122"/>
                <a:cs typeface="微软雅黑" panose="020B0503020204020204" charset="-122"/>
              </a:rPr>
              <a:t>（增删改查）。</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505460" y="2529205"/>
          <a:ext cx="10485120" cy="4053840"/>
        </p:xfrm>
        <a:graphic>
          <a:graphicData uri="http://schemas.openxmlformats.org/drawingml/2006/table">
            <a:tbl>
              <a:tblPr/>
              <a:tblGrid>
                <a:gridCol w="2621280"/>
                <a:gridCol w="2621280"/>
                <a:gridCol w="2621280"/>
                <a:gridCol w="262128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方法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核心参数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index</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创建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覆盖文档</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（文档内容）</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新增文档或全量替换已有文档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get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获取单个文档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通过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精确查询文档详情</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update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部分更新文档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（要更新的字段）</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只修改文档中的部分字段（不覆盖整个文档）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delete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删除文档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移除指定文档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bulk</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批量操作（增删改）</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operations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（批量操作列表，包含多个文档的操作）</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大批量数据导入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更新（比单条操作效率高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10-100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mget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批量获取文档</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（默认索引）、</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一次性次通过多个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一次性查询多个文档</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3.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最终校验</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self.vector_store.persist()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强制刷新到磁盘</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total_in_db = self.vector_store._collection.count()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入库完成：成功</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{success_count}/{len(chunks)}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，数据库总计数：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{total_in_db}")</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success_count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所有分片均入库失败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"status": "partial_success" if success_count &lt; len(chunks) else "success",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"total": len(chunks),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"success": success_count,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"failed": len(chunks) - success_count,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"db_total": total_in_db</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入库流程异常终止：</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 exc_info=True)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f"add_documents</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count_chunks_by_metadata(self, metadata_filter: Dict[str, Any]) -&gt; int: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count()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统计，避免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get()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的索引问题</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isinstance(metadata_filter, dict) or len(metadata_filter)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RAGException(400,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过滤条件必须为非空字典</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count = self.vector_store._collection.count()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分片统计：条件</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={metadata_filter}</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，数量</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count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统计失败：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load_and_process_document(self, doc_path: str, file_id: str) -&gt; Dict[str, Any]: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完整流程：加载</a:t>
            </a:r>
            <a:r>
              <a:rPr lang="en-US" altLang="en-US" sz="12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分片</a:t>
            </a:r>
            <a:r>
              <a:rPr lang="en-US" altLang="en-US" sz="12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a:t>
            </a:r>
            <a:r>
              <a:rPr lang="en-US" altLang="en-US" sz="12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入库</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开始处理文档：</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file_id={file_id}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，路径</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1.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加载文档（修复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MD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加载模式）</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docs = self._load_document(doc_path)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2.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分片（优化参数）</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chunks = self._split_document(docs, 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3.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元数据处理（增强校验）</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processed_chunks = self._process_metadata(chunks, doc_path, 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4.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入库（修复逻辑）</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result = self._add_chunks_to_chroma(processed_chunks, 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5.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补充结果信息</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result.update({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"file_name": os.path.basename(doc_path),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"process_time": datetime.now().isoformat(),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"message":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文档处理完成</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文档处理成功：</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{json.dumps(result, ensure_ascii=False)}")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return result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RAGException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文档处理失败：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[{e.code}] {e.message}")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 query_nrs2002_score(self, user_question: str, file_id: Optional[str] = None) -&gt; Dict[str, Any]: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评分查询：增加结果校验</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user_question.strip():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RAGException(400,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问题不能为空</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构建检索参数</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search_kwargs = {"k": 3}</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count = self.count_chunks_by_metadata({"file_id": str(file_id)})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count == 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RAGException(404, f"file_id={file_id}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无分片数据</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search_kwargs["filter"] = {"file_id": str(file_id)}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self.qa_chain.retriever.search_kwargs = search_kwargs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执行查询</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result = self.qa_chain.invoke({"query": user_question.strip()})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提取</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JSON</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json_match = re.search(r'\{[\s\S]*?\}', result["result"].strip())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json_match: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f"LLM</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无有效</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JSON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输出：</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{result['result'][:100]}")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score_data = json.loads(json_match.group())</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校验评分合法性</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required_fields = ["score", "nutritional_impairment", "disease_severity", "age"]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for field in required_fields:</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field not in score_data or not isinstance(score_data[field], int):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评分字段异常：</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{field}={score_data.get(field)}")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(0 &lt;= score_data["score"] &lt;= 7):</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RAGException(500,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总分需</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0-7</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分（当前：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{score_data['score']}</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测试入口（增加详细调试日志）</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if __name__ == "__main__":</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1.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初始化服务（清理旧数据）</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 * 50)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开始初始化</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NRS2002 RAG</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服务</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rag_service = NRS2002RAGService(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chroma_persist_dir="./chroma_nrs2002_prod_clean",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新目录，避免旧数据干扰</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ollama_base_url="http://local.wolindata.com:31434",</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embedding_model="bge-m3:latest",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llm_model="qwen3-30b:latest",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default_collection="yycp2_clean"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新集合名</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服务初始化成功</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2.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处理测试文档</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test_doc_path = "./nrs2002_full.md"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test_file_id = "nrs2002_v2_001"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logger.info(f"\n{='=' * 50}")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开始处理测试文档：</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{test_doc_path}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file_id={test_file_id}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os.path.exists(test_doc_path):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RAGException(404,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测试文档不存在：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{test_doc_path}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（请检查路径）</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doc_result = rag_service.load_and_process_document(test_doc_path, test_file_id)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print(f"\n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【文档处理结果】</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\n{json.dumps(doc_result, ensure_ascii=False, indent=2)}")</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测试入口（增加详细调试日志）</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if __name__ == "__main__":</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try:</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1.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初始化服务（清理旧数据）</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 * 50)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开始初始化</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NRS2002 RAG</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服务</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rag_service = NRS2002RAGService(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chroma_persist_dir="./chroma_nrs2002_prod_clean",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新目录，避免旧数据干扰</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ollama_base_url="http://local.wolindata.com:31434",</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embedding_model="bge-m3:latest",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llm_model="qwen3-30b:latest",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default_collection="yycp2_clean"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新集合名</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服务初始化成功</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2.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处理测试文档</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test_doc_path = "./nrs2002_full.md"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test_file_id = "nrs2002_v2_001"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logger.info(f"\n{='=' * 50}")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开始处理测试文档：</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{test_doc_path}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file_id={test_file_id}</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if not os.path.exists(test_doc_path):</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raise RAGException(404, 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测试文档不存在：</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{test_doc_path}</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（请检查路径）</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doc_result = rag_service.load_and_process_document(test_doc_path, test_file_id)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print(f"\n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【文档处理结果】</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\n{json.dumps(doc_result, ensure_ascii=False, indent=2)}")</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06705" y="602615"/>
            <a:ext cx="7625080" cy="4208145"/>
          </a:xfrm>
          <a:prstGeom prst="rect">
            <a:avLst/>
          </a:prstGeom>
        </p:spPr>
        <p:txBody>
          <a:bodyPr>
            <a:noAutofit/>
          </a:bodyPr>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 logger.info(f"\n{='=' * 50}")</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test_question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患者</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BMI 18.3</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，近</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3</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个月体重下降</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6%</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，胃癌术后需静脉营养，年龄</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72</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岁，计算</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NRS2002</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评分</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logger.info(f"</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测试查询：</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{test_question}")</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query_result = rag_service.query_nrs2002_score(test_question, test_file_id)</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print(f"\n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【评分查询结果】</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\n{json.dumps(query_result, ensure_ascii=False, indent=2)}")</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RAGException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测试失败：</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[{e.code}] {e.message}", exc_info=True)  # </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打印完整错误栈</a:t>
            </a:r>
            <a:endParaRPr lang="zh-CN" altLang="en-US"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exit(1)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except Exception as 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logger.error(f"\n</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未知错误：</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{str(e)}", exc_info=True)</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1200">
                <a:solidFill>
                  <a:schemeClr val="tx1"/>
                </a:solidFill>
                <a:latin typeface="微软雅黑" panose="020B0503020204020204" charset="-122"/>
                <a:ea typeface="微软雅黑" panose="020B0503020204020204" charset="-122"/>
                <a:cs typeface="微软雅黑" panose="020B0503020204020204" charset="-122"/>
              </a:rPr>
              <a:t>        exit(1)</a:t>
            </a:r>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Langchain</a:t>
            </a:r>
            <a:r>
              <a:rPr lang="zh-CN" altLang="en-US" sz="2800" b="1">
                <a:solidFill>
                  <a:schemeClr val="accent1"/>
                </a:solidFill>
                <a:sym typeface="+mn-ea"/>
              </a:rPr>
              <a:t> </a:t>
            </a:r>
            <a:r>
              <a:rPr lang="zh-CN" altLang="en-US" sz="2800" b="1">
                <a:solidFill>
                  <a:schemeClr val="accent1"/>
                </a:solidFill>
                <a:sym typeface="+mn-ea"/>
              </a:rPr>
              <a:t>rag </a:t>
            </a:r>
            <a:r>
              <a:rPr lang="zh-CN" altLang="en-US" sz="2800" b="1">
                <a:solidFill>
                  <a:schemeClr val="accent1"/>
                </a:solidFill>
                <a:sym typeface="+mn-ea"/>
              </a:rPr>
              <a:t>实现</a:t>
            </a:r>
            <a:endParaRPr lang="zh-CN" altLang="en-US" sz="2800" b="1">
              <a:solidFill>
                <a:schemeClr val="accent1"/>
              </a:solidFill>
              <a:sym typeface="+mn-ea"/>
            </a:endParaRPr>
          </a:p>
        </p:txBody>
      </p:sp>
      <p:sp>
        <p:nvSpPr>
          <p:cNvPr id="24" name="文本框 23">
            <a:hlinkClick r:id="rId2" action="ppaction://hlinkfile"/>
          </p:cNvPr>
          <p:cNvSpPr txBox="1"/>
          <p:nvPr>
            <p:custDataLst>
              <p:tags r:id="rId3"/>
            </p:custDataLst>
          </p:nvPr>
        </p:nvSpPr>
        <p:spPr>
          <a:xfrm>
            <a:off x="366395" y="503555"/>
            <a:ext cx="7625080" cy="4208145"/>
          </a:xfrm>
          <a:prstGeom prst="rect">
            <a:avLst/>
          </a:prstGeom>
        </p:spPr>
        <p:txBody>
          <a:bodyPr>
            <a:noAutofit/>
          </a:bodyPr>
          <a:p>
            <a:endParaRPr lang="en-US" altLang="zh-CN" sz="12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800" b="1">
                <a:solidFill>
                  <a:schemeClr val="accent1"/>
                </a:solidFill>
                <a:latin typeface="+mj-ea"/>
                <a:ea typeface="+mj-ea"/>
                <a:cs typeface="+mj-ea"/>
              </a:rPr>
              <a:t>用到知识点</a:t>
            </a:r>
            <a:endParaRPr lang="zh-CN" altLang="en-US" sz="2800" b="1">
              <a:solidFill>
                <a:schemeClr val="accent1"/>
              </a:solidFill>
              <a:latin typeface="+mj-ea"/>
              <a:ea typeface="+mj-ea"/>
              <a:cs typeface="+mj-ea"/>
            </a:endParaRPr>
          </a:p>
        </p:txBody>
      </p:sp>
      <p:sp>
        <p:nvSpPr>
          <p:cNvPr id="24" name="文本框 23"/>
          <p:cNvSpPr txBox="1"/>
          <p:nvPr>
            <p:custDataLst>
              <p:tags r:id="rId2"/>
            </p:custDataLst>
          </p:nvPr>
        </p:nvSpPr>
        <p:spPr>
          <a:xfrm>
            <a:off x="342900" y="868045"/>
            <a:ext cx="11263630" cy="3693160"/>
          </a:xfrm>
          <a:prstGeom prst="rect">
            <a:avLst/>
          </a:prstGeom>
        </p:spPr>
        <p:txBody>
          <a:bodyPr>
            <a:noAutofit/>
          </a:bodyPr>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PE:</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提示词工程</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RAG:</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知识库</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Memory:</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记忆</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VectorStore:</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向量库</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Agent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和</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 Function Calling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调用</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Embedding rerank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召回策略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Aft>
                <a:spcPts val="600"/>
              </a:spcAft>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Text Splitting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切分策略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用到知识点</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805815"/>
            <a:ext cx="11233150" cy="417639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5" name="文本框 4"/>
          <p:cNvSpPr txBox="1"/>
          <p:nvPr/>
        </p:nvSpPr>
        <p:spPr>
          <a:xfrm>
            <a:off x="466725" y="784860"/>
            <a:ext cx="1097534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三、查询操作（</a:t>
            </a:r>
            <a:r>
              <a:rPr lang="en-US" altLang="zh-CN" sz="1600" b="0" i="0">
                <a:latin typeface="微软雅黑" panose="020B0503020204020204" charset="-122"/>
                <a:ea typeface="微软雅黑" panose="020B0503020204020204" charset="-122"/>
                <a:cs typeface="微软雅黑" panose="020B0503020204020204" charset="-122"/>
              </a:rPr>
              <a:t>Search Operations</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查询是</a:t>
            </a:r>
            <a:r>
              <a:rPr lang="en-US" altLang="zh-CN" sz="1600" b="0" i="0">
                <a:latin typeface="微软雅黑" panose="020B0503020204020204" charset="-122"/>
                <a:ea typeface="微软雅黑" panose="020B0503020204020204" charset="-122"/>
                <a:cs typeface="微软雅黑" panose="020B0503020204020204" charset="-122"/>
              </a:rPr>
              <a:t> ES </a:t>
            </a:r>
            <a:r>
              <a:rPr lang="zh-CN" altLang="en-US" sz="1600" b="0" i="0">
                <a:latin typeface="微软雅黑" panose="020B0503020204020204" charset="-122"/>
                <a:ea typeface="微软雅黑" panose="020B0503020204020204" charset="-122"/>
                <a:cs typeface="微软雅黑" panose="020B0503020204020204" charset="-122"/>
              </a:rPr>
              <a:t>的核心能力，用于从索引中检索符合条件的数据，支持复杂的条件组合。</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466725" y="1840230"/>
          <a:ext cx="10485120" cy="4053840"/>
        </p:xfrm>
        <a:graphic>
          <a:graphicData uri="http://schemas.openxmlformats.org/drawingml/2006/table">
            <a:tbl>
              <a:tblPr/>
              <a:tblGrid>
                <a:gridCol w="2621280"/>
                <a:gridCol w="2621280"/>
                <a:gridCol w="2621280"/>
                <a:gridCol w="262128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方法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核心参数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search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执行搜索查询</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（目标索引，可选）、</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query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（查询条件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DSL</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size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（返回数量）、</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from</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（分页起始）、</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sort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（排序）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几乎所有查询场景，支持全文检索、范围查询等</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count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统计符合条件的文档数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query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（查询条件）</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快速获取满足条件的文档总数（比</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search</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高效）</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scroll</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滚动查询（处理大量结果）</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scroll</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（滚动窗口时间）、</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scroll_id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（滚动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批量导出大量数据（避免一次性加载全部结果）</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clear_scroll</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清理滚动上下文</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scroll_id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（滚动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释放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scroll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占用的资源（避免内存泄漏）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search_shards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查看查询涉及的分片</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query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（查询条件）</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调试分布式查询时，查看数据分布的分片</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31" y="-68985"/>
            <a:ext cx="3669711" cy="368300"/>
          </a:xfrm>
          <a:prstGeom prst="rect">
            <a:avLst/>
          </a:prstGeom>
          <a:noFill/>
        </p:spPr>
        <p:txBody>
          <a:bodyPr wrap="square" rtlCol="0">
            <a:noAutofit/>
          </a:bodyPr>
          <a:lstStyle/>
          <a:p>
            <a:pPr algn="l">
              <a:buClrTx/>
              <a:buSzTx/>
              <a:buFontTx/>
            </a:pPr>
            <a:r>
              <a:rPr lang="zh-CN" altLang="en-US" sz="2800" b="1">
                <a:solidFill>
                  <a:schemeClr val="accent1"/>
                </a:solidFill>
                <a:latin typeface="+mj-ea"/>
                <a:ea typeface="+mj-ea"/>
                <a:cs typeface="+mj-ea"/>
              </a:rPr>
              <a:t>AI Agent架构</a:t>
            </a:r>
            <a:endParaRPr lang="zh-CN" altLang="en-US" sz="2800" b="1">
              <a:solidFill>
                <a:schemeClr val="accent1"/>
              </a:solidFill>
              <a:latin typeface="+mj-ea"/>
              <a:ea typeface="+mj-ea"/>
              <a:cs typeface="+mj-ea"/>
            </a:endParaRPr>
          </a:p>
        </p:txBody>
      </p:sp>
      <p:sp>
        <p:nvSpPr>
          <p:cNvPr id="2" name="矩形 1"/>
          <p:cNvSpPr/>
          <p:nvPr/>
        </p:nvSpPr>
        <p:spPr>
          <a:xfrm>
            <a:off x="2009140" y="5925185"/>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 name="矩形 2"/>
          <p:cNvSpPr/>
          <p:nvPr/>
        </p:nvSpPr>
        <p:spPr>
          <a:xfrm>
            <a:off x="300355" y="5925185"/>
            <a:ext cx="1527175" cy="789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基础设施层</a:t>
            </a:r>
            <a:endParaRPr lang="zh-CN" altLang="en-US">
              <a:latin typeface="微软雅黑" panose="020B0503020204020204" charset="-122"/>
              <a:ea typeface="微软雅黑" panose="020B0503020204020204" charset="-122"/>
            </a:endParaRPr>
          </a:p>
        </p:txBody>
      </p:sp>
      <p:sp>
        <p:nvSpPr>
          <p:cNvPr id="5" name="圆角矩形 4"/>
          <p:cNvSpPr/>
          <p:nvPr/>
        </p:nvSpPr>
        <p:spPr>
          <a:xfrm>
            <a:off x="288734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docker</a:t>
            </a:r>
            <a:endParaRPr lang="en-US" altLang="zh-CN">
              <a:latin typeface="微软雅黑" panose="020B0503020204020204" charset="-122"/>
              <a:ea typeface="微软雅黑" panose="020B0503020204020204" charset="-122"/>
            </a:endParaRPr>
          </a:p>
        </p:txBody>
      </p:sp>
      <p:sp>
        <p:nvSpPr>
          <p:cNvPr id="6" name="圆角矩形 5"/>
          <p:cNvSpPr/>
          <p:nvPr/>
        </p:nvSpPr>
        <p:spPr>
          <a:xfrm>
            <a:off x="515810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k8s</a:t>
            </a:r>
            <a:endParaRPr lang="en-US" altLang="zh-CN">
              <a:latin typeface="微软雅黑" panose="020B0503020204020204" charset="-122"/>
              <a:ea typeface="微软雅黑" panose="020B0503020204020204" charset="-122"/>
            </a:endParaRPr>
          </a:p>
        </p:txBody>
      </p:sp>
      <p:sp>
        <p:nvSpPr>
          <p:cNvPr id="7" name="圆角矩形 6"/>
          <p:cNvSpPr/>
          <p:nvPr/>
        </p:nvSpPr>
        <p:spPr>
          <a:xfrm>
            <a:off x="761555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MinIO</a:t>
            </a:r>
            <a:endParaRPr lang="en-US" altLang="zh-CN">
              <a:latin typeface="微软雅黑" panose="020B0503020204020204" charset="-122"/>
              <a:ea typeface="微软雅黑" panose="020B0503020204020204" charset="-122"/>
            </a:endParaRPr>
          </a:p>
        </p:txBody>
      </p:sp>
      <p:sp>
        <p:nvSpPr>
          <p:cNvPr id="8" name="矩形 7"/>
          <p:cNvSpPr/>
          <p:nvPr/>
        </p:nvSpPr>
        <p:spPr>
          <a:xfrm>
            <a:off x="1988820" y="467995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矩形 8"/>
          <p:cNvSpPr/>
          <p:nvPr/>
        </p:nvSpPr>
        <p:spPr>
          <a:xfrm>
            <a:off x="280035" y="4679950"/>
            <a:ext cx="1527175" cy="789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数据存储层</a:t>
            </a:r>
            <a:endParaRPr lang="zh-CN" altLang="en-US">
              <a:latin typeface="微软雅黑" panose="020B0503020204020204" charset="-122"/>
              <a:ea typeface="微软雅黑" panose="020B0503020204020204" charset="-122"/>
            </a:endParaRPr>
          </a:p>
        </p:txBody>
      </p:sp>
      <p:sp>
        <p:nvSpPr>
          <p:cNvPr id="10" name="圆角矩形 9"/>
          <p:cNvSpPr/>
          <p:nvPr/>
        </p:nvSpPr>
        <p:spPr>
          <a:xfrm>
            <a:off x="2209165"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4109720"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Elasticsearch (ES)</a:t>
            </a:r>
            <a:endParaRPr lang="en-US" altLang="zh-CN">
              <a:latin typeface="微软雅黑" panose="020B0503020204020204" charset="-122"/>
              <a:ea typeface="微软雅黑" panose="020B0503020204020204" charset="-122"/>
            </a:endParaRPr>
          </a:p>
        </p:txBody>
      </p:sp>
      <p:sp>
        <p:nvSpPr>
          <p:cNvPr id="12" name="圆角矩形 11"/>
          <p:cNvSpPr/>
          <p:nvPr/>
        </p:nvSpPr>
        <p:spPr>
          <a:xfrm>
            <a:off x="8835390" y="482600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Redis</a:t>
            </a:r>
            <a:endParaRPr lang="en-US" altLang="zh-CN">
              <a:latin typeface="微软雅黑" panose="020B0503020204020204" charset="-122"/>
              <a:ea typeface="微软雅黑" panose="020B0503020204020204" charset="-122"/>
            </a:endParaRPr>
          </a:p>
        </p:txBody>
      </p:sp>
      <p:sp>
        <p:nvSpPr>
          <p:cNvPr id="15" name="圆角矩形 14"/>
          <p:cNvSpPr/>
          <p:nvPr/>
        </p:nvSpPr>
        <p:spPr>
          <a:xfrm>
            <a:off x="6002655"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MongoDB</a:t>
            </a:r>
            <a:endParaRPr lang="en-US" altLang="zh-CN">
              <a:latin typeface="微软雅黑" panose="020B0503020204020204" charset="-122"/>
              <a:ea typeface="微软雅黑" panose="020B0503020204020204" charset="-122"/>
            </a:endParaRPr>
          </a:p>
        </p:txBody>
      </p:sp>
      <p:sp>
        <p:nvSpPr>
          <p:cNvPr id="16" name="流程图: 磁盘 15"/>
          <p:cNvSpPr/>
          <p:nvPr/>
        </p:nvSpPr>
        <p:spPr>
          <a:xfrm>
            <a:off x="7833995" y="4849495"/>
            <a:ext cx="908050" cy="556260"/>
          </a:xfrm>
          <a:prstGeom prst="flowChartMagneticDisk">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关系数据库</a:t>
            </a:r>
            <a:endParaRPr lang="zh-CN" altLang="en-US">
              <a:latin typeface="微软雅黑" panose="020B0503020204020204" charset="-122"/>
              <a:ea typeface="微软雅黑" panose="020B0503020204020204" charset="-122"/>
            </a:endParaRPr>
          </a:p>
        </p:txBody>
      </p:sp>
      <p:sp>
        <p:nvSpPr>
          <p:cNvPr id="17" name="矩形 16"/>
          <p:cNvSpPr/>
          <p:nvPr/>
        </p:nvSpPr>
        <p:spPr>
          <a:xfrm>
            <a:off x="1988820" y="3432175"/>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18" name="矩形 17"/>
          <p:cNvSpPr/>
          <p:nvPr/>
        </p:nvSpPr>
        <p:spPr>
          <a:xfrm>
            <a:off x="280035" y="3432175"/>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核心能力层</a:t>
            </a:r>
            <a:endParaRPr lang="zh-CN" altLang="en-US">
              <a:latin typeface="微软雅黑" panose="020B0503020204020204" charset="-122"/>
              <a:ea typeface="微软雅黑" panose="020B0503020204020204" charset="-122"/>
            </a:endParaRPr>
          </a:p>
        </p:txBody>
      </p:sp>
      <p:sp>
        <p:nvSpPr>
          <p:cNvPr id="19" name="圆角矩形 18"/>
          <p:cNvSpPr/>
          <p:nvPr/>
        </p:nvSpPr>
        <p:spPr>
          <a:xfrm>
            <a:off x="2209165" y="360172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4109720" y="360172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Embedding </a:t>
            </a:r>
            <a:r>
              <a:rPr lang="zh-CN" altLang="en-US">
                <a:latin typeface="微软雅黑" panose="020B0503020204020204" charset="-122"/>
                <a:ea typeface="微软雅黑" panose="020B0503020204020204" charset="-122"/>
                <a:cs typeface="微软雅黑" panose="020B0503020204020204" charset="-122"/>
              </a:rPr>
              <a:t>工具</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圆角矩形 20"/>
          <p:cNvSpPr/>
          <p:nvPr/>
        </p:nvSpPr>
        <p:spPr>
          <a:xfrm>
            <a:off x="8835390" y="357822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知识图谱</a:t>
            </a:r>
            <a:r>
              <a:rPr lang="en-US" altLang="zh-CN">
                <a:latin typeface="微软雅黑" panose="020B0503020204020204" charset="-122"/>
                <a:ea typeface="微软雅黑" panose="020B0503020204020204" charset="-122"/>
                <a:cs typeface="微软雅黑" panose="020B0503020204020204" charset="-122"/>
              </a:rPr>
              <a:t>(neo4j)</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2" name="圆角矩形 21"/>
          <p:cNvSpPr/>
          <p:nvPr/>
        </p:nvSpPr>
        <p:spPr>
          <a:xfrm>
            <a:off x="6002655" y="3601720"/>
            <a:ext cx="264731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RAG</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Retrieval-Augmented Generation</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矩形 26"/>
          <p:cNvSpPr/>
          <p:nvPr/>
        </p:nvSpPr>
        <p:spPr>
          <a:xfrm>
            <a:off x="1988820" y="222123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8" name="矩形 27"/>
          <p:cNvSpPr/>
          <p:nvPr/>
        </p:nvSpPr>
        <p:spPr>
          <a:xfrm>
            <a:off x="280035" y="2221230"/>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业务应用层</a:t>
            </a:r>
            <a:endParaRPr lang="zh-CN" altLang="en-US">
              <a:latin typeface="微软雅黑" panose="020B0503020204020204" charset="-122"/>
              <a:ea typeface="微软雅黑" panose="020B0503020204020204" charset="-122"/>
            </a:endParaRPr>
          </a:p>
        </p:txBody>
      </p:sp>
      <p:sp>
        <p:nvSpPr>
          <p:cNvPr id="29" name="圆角矩形 28"/>
          <p:cNvSpPr/>
          <p:nvPr/>
        </p:nvSpPr>
        <p:spPr>
          <a:xfrm>
            <a:off x="2209165" y="239077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客服</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0" name="圆角矩形 29"/>
          <p:cNvSpPr/>
          <p:nvPr/>
        </p:nvSpPr>
        <p:spPr>
          <a:xfrm>
            <a:off x="4109720" y="239077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数据分析</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1" name="圆角矩形 30"/>
          <p:cNvSpPr/>
          <p:nvPr/>
        </p:nvSpPr>
        <p:spPr>
          <a:xfrm>
            <a:off x="7618095" y="2367280"/>
            <a:ext cx="142875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智能报告</a:t>
            </a:r>
            <a:r>
              <a:rPr lang="en-US" altLang="zh-CN">
                <a:latin typeface="微软雅黑" panose="020B0503020204020204" charset="-122"/>
                <a:ea typeface="微软雅黑" panose="020B0503020204020204" charset="-122"/>
                <a:cs typeface="微软雅黑" panose="020B0503020204020204" charset="-122"/>
              </a:rPr>
              <a:t>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2" name="圆角矩形 31"/>
          <p:cNvSpPr/>
          <p:nvPr/>
        </p:nvSpPr>
        <p:spPr>
          <a:xfrm>
            <a:off x="6002655" y="2390775"/>
            <a:ext cx="13817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任务调度</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4" name="圆角矩形 33"/>
          <p:cNvSpPr/>
          <p:nvPr/>
        </p:nvSpPr>
        <p:spPr>
          <a:xfrm>
            <a:off x="9239250" y="2367280"/>
            <a:ext cx="125730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图像识别</a:t>
            </a:r>
            <a:r>
              <a:rPr lang="en-US" altLang="zh-CN">
                <a:latin typeface="微软雅黑" panose="020B0503020204020204" charset="-122"/>
                <a:ea typeface="微软雅黑" panose="020B0503020204020204" charset="-122"/>
                <a:cs typeface="微软雅黑" panose="020B0503020204020204" charset="-122"/>
              </a:rPr>
              <a:t>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5" name="矩形 34"/>
          <p:cNvSpPr/>
          <p:nvPr/>
        </p:nvSpPr>
        <p:spPr>
          <a:xfrm>
            <a:off x="1988820" y="107442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6" name="矩形 35"/>
          <p:cNvSpPr/>
          <p:nvPr/>
        </p:nvSpPr>
        <p:spPr>
          <a:xfrm>
            <a:off x="280035" y="1074420"/>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交互层</a:t>
            </a:r>
            <a:endParaRPr lang="zh-CN" altLang="en-US">
              <a:latin typeface="微软雅黑" panose="020B0503020204020204" charset="-122"/>
              <a:ea typeface="微软雅黑" panose="020B0503020204020204" charset="-122"/>
            </a:endParaRPr>
          </a:p>
        </p:txBody>
      </p:sp>
      <p:sp>
        <p:nvSpPr>
          <p:cNvPr id="37" name="圆角矩形 36"/>
          <p:cNvSpPr/>
          <p:nvPr/>
        </p:nvSpPr>
        <p:spPr>
          <a:xfrm>
            <a:off x="2209165" y="124396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前端界面（</a:t>
            </a:r>
            <a:r>
              <a:rPr lang="en-US" altLang="zh-CN">
                <a:latin typeface="微软雅黑" panose="020B0503020204020204" charset="-122"/>
                <a:ea typeface="微软雅黑" panose="020B0503020204020204" charset="-122"/>
                <a:cs typeface="微软雅黑" panose="020B0503020204020204" charset="-122"/>
              </a:rPr>
              <a:t>Web/APP</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4001135" y="122301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语音交互接口</a:t>
            </a:r>
            <a:endParaRPr lang="zh-CN" altLang="en-US">
              <a:latin typeface="微软雅黑" panose="020B0503020204020204" charset="-122"/>
              <a:ea typeface="微软雅黑" panose="020B0503020204020204" charset="-122"/>
            </a:endParaRPr>
          </a:p>
        </p:txBody>
      </p:sp>
      <p:sp>
        <p:nvSpPr>
          <p:cNvPr id="39" name="圆角矩形 38"/>
          <p:cNvSpPr/>
          <p:nvPr/>
        </p:nvSpPr>
        <p:spPr>
          <a:xfrm>
            <a:off x="7331075" y="1220470"/>
            <a:ext cx="171386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消息队列（如</a:t>
            </a:r>
            <a:r>
              <a:rPr lang="en-US" altLang="zh-CN">
                <a:latin typeface="微软雅黑" panose="020B0503020204020204" charset="-122"/>
                <a:ea typeface="微软雅黑" panose="020B0503020204020204" charset="-122"/>
                <a:cs typeface="微软雅黑" panose="020B0503020204020204" charset="-122"/>
              </a:rPr>
              <a:t> RabbitMQ</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圆角矩形 39"/>
          <p:cNvSpPr/>
          <p:nvPr/>
        </p:nvSpPr>
        <p:spPr>
          <a:xfrm>
            <a:off x="5847080" y="1223010"/>
            <a:ext cx="124142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API </a:t>
            </a:r>
            <a:r>
              <a:rPr lang="zh-CN" altLang="en-US">
                <a:latin typeface="微软雅黑" panose="020B0503020204020204" charset="-122"/>
                <a:ea typeface="微软雅黑" panose="020B0503020204020204" charset="-122"/>
                <a:cs typeface="微软雅黑" panose="020B0503020204020204" charset="-122"/>
              </a:rPr>
              <a:t>接口</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1" name="圆角矩形 40"/>
          <p:cNvSpPr/>
          <p:nvPr/>
        </p:nvSpPr>
        <p:spPr>
          <a:xfrm>
            <a:off x="9239250" y="1220470"/>
            <a:ext cx="125730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WebHook</a:t>
            </a:r>
            <a:endParaRPr lang="en-US" altLang="zh-CN">
              <a:latin typeface="微软雅黑" panose="020B0503020204020204" charset="-122"/>
              <a:ea typeface="微软雅黑" panose="020B0503020204020204" charset="-122"/>
            </a:endParaRPr>
          </a:p>
        </p:txBody>
      </p:sp>
      <p:sp>
        <p:nvSpPr>
          <p:cNvPr id="42" name="矩形 41"/>
          <p:cNvSpPr/>
          <p:nvPr/>
        </p:nvSpPr>
        <p:spPr>
          <a:xfrm>
            <a:off x="10782300" y="1074420"/>
            <a:ext cx="1264285" cy="56813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43" name="圆角矩形 42"/>
          <p:cNvSpPr/>
          <p:nvPr/>
        </p:nvSpPr>
        <p:spPr>
          <a:xfrm>
            <a:off x="10856595" y="1350010"/>
            <a:ext cx="1084580" cy="9753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VS Code</a:t>
            </a:r>
            <a:endParaRPr lang="en-US" altLang="zh-CN">
              <a:latin typeface="微软雅黑" panose="020B0503020204020204" charset="-122"/>
              <a:ea typeface="微软雅黑" panose="020B0503020204020204" charset="-122"/>
            </a:endParaRPr>
          </a:p>
        </p:txBody>
      </p:sp>
      <p:sp>
        <p:nvSpPr>
          <p:cNvPr id="44" name="圆角矩形 43"/>
          <p:cNvSpPr/>
          <p:nvPr/>
        </p:nvSpPr>
        <p:spPr>
          <a:xfrm>
            <a:off x="10840720" y="2525395"/>
            <a:ext cx="1106170"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PyCharm</a:t>
            </a:r>
            <a:endParaRPr lang="en-US" altLang="zh-CN">
              <a:latin typeface="微软雅黑" panose="020B0503020204020204" charset="-122"/>
              <a:ea typeface="微软雅黑" panose="020B0503020204020204" charset="-122"/>
            </a:endParaRPr>
          </a:p>
        </p:txBody>
      </p:sp>
      <p:sp>
        <p:nvSpPr>
          <p:cNvPr id="45" name="圆角矩形 44"/>
          <p:cNvSpPr/>
          <p:nvPr/>
        </p:nvSpPr>
        <p:spPr>
          <a:xfrm>
            <a:off x="10856595" y="3703955"/>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Prometheus</a:t>
            </a:r>
            <a:endParaRPr lang="en-US" altLang="zh-CN">
              <a:latin typeface="微软雅黑" panose="020B0503020204020204" charset="-122"/>
              <a:ea typeface="微软雅黑" panose="020B0503020204020204" charset="-122"/>
            </a:endParaRPr>
          </a:p>
        </p:txBody>
      </p:sp>
      <p:sp>
        <p:nvSpPr>
          <p:cNvPr id="46" name="圆角矩形 45"/>
          <p:cNvSpPr/>
          <p:nvPr/>
        </p:nvSpPr>
        <p:spPr>
          <a:xfrm>
            <a:off x="10862945" y="4809490"/>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Grafana</a:t>
            </a:r>
            <a:endParaRPr lang="en-US" altLang="zh-CN">
              <a:latin typeface="微软雅黑" panose="020B0503020204020204" charset="-122"/>
              <a:ea typeface="微软雅黑" panose="020B0503020204020204" charset="-122"/>
            </a:endParaRPr>
          </a:p>
        </p:txBody>
      </p:sp>
      <p:sp>
        <p:nvSpPr>
          <p:cNvPr id="47" name="圆角矩形 46"/>
          <p:cNvSpPr/>
          <p:nvPr/>
        </p:nvSpPr>
        <p:spPr>
          <a:xfrm>
            <a:off x="10871200" y="5779770"/>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ELK Stack</a:t>
            </a:r>
            <a:endParaRPr lang="en-US" altLang="zh-CN">
              <a:latin typeface="微软雅黑" panose="020B0503020204020204" charset="-122"/>
              <a:ea typeface="微软雅黑" panose="020B0503020204020204" charset="-122"/>
            </a:endParaRPr>
          </a:p>
        </p:txBody>
      </p:sp>
      <p:sp>
        <p:nvSpPr>
          <p:cNvPr id="48" name="文本框 47"/>
          <p:cNvSpPr txBox="1"/>
          <p:nvPr/>
        </p:nvSpPr>
        <p:spPr>
          <a:xfrm>
            <a:off x="10871200" y="647700"/>
            <a:ext cx="1120140" cy="270510"/>
          </a:xfrm>
          <a:prstGeom prst="rect">
            <a:avLst/>
          </a:prstGeom>
        </p:spPr>
        <p:txBody>
          <a:bodyPr wrap="square">
            <a:spAutoFit/>
          </a:bodyPr>
          <a:p>
            <a:pPr marL="0" indent="0">
              <a:lnSpc>
                <a:spcPts val="1400"/>
              </a:lnSpc>
              <a:spcBef>
                <a:spcPts val="1400"/>
              </a:spcBef>
              <a:spcAft>
                <a:spcPts val="600"/>
              </a:spcAft>
            </a:pPr>
            <a:r>
              <a:rPr lang="zh-CN" altLang="en-US" sz="1600" b="1" i="0">
                <a:solidFill>
                  <a:srgbClr val="000000"/>
                </a:solidFill>
                <a:latin typeface="微软雅黑" panose="020B0503020204020204" charset="-122"/>
                <a:ea typeface="微软雅黑" panose="020B0503020204020204" charset="-122"/>
              </a:rPr>
              <a:t>支撑体系</a:t>
            </a:r>
            <a:endParaRPr lang="zh-CN" altLang="en-US" sz="1600" b="1" i="0">
              <a:solidFill>
                <a:srgbClr val="000000"/>
              </a:solidFill>
              <a:latin typeface="微软雅黑" panose="020B0503020204020204" charset="-122"/>
              <a:ea typeface="微软雅黑" panose="020B0503020204020204" charset="-122"/>
            </a:endParaRPr>
          </a:p>
        </p:txBody>
      </p:sp>
      <p:sp>
        <p:nvSpPr>
          <p:cNvPr id="49" name="文本框 48"/>
          <p:cNvSpPr txBox="1"/>
          <p:nvPr/>
        </p:nvSpPr>
        <p:spPr>
          <a:xfrm>
            <a:off x="496570" y="490855"/>
            <a:ext cx="9552305" cy="583565"/>
          </a:xfrm>
          <a:prstGeom prst="rect">
            <a:avLst/>
          </a:prstGeom>
        </p:spPr>
        <p:txBody>
          <a:bodyPr wrap="square">
            <a:spAutoFit/>
          </a:bodyPr>
          <a:p>
            <a:pPr marL="0" indent="0"/>
            <a:r>
              <a:rPr lang="zh-CN" altLang="en-US" sz="1600" b="1" i="0">
                <a:latin typeface="微软雅黑" panose="020B0503020204020204" charset="-122"/>
                <a:ea typeface="微软雅黑" panose="020B0503020204020204" charset="-122"/>
                <a:cs typeface="微软雅黑" panose="020B0503020204020204" charset="-122"/>
              </a:rPr>
              <a:t>采用「五层三支撑」结构：</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基础设施层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数据存储层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核心能力层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业务应用层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交互层</a:t>
            </a:r>
            <a:r>
              <a:rPr lang="zh-CN" altLang="en-US" sz="1600" b="1" i="0">
                <a:latin typeface="微软雅黑" panose="020B0503020204020204" charset="-122"/>
                <a:ea typeface="微软雅黑" panose="020B0503020204020204" charset="-122"/>
                <a:cs typeface="微软雅黑" panose="020B0503020204020204" charset="-122"/>
              </a:rPr>
              <a:t>，配合「开发工具支撑、容器化部署支撑、监控运维支撑」，实现 </a:t>
            </a:r>
            <a:r>
              <a:rPr lang="en-US" altLang="zh-CN" sz="1600" b="1" i="0">
                <a:latin typeface="微软雅黑" panose="020B0503020204020204" charset="-122"/>
                <a:ea typeface="微软雅黑" panose="020B0503020204020204" charset="-122"/>
                <a:cs typeface="微软雅黑" panose="020B0503020204020204" charset="-122"/>
              </a:rPr>
              <a:t>Agent </a:t>
            </a:r>
            <a:r>
              <a:rPr lang="zh-CN" altLang="en-US" sz="1600" b="1" i="0">
                <a:latin typeface="微软雅黑" panose="020B0503020204020204" charset="-122"/>
                <a:ea typeface="微软雅黑" panose="020B0503020204020204" charset="-122"/>
                <a:cs typeface="微软雅黑" panose="020B0503020204020204" charset="-122"/>
              </a:rPr>
              <a:t>的稳定运行、灵活扩展与高效开发。</a:t>
            </a:r>
            <a:endParaRPr lang="zh-CN" altLang="en-US" sz="1600" b="1"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切分策略</a:t>
            </a:r>
            <a:endParaRPr lang="zh-CN" altLang="en-US" sz="2700" b="1">
              <a:solidFill>
                <a:schemeClr val="accent1"/>
              </a:solidFill>
              <a:latin typeface="+mj-ea"/>
              <a:ea typeface="+mj-ea"/>
              <a:cs typeface="+mj-ea"/>
            </a:endParaRPr>
          </a:p>
        </p:txBody>
      </p:sp>
      <p:sp>
        <p:nvSpPr>
          <p:cNvPr id="2" name="矩形 1"/>
          <p:cNvSpPr/>
          <p:nvPr/>
        </p:nvSpPr>
        <p:spPr>
          <a:xfrm>
            <a:off x="822325" y="1287780"/>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1. </a:t>
            </a:r>
            <a:r>
              <a:rPr lang="zh-CN" altLang="en-US">
                <a:latin typeface="微软雅黑" panose="020B0503020204020204" charset="-122"/>
                <a:ea typeface="微软雅黑" panose="020B0503020204020204" charset="-122"/>
                <a:cs typeface="微软雅黑" panose="020B0503020204020204" charset="-122"/>
              </a:rPr>
              <a:t>固定长度切分（</a:t>
            </a:r>
            <a:r>
              <a:rPr lang="en-US" altLang="zh-CN">
                <a:latin typeface="微软雅黑" panose="020B0503020204020204" charset="-122"/>
                <a:ea typeface="微软雅黑" panose="020B0503020204020204" charset="-122"/>
                <a:cs typeface="微软雅黑" panose="020B0503020204020204" charset="-122"/>
              </a:rPr>
              <a:t>Fixed-Size Chunking</a:t>
            </a:r>
            <a:r>
              <a:rPr lang="zh-CN" altLang="en-US">
                <a:latin typeface="微软雅黑" panose="020B0503020204020204" charset="-122"/>
                <a:ea typeface="微软雅黑" panose="020B0503020204020204" charset="-122"/>
                <a:cs typeface="微软雅黑" panose="020B0503020204020204" charset="-122"/>
              </a:rPr>
              <a:t>）：最基础、通用的策略</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822325" y="2393315"/>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2. </a:t>
            </a:r>
            <a:r>
              <a:rPr lang="zh-CN" altLang="en-US">
                <a:latin typeface="微软雅黑" panose="020B0503020204020204" charset="-122"/>
                <a:ea typeface="微软雅黑" panose="020B0503020204020204" charset="-122"/>
                <a:cs typeface="微软雅黑" panose="020B0503020204020204" charset="-122"/>
              </a:rPr>
              <a:t>语义边界切分（</a:t>
            </a:r>
            <a:r>
              <a:rPr lang="en-US" altLang="zh-CN">
                <a:latin typeface="微软雅黑" panose="020B0503020204020204" charset="-122"/>
                <a:ea typeface="微软雅黑" panose="020B0503020204020204" charset="-122"/>
                <a:cs typeface="微软雅黑" panose="020B0503020204020204" charset="-122"/>
              </a:rPr>
              <a:t>Semantic Chunking</a:t>
            </a:r>
            <a:r>
              <a:rPr lang="zh-CN" altLang="en-US">
                <a:latin typeface="微软雅黑" panose="020B0503020204020204" charset="-122"/>
                <a:ea typeface="微软雅黑" panose="020B0503020204020204" charset="-122"/>
                <a:cs typeface="微软雅黑" panose="020B0503020204020204" charset="-122"/>
              </a:rPr>
              <a:t>）：按</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语义完整性</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拆分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822325" y="3498850"/>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结构感知切分（</a:t>
            </a:r>
            <a:r>
              <a:rPr lang="en-US" altLang="zh-CN">
                <a:latin typeface="微软雅黑" panose="020B0503020204020204" charset="-122"/>
                <a:ea typeface="微软雅黑" panose="020B0503020204020204" charset="-122"/>
                <a:cs typeface="微软雅黑" panose="020B0503020204020204" charset="-122"/>
              </a:rPr>
              <a:t>Structure-Aware Chunking</a:t>
            </a:r>
            <a:r>
              <a:rPr lang="zh-CN" altLang="en-US">
                <a:latin typeface="微软雅黑" panose="020B0503020204020204" charset="-122"/>
                <a:ea typeface="微软雅黑" panose="020B0503020204020204" charset="-122"/>
                <a:cs typeface="微软雅黑" panose="020B0503020204020204" charset="-122"/>
              </a:rPr>
              <a:t>）：适配</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特殊格式文档</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822325" y="4604385"/>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4. </a:t>
            </a:r>
            <a:r>
              <a:rPr lang="zh-CN" altLang="en-US">
                <a:latin typeface="微软雅黑" panose="020B0503020204020204" charset="-122"/>
                <a:ea typeface="微软雅黑" panose="020B0503020204020204" charset="-122"/>
                <a:cs typeface="微软雅黑" panose="020B0503020204020204" charset="-122"/>
              </a:rPr>
              <a:t>混合切分（</a:t>
            </a:r>
            <a:r>
              <a:rPr lang="en-US" altLang="zh-CN">
                <a:latin typeface="微软雅黑" panose="020B0503020204020204" charset="-122"/>
                <a:ea typeface="微软雅黑" panose="020B0503020204020204" charset="-122"/>
                <a:cs typeface="微软雅黑" panose="020B0503020204020204" charset="-122"/>
              </a:rPr>
              <a:t>Hybrid Chunking</a:t>
            </a:r>
            <a:r>
              <a:rPr lang="zh-CN" altLang="en-US">
                <a:latin typeface="微软雅黑" panose="020B0503020204020204" charset="-122"/>
                <a:ea typeface="微软雅黑" panose="020B0503020204020204" charset="-122"/>
                <a:cs typeface="微软雅黑" panose="020B0503020204020204" charset="-122"/>
              </a:rPr>
              <a:t>）：结合多种策略的</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自适应方案</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800" b="1">
                <a:solidFill>
                  <a:schemeClr val="accent1"/>
                </a:solidFill>
                <a:latin typeface="+mj-ea"/>
                <a:ea typeface="+mj-ea"/>
                <a:cs typeface="+mj-ea"/>
              </a:rPr>
              <a:t>切分策略总结</a:t>
            </a:r>
            <a:endParaRPr lang="zh-CN" altLang="en-US" sz="2800" b="1">
              <a:solidFill>
                <a:schemeClr val="accent1"/>
              </a:solidFill>
              <a:latin typeface="+mj-ea"/>
              <a:ea typeface="+mj-ea"/>
              <a:cs typeface="+mj-ea"/>
            </a:endParaRPr>
          </a:p>
        </p:txBody>
      </p:sp>
      <p:pic>
        <p:nvPicPr>
          <p:cNvPr id="7" name="图片 6"/>
          <p:cNvPicPr>
            <a:picLocks noChangeAspect="1"/>
          </p:cNvPicPr>
          <p:nvPr/>
        </p:nvPicPr>
        <p:blipFill>
          <a:blip r:embed="rId2"/>
          <a:stretch>
            <a:fillRect/>
          </a:stretch>
        </p:blipFill>
        <p:spPr>
          <a:xfrm>
            <a:off x="469900" y="1108075"/>
            <a:ext cx="10972800" cy="3600450"/>
          </a:xfrm>
          <a:prstGeom prst="rect">
            <a:avLst/>
          </a:prstGeom>
        </p:spPr>
      </p:pic>
    </p:spTree>
    <p:custDataLst>
      <p:tags r:id="rId3"/>
    </p:custData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sym typeface="+mn-ea"/>
              </a:rPr>
              <a:t>真实项目开发用到技术</a:t>
            </a:r>
            <a:endParaRPr lang="zh-CN" altLang="en-US" sz="2700" b="1" dirty="0">
              <a:solidFill>
                <a:schemeClr val="accent1"/>
              </a:solidFill>
              <a:latin typeface="+mj-ea"/>
              <a:ea typeface="+mj-ea"/>
              <a:cs typeface="+mj-ea"/>
              <a:sym typeface="+mn-ea"/>
            </a:endParaRPr>
          </a:p>
        </p:txBody>
      </p:sp>
      <p:sp>
        <p:nvSpPr>
          <p:cNvPr id="7" name="圆角矩形 6"/>
          <p:cNvSpPr/>
          <p:nvPr/>
        </p:nvSpPr>
        <p:spPr>
          <a:xfrm>
            <a:off x="679450" y="128778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对文件进行切分并向量化</a:t>
            </a:r>
            <a:endParaRPr lang="zh-CN" altLang="en-US"/>
          </a:p>
        </p:txBody>
      </p:sp>
      <p:sp>
        <p:nvSpPr>
          <p:cNvPr id="8" name="圆角矩形 7"/>
          <p:cNvSpPr/>
          <p:nvPr/>
        </p:nvSpPr>
        <p:spPr>
          <a:xfrm>
            <a:off x="3559175" y="1287780"/>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文件上传及存储</a:t>
            </a:r>
            <a:endParaRPr lang="zh-CN" altLang="en-US"/>
          </a:p>
        </p:txBody>
      </p:sp>
      <p:sp>
        <p:nvSpPr>
          <p:cNvPr id="9" name="圆角矩形 8"/>
          <p:cNvSpPr/>
          <p:nvPr/>
        </p:nvSpPr>
        <p:spPr>
          <a:xfrm>
            <a:off x="7001510" y="5416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minio</a:t>
            </a:r>
            <a:endParaRPr lang="en-US" altLang="zh-CN">
              <a:latin typeface="微软雅黑" panose="020B0503020204020204" charset="-122"/>
              <a:ea typeface="微软雅黑" panose="020B0503020204020204" charset="-122"/>
            </a:endParaRPr>
          </a:p>
        </p:txBody>
      </p:sp>
      <p:sp>
        <p:nvSpPr>
          <p:cNvPr id="10" name="圆角矩形 9"/>
          <p:cNvSpPr/>
          <p:nvPr/>
        </p:nvSpPr>
        <p:spPr>
          <a:xfrm>
            <a:off x="9237980" y="5416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chromadb</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7001510" y="137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mongodb</a:t>
            </a:r>
            <a:endParaRPr lang="en-US" altLang="zh-CN">
              <a:latin typeface="微软雅黑" panose="020B0503020204020204" charset="-122"/>
              <a:ea typeface="微软雅黑" panose="020B0503020204020204" charset="-122"/>
            </a:endParaRPr>
          </a:p>
        </p:txBody>
      </p:sp>
      <p:sp>
        <p:nvSpPr>
          <p:cNvPr id="12" name="圆角矩形 11"/>
          <p:cNvSpPr/>
          <p:nvPr/>
        </p:nvSpPr>
        <p:spPr>
          <a:xfrm>
            <a:off x="9237980" y="137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关系型数据库（</a:t>
            </a:r>
            <a:r>
              <a:rPr lang="en-US" altLang="zh-CN">
                <a:latin typeface="微软雅黑" panose="020B0503020204020204" charset="-122"/>
                <a:ea typeface="微软雅黑" panose="020B0503020204020204" charset="-122"/>
                <a:cs typeface="微软雅黑" panose="020B0503020204020204" charset="-122"/>
              </a:rPr>
              <a:t>pg)</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3" name="圆角矩形 12"/>
          <p:cNvSpPr/>
          <p:nvPr/>
        </p:nvSpPr>
        <p:spPr>
          <a:xfrm>
            <a:off x="7012305" y="22091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4" name="圆角矩形 13"/>
          <p:cNvSpPr/>
          <p:nvPr/>
        </p:nvSpPr>
        <p:spPr>
          <a:xfrm>
            <a:off x="737235" y="42157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用户提问</a:t>
            </a:r>
            <a:endParaRPr lang="zh-CN" altLang="en-US"/>
          </a:p>
        </p:txBody>
      </p:sp>
      <p:sp>
        <p:nvSpPr>
          <p:cNvPr id="15" name="圆角矩形 14"/>
          <p:cNvSpPr/>
          <p:nvPr/>
        </p:nvSpPr>
        <p:spPr>
          <a:xfrm>
            <a:off x="9237980" y="22091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embedding</a:t>
            </a:r>
            <a:endParaRPr lang="en-US" altLang="zh-CN">
              <a:latin typeface="微软雅黑" panose="020B0503020204020204" charset="-122"/>
              <a:ea typeface="微软雅黑" panose="020B0503020204020204" charset="-122"/>
            </a:endParaRPr>
          </a:p>
        </p:txBody>
      </p:sp>
      <p:sp>
        <p:nvSpPr>
          <p:cNvPr id="16" name="圆角矩形 15"/>
          <p:cNvSpPr/>
          <p:nvPr/>
        </p:nvSpPr>
        <p:spPr>
          <a:xfrm>
            <a:off x="3655695" y="42157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查找相关信息</a:t>
            </a:r>
            <a:endParaRPr lang="zh-CN" altLang="en-US"/>
          </a:p>
        </p:txBody>
      </p:sp>
      <p:sp>
        <p:nvSpPr>
          <p:cNvPr id="17" name="圆角矩形 16"/>
          <p:cNvSpPr/>
          <p:nvPr/>
        </p:nvSpPr>
        <p:spPr>
          <a:xfrm>
            <a:off x="6950710" y="37928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prompt template</a:t>
            </a:r>
            <a:endParaRPr lang="en-US" altLang="zh-CN">
              <a:latin typeface="微软雅黑" panose="020B0503020204020204" charset="-122"/>
              <a:ea typeface="微软雅黑" panose="020B0503020204020204" charset="-122"/>
            </a:endParaRPr>
          </a:p>
        </p:txBody>
      </p:sp>
      <p:sp>
        <p:nvSpPr>
          <p:cNvPr id="18" name="圆角矩形 17"/>
          <p:cNvSpPr/>
          <p:nvPr/>
        </p:nvSpPr>
        <p:spPr>
          <a:xfrm>
            <a:off x="9285605" y="37928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19" name="圆角矩形 18"/>
          <p:cNvSpPr/>
          <p:nvPr/>
        </p:nvSpPr>
        <p:spPr>
          <a:xfrm>
            <a:off x="6950710" y="467106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sse</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9285605" y="46729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redis</a:t>
            </a:r>
            <a:endParaRPr lang="en-US" altLang="zh-CN">
              <a:latin typeface="微软雅黑" panose="020B0503020204020204" charset="-122"/>
              <a:ea typeface="微软雅黑" panose="020B0503020204020204" charset="-122"/>
            </a:endParaRPr>
          </a:p>
        </p:txBody>
      </p:sp>
      <p:sp>
        <p:nvSpPr>
          <p:cNvPr id="21" name="圆角矩形 20"/>
          <p:cNvSpPr/>
          <p:nvPr/>
        </p:nvSpPr>
        <p:spPr>
          <a:xfrm>
            <a:off x="6950710" y="558800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日志</a:t>
            </a:r>
            <a:endParaRPr lang="zh-CN" altLang="en-US">
              <a:latin typeface="微软雅黑" panose="020B0503020204020204" charset="-122"/>
              <a:ea typeface="微软雅黑" panose="020B0503020204020204" charset="-122"/>
            </a:endParaRPr>
          </a:p>
        </p:txBody>
      </p:sp>
      <p:sp>
        <p:nvSpPr>
          <p:cNvPr id="22" name="矩形 21"/>
          <p:cNvSpPr/>
          <p:nvPr/>
        </p:nvSpPr>
        <p:spPr>
          <a:xfrm>
            <a:off x="6631940" y="269875"/>
            <a:ext cx="5187315" cy="306768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3" name="矩形 22"/>
          <p:cNvSpPr/>
          <p:nvPr/>
        </p:nvSpPr>
        <p:spPr>
          <a:xfrm>
            <a:off x="6631940" y="3587115"/>
            <a:ext cx="5187315" cy="306768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7" name="右箭头 26"/>
          <p:cNvSpPr/>
          <p:nvPr/>
        </p:nvSpPr>
        <p:spPr>
          <a:xfrm>
            <a:off x="2709545" y="1494790"/>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右箭头 27"/>
          <p:cNvSpPr/>
          <p:nvPr/>
        </p:nvSpPr>
        <p:spPr>
          <a:xfrm>
            <a:off x="2790190" y="442150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右箭头 28"/>
          <p:cNvSpPr/>
          <p:nvPr/>
        </p:nvSpPr>
        <p:spPr>
          <a:xfrm>
            <a:off x="5789295" y="1461770"/>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右箭头 29"/>
          <p:cNvSpPr/>
          <p:nvPr/>
        </p:nvSpPr>
        <p:spPr>
          <a:xfrm>
            <a:off x="5647690" y="442150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0709910" y="6179820"/>
            <a:ext cx="4064000" cy="368300"/>
          </a:xfrm>
          <a:prstGeom prst="rect">
            <a:avLst/>
          </a:prstGeom>
          <a:noFill/>
        </p:spPr>
        <p:txBody>
          <a:bodyPr wrap="square" rtlCol="0">
            <a:spAutoFit/>
          </a:bodyPr>
          <a:p>
            <a:endParaRPr lang="zh-CN" altLang="en-US"/>
          </a:p>
        </p:txBody>
      </p:sp>
    </p:spTree>
    <p:custDataLst>
      <p:tags r:id="rId2"/>
    </p:custData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真实项目开发用到技术</a:t>
            </a:r>
            <a:endParaRPr lang="zh-CN" altLang="en-US" sz="2700" b="1">
              <a:solidFill>
                <a:schemeClr val="accent1"/>
              </a:solidFill>
              <a:latin typeface="+mj-ea"/>
              <a:ea typeface="+mj-ea"/>
              <a:cs typeface="+mj-ea"/>
            </a:endParaRPr>
          </a:p>
        </p:txBody>
      </p:sp>
      <p:sp>
        <p:nvSpPr>
          <p:cNvPr id="7" name="圆角矩形 6"/>
          <p:cNvSpPr/>
          <p:nvPr/>
        </p:nvSpPr>
        <p:spPr>
          <a:xfrm>
            <a:off x="672465" y="97091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对外提供接口</a:t>
            </a:r>
            <a:endParaRPr lang="zh-CN" altLang="en-US">
              <a:latin typeface="微软雅黑" panose="020B0503020204020204" charset="-122"/>
              <a:ea typeface="微软雅黑" panose="020B0503020204020204" charset="-122"/>
            </a:endParaRPr>
          </a:p>
        </p:txBody>
      </p:sp>
      <p:sp>
        <p:nvSpPr>
          <p:cNvPr id="8" name="圆角矩形 7"/>
          <p:cNvSpPr/>
          <p:nvPr/>
        </p:nvSpPr>
        <p:spPr>
          <a:xfrm>
            <a:off x="3552190" y="970915"/>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fastapi router</a:t>
            </a:r>
            <a:endParaRPr lang="en-US" altLang="zh-CN">
              <a:latin typeface="微软雅黑" panose="020B0503020204020204" charset="-122"/>
              <a:ea typeface="微软雅黑" panose="020B0503020204020204" charset="-122"/>
            </a:endParaRPr>
          </a:p>
        </p:txBody>
      </p:sp>
      <p:sp>
        <p:nvSpPr>
          <p:cNvPr id="9" name="圆角矩形 8"/>
          <p:cNvSpPr/>
          <p:nvPr/>
        </p:nvSpPr>
        <p:spPr>
          <a:xfrm>
            <a:off x="523240" y="2430145"/>
            <a:ext cx="1785620" cy="9080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zh-CN" altLang="en-US">
                <a:latin typeface="微软雅黑" panose="020B0503020204020204" charset="-122"/>
                <a:ea typeface="微软雅黑" panose="020B0503020204020204" charset="-122"/>
                <a:cs typeface="微软雅黑" panose="020B0503020204020204" charset="-122"/>
              </a:rPr>
              <a:t>上传，下载，获取线上链接地址</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圆角矩形 9"/>
          <p:cNvSpPr/>
          <p:nvPr/>
        </p:nvSpPr>
        <p:spPr>
          <a:xfrm>
            <a:off x="7070725" y="518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chromadb</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2743200" y="245300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mongodb</a:t>
            </a:r>
            <a:r>
              <a:rPr lang="zh-CN" altLang="en-US">
                <a:latin typeface="微软雅黑" panose="020B0503020204020204" charset="-122"/>
                <a:ea typeface="微软雅黑" panose="020B0503020204020204" charset="-122"/>
                <a:cs typeface="微软雅黑" panose="020B0503020204020204" charset="-122"/>
              </a:rPr>
              <a:t>初始化链接</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7105015" y="43046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关系型数据库（</a:t>
            </a:r>
            <a:r>
              <a:rPr lang="en-US" altLang="zh-CN">
                <a:latin typeface="微软雅黑" panose="020B0503020204020204" charset="-122"/>
                <a:ea typeface="微软雅黑" panose="020B0503020204020204" charset="-122"/>
                <a:cs typeface="微软雅黑" panose="020B0503020204020204" charset="-122"/>
              </a:rPr>
              <a:t>pg)</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3" name="圆角矩形 12"/>
          <p:cNvSpPr/>
          <p:nvPr/>
        </p:nvSpPr>
        <p:spPr>
          <a:xfrm>
            <a:off x="4962525" y="51771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5" name="圆角矩形 14"/>
          <p:cNvSpPr/>
          <p:nvPr/>
        </p:nvSpPr>
        <p:spPr>
          <a:xfrm>
            <a:off x="7119620" y="248094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embedding</a:t>
            </a:r>
            <a:endParaRPr lang="en-US" altLang="zh-CN">
              <a:latin typeface="微软雅黑" panose="020B0503020204020204" charset="-122"/>
              <a:ea typeface="微软雅黑" panose="020B0503020204020204" charset="-122"/>
            </a:endParaRPr>
          </a:p>
        </p:txBody>
      </p:sp>
      <p:sp>
        <p:nvSpPr>
          <p:cNvPr id="17" name="圆角矩形 16"/>
          <p:cNvSpPr/>
          <p:nvPr/>
        </p:nvSpPr>
        <p:spPr>
          <a:xfrm>
            <a:off x="4962525" y="343217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prompt template</a:t>
            </a:r>
            <a:endParaRPr lang="en-US" altLang="zh-CN">
              <a:latin typeface="微软雅黑" panose="020B0503020204020204" charset="-122"/>
              <a:ea typeface="微软雅黑" panose="020B0503020204020204" charset="-122"/>
            </a:endParaRPr>
          </a:p>
        </p:txBody>
      </p:sp>
      <p:sp>
        <p:nvSpPr>
          <p:cNvPr id="18" name="圆角矩形 17"/>
          <p:cNvSpPr/>
          <p:nvPr/>
        </p:nvSpPr>
        <p:spPr>
          <a:xfrm>
            <a:off x="4993005" y="246062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19" name="圆角矩形 18"/>
          <p:cNvSpPr/>
          <p:nvPr/>
        </p:nvSpPr>
        <p:spPr>
          <a:xfrm>
            <a:off x="7105015" y="343217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sse</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523240" y="5019040"/>
            <a:ext cx="1785620" cy="7829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redis(</a:t>
            </a:r>
            <a:r>
              <a:rPr lang="zh-CN" altLang="en-US">
                <a:latin typeface="微软雅黑" panose="020B0503020204020204" charset="-122"/>
                <a:ea typeface="微软雅黑" panose="020B0503020204020204" charset="-122"/>
                <a:cs typeface="微软雅黑" panose="020B0503020204020204" charset="-122"/>
              </a:rPr>
              <a:t>数据保存，数据获取，队列）</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1" name="圆角矩形 20"/>
          <p:cNvSpPr/>
          <p:nvPr/>
        </p:nvSpPr>
        <p:spPr>
          <a:xfrm>
            <a:off x="4962525" y="43300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日志</a:t>
            </a:r>
            <a:endParaRPr lang="zh-CN" altLang="en-US">
              <a:latin typeface="微软雅黑" panose="020B0503020204020204" charset="-122"/>
              <a:ea typeface="微软雅黑" panose="020B0503020204020204" charset="-122"/>
            </a:endParaRPr>
          </a:p>
        </p:txBody>
      </p:sp>
      <p:sp>
        <p:nvSpPr>
          <p:cNvPr id="23" name="矩形 22"/>
          <p:cNvSpPr/>
          <p:nvPr/>
        </p:nvSpPr>
        <p:spPr>
          <a:xfrm>
            <a:off x="274955" y="2066925"/>
            <a:ext cx="8873490" cy="45878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7" name="右箭头 26"/>
          <p:cNvSpPr/>
          <p:nvPr/>
        </p:nvSpPr>
        <p:spPr>
          <a:xfrm>
            <a:off x="2702560" y="117792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2" name="圆角矩形 1"/>
          <p:cNvSpPr/>
          <p:nvPr/>
        </p:nvSpPr>
        <p:spPr>
          <a:xfrm>
            <a:off x="523240" y="3801110"/>
            <a:ext cx="1785620" cy="9080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zh-CN" altLang="en-US">
                <a:latin typeface="微软雅黑" panose="020B0503020204020204" charset="-122"/>
                <a:ea typeface="微软雅黑" panose="020B0503020204020204" charset="-122"/>
                <a:cs typeface="微软雅黑" panose="020B0503020204020204" charset="-122"/>
              </a:rPr>
              <a:t>上传，下载，获取线上链接地址</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圆角矩形 2"/>
          <p:cNvSpPr/>
          <p:nvPr/>
        </p:nvSpPr>
        <p:spPr>
          <a:xfrm>
            <a:off x="2769870" y="33610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atin typeface="微软雅黑" panose="020B0503020204020204" charset="-122"/>
                <a:ea typeface="微软雅黑" panose="020B0503020204020204" charset="-122"/>
              </a:rPr>
              <a:t>大模型切换</a:t>
            </a:r>
            <a:endParaRPr lang="zh-CN">
              <a:latin typeface="微软雅黑" panose="020B0503020204020204" charset="-122"/>
              <a:ea typeface="微软雅黑" panose="020B0503020204020204" charset="-122"/>
            </a:endParaRPr>
          </a:p>
        </p:txBody>
      </p:sp>
      <p:sp>
        <p:nvSpPr>
          <p:cNvPr id="5" name="圆角矩形 4"/>
          <p:cNvSpPr/>
          <p:nvPr/>
        </p:nvSpPr>
        <p:spPr>
          <a:xfrm>
            <a:off x="2769870" y="426529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atin typeface="微软雅黑" panose="020B0503020204020204" charset="-122"/>
                <a:ea typeface="微软雅黑" panose="020B0503020204020204" charset="-122"/>
                <a:cs typeface="微软雅黑" panose="020B0503020204020204" charset="-122"/>
              </a:rPr>
              <a:t>参数配置</a:t>
            </a:r>
            <a:r>
              <a:rPr lang="en-US" altLang="zh-CN">
                <a:latin typeface="微软雅黑" panose="020B0503020204020204" charset="-122"/>
                <a:ea typeface="微软雅黑" panose="020B0503020204020204" charset="-122"/>
                <a:cs typeface="微软雅黑" panose="020B0503020204020204" charset="-122"/>
              </a:rPr>
              <a:t>.env</a:t>
            </a:r>
            <a:endParaRPr lang="en-US" altLang="zh-CN">
              <a:latin typeface="微软雅黑" panose="020B0503020204020204" charset="-122"/>
              <a:ea typeface="微软雅黑" panose="020B0503020204020204" charset="-122"/>
              <a:cs typeface="微软雅黑" panose="020B0503020204020204" charset="-122"/>
            </a:endParaRPr>
          </a:p>
        </p:txBody>
      </p:sp>
      <p:sp>
        <p:nvSpPr>
          <p:cNvPr id="6" name="圆角矩形 5"/>
          <p:cNvSpPr/>
          <p:nvPr/>
        </p:nvSpPr>
        <p:spPr>
          <a:xfrm>
            <a:off x="2769870" y="516953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参数</a:t>
            </a:r>
            <a:r>
              <a:rPr lang="en-US" altLang="zh-CN">
                <a:latin typeface="微软雅黑" panose="020B0503020204020204" charset="-122"/>
                <a:ea typeface="微软雅黑" panose="020B0503020204020204" charset="-122"/>
                <a:cs typeface="微软雅黑" panose="020B0503020204020204" charset="-122"/>
              </a:rPr>
              <a:t>json-&gt;BaseModel</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4" name="圆角矩形 23"/>
          <p:cNvSpPr/>
          <p:nvPr/>
        </p:nvSpPr>
        <p:spPr>
          <a:xfrm>
            <a:off x="9542780" y="2171065"/>
            <a:ext cx="191706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navicat(</a:t>
            </a:r>
            <a:r>
              <a:rPr lang="zh-CN" altLang="en-US">
                <a:latin typeface="微软雅黑" panose="020B0503020204020204" charset="-122"/>
                <a:ea typeface="微软雅黑" panose="020B0503020204020204" charset="-122"/>
                <a:cs typeface="微软雅黑" panose="020B0503020204020204" charset="-122"/>
              </a:rPr>
              <a:t>安装）</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圆角矩形 24"/>
          <p:cNvSpPr/>
          <p:nvPr/>
        </p:nvSpPr>
        <p:spPr>
          <a:xfrm>
            <a:off x="9542780" y="2907030"/>
            <a:ext cx="194691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mongodb compass</a:t>
            </a:r>
            <a:r>
              <a:rPr lang="en-US" altLang="zh-CN">
                <a:latin typeface="微软雅黑" panose="020B0503020204020204" charset="-122"/>
                <a:ea typeface="微软雅黑" panose="020B0503020204020204" charset="-122"/>
                <a:cs typeface="微软雅黑" panose="020B0503020204020204" charset="-122"/>
                <a:sym typeface="+mn-ea"/>
              </a:rPr>
              <a:t>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6" name="圆角矩形 25"/>
          <p:cNvSpPr/>
          <p:nvPr/>
        </p:nvSpPr>
        <p:spPr>
          <a:xfrm>
            <a:off x="9542780" y="3634740"/>
            <a:ext cx="193421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pg Admin</a:t>
            </a:r>
            <a:r>
              <a:rPr lang="en-US" altLang="zh-CN">
                <a:latin typeface="微软雅黑" panose="020B0503020204020204" charset="-122"/>
                <a:ea typeface="微软雅黑" panose="020B0503020204020204" charset="-122"/>
                <a:cs typeface="微软雅黑" panose="020B0503020204020204" charset="-122"/>
                <a:sym typeface="+mn-ea"/>
              </a:rPr>
              <a:t>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1" name="圆角矩形 30"/>
          <p:cNvSpPr/>
          <p:nvPr/>
        </p:nvSpPr>
        <p:spPr>
          <a:xfrm>
            <a:off x="9542780" y="4387215"/>
            <a:ext cx="193294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redis</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2" name="圆角矩形 31"/>
          <p:cNvSpPr/>
          <p:nvPr/>
        </p:nvSpPr>
        <p:spPr>
          <a:xfrm>
            <a:off x="9542780" y="5177790"/>
            <a:ext cx="194627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3" name="矩形 32"/>
          <p:cNvSpPr/>
          <p:nvPr/>
        </p:nvSpPr>
        <p:spPr>
          <a:xfrm flipH="1">
            <a:off x="9307195" y="2066925"/>
            <a:ext cx="2629535" cy="45878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4" name="圆角矩形 33"/>
          <p:cNvSpPr/>
          <p:nvPr/>
        </p:nvSpPr>
        <p:spPr>
          <a:xfrm>
            <a:off x="9543415" y="5933440"/>
            <a:ext cx="194627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docker</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5" name="文本框 34"/>
          <p:cNvSpPr txBox="1"/>
          <p:nvPr/>
        </p:nvSpPr>
        <p:spPr>
          <a:xfrm>
            <a:off x="9542780" y="1541780"/>
            <a:ext cx="1762760" cy="368300"/>
          </a:xfrm>
          <a:prstGeom prst="rect">
            <a:avLst/>
          </a:prstGeom>
          <a:noFill/>
        </p:spPr>
        <p:txBody>
          <a:bodyPr wrap="square" rtlCol="0">
            <a:spAutoFit/>
          </a:bodyPr>
          <a:p>
            <a:pPr algn="ctr"/>
            <a:r>
              <a:rPr lang="zh-CN" altLang="en-US" b="1">
                <a:latin typeface="微软雅黑" panose="020B0503020204020204" charset="-122"/>
                <a:ea typeface="微软雅黑" panose="020B0503020204020204" charset="-122"/>
              </a:rPr>
              <a:t>工具安装</a:t>
            </a:r>
            <a:endParaRPr lang="zh-CN" altLang="en-US" b="1">
              <a:latin typeface="微软雅黑" panose="020B0503020204020204" charset="-122"/>
              <a:ea typeface="微软雅黑" panose="020B0503020204020204" charset="-122"/>
            </a:endParaRPr>
          </a:p>
        </p:txBody>
      </p:sp>
      <p:sp>
        <p:nvSpPr>
          <p:cNvPr id="36" name="上箭头 35"/>
          <p:cNvSpPr/>
          <p:nvPr/>
        </p:nvSpPr>
        <p:spPr>
          <a:xfrm>
            <a:off x="4291965" y="1677670"/>
            <a:ext cx="387985" cy="30670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7" name="圆角矩形 36"/>
          <p:cNvSpPr/>
          <p:nvPr/>
        </p:nvSpPr>
        <p:spPr>
          <a:xfrm>
            <a:off x="6280785" y="970915"/>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业务层（</a:t>
            </a:r>
            <a:r>
              <a:rPr lang="en-US" altLang="zh-CN">
                <a:latin typeface="微软雅黑" panose="020B0503020204020204" charset="-122"/>
                <a:ea typeface="微软雅黑" panose="020B0503020204020204" charset="-122"/>
                <a:cs typeface="微软雅黑" panose="020B0503020204020204" charset="-122"/>
              </a:rPr>
              <a:t>service)</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9009380" y="928370"/>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数据领域层（</a:t>
            </a:r>
            <a:r>
              <a:rPr lang="en-US" altLang="zh-CN">
                <a:latin typeface="微软雅黑" panose="020B0503020204020204" charset="-122"/>
                <a:ea typeface="微软雅黑" panose="020B0503020204020204" charset="-122"/>
                <a:cs typeface="微软雅黑" panose="020B0503020204020204" charset="-122"/>
              </a:rPr>
              <a:t>model)</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9" name="左箭头 38"/>
          <p:cNvSpPr/>
          <p:nvPr/>
        </p:nvSpPr>
        <p:spPr>
          <a:xfrm>
            <a:off x="8407400" y="1145540"/>
            <a:ext cx="388620" cy="21780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40" name="左箭头 39"/>
          <p:cNvSpPr/>
          <p:nvPr/>
        </p:nvSpPr>
        <p:spPr>
          <a:xfrm>
            <a:off x="5659755" y="1145540"/>
            <a:ext cx="388620" cy="21780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42" name="圆角矩形 41"/>
          <p:cNvSpPr/>
          <p:nvPr/>
        </p:nvSpPr>
        <p:spPr>
          <a:xfrm>
            <a:off x="523240" y="592518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rPr>
              <a:t>orm(SQL Alchemy)</a:t>
            </a:r>
            <a:endParaRPr lang="en-US">
              <a:latin typeface="微软雅黑" panose="020B0503020204020204" charset="-122"/>
              <a:ea typeface="微软雅黑" panose="020B0503020204020204" charset="-122"/>
            </a:endParaRPr>
          </a:p>
        </p:txBody>
      </p:sp>
      <p:sp>
        <p:nvSpPr>
          <p:cNvPr id="43" name="圆角矩形 42"/>
          <p:cNvSpPr/>
          <p:nvPr/>
        </p:nvSpPr>
        <p:spPr>
          <a:xfrm>
            <a:off x="2769870" y="59347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rPr>
              <a:t>Dockerfile</a:t>
            </a:r>
            <a:endParaRPr lang="en-US">
              <a:latin typeface="微软雅黑" panose="020B0503020204020204" charset="-122"/>
              <a:ea typeface="微软雅黑" panose="020B0503020204020204" charset="-122"/>
            </a:endParaRPr>
          </a:p>
        </p:txBody>
      </p:sp>
      <p:sp>
        <p:nvSpPr>
          <p:cNvPr id="44" name="圆角矩形 43"/>
          <p:cNvSpPr/>
          <p:nvPr/>
        </p:nvSpPr>
        <p:spPr>
          <a:xfrm>
            <a:off x="4915535" y="594042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cs typeface="微软雅黑" panose="020B0503020204020204" charset="-122"/>
              </a:rPr>
              <a:t>shell</a:t>
            </a:r>
            <a:r>
              <a:rPr lang="zh-CN" altLang="en-US">
                <a:latin typeface="微软雅黑" panose="020B0503020204020204" charset="-122"/>
                <a:ea typeface="微软雅黑" panose="020B0503020204020204" charset="-122"/>
                <a:cs typeface="微软雅黑" panose="020B0503020204020204" charset="-122"/>
              </a:rPr>
              <a:t>部署脚本</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5" name="圆角矩形 44"/>
          <p:cNvSpPr/>
          <p:nvPr/>
        </p:nvSpPr>
        <p:spPr>
          <a:xfrm>
            <a:off x="7061200" y="592010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git </a:t>
            </a:r>
            <a:r>
              <a:rPr lang="zh-CN" altLang="en-US">
                <a:latin typeface="微软雅黑" panose="020B0503020204020204" charset="-122"/>
                <a:ea typeface="微软雅黑" panose="020B0503020204020204" charset="-122"/>
                <a:cs typeface="微软雅黑" panose="020B0503020204020204" charset="-122"/>
              </a:rPr>
              <a:t>代码仓库</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12875260" y="2193925"/>
            <a:ext cx="4064000" cy="368300"/>
          </a:xfrm>
          <a:prstGeom prst="rect">
            <a:avLst/>
          </a:prstGeom>
          <a:noFill/>
        </p:spPr>
        <p:txBody>
          <a:bodyPr wrap="square" rtlCol="0">
            <a:spAutoFit/>
          </a:bodyPr>
          <a:p>
            <a:endParaRPr lang="zh-CN" altLang="en-US"/>
          </a:p>
        </p:txBody>
      </p:sp>
    </p:spTree>
    <p:custDataLst>
      <p:tags r:id="rId2"/>
    </p:custData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25425" y="3234690"/>
            <a:ext cx="160020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main.py</a:t>
            </a:r>
            <a:endParaRPr lang="en-US" altLang="zh-CN">
              <a:latin typeface="微软雅黑" panose="020B0503020204020204" charset="-122"/>
              <a:ea typeface="微软雅黑" panose="020B0503020204020204" charset="-122"/>
            </a:endParaRPr>
          </a:p>
        </p:txBody>
      </p:sp>
      <p:sp>
        <p:nvSpPr>
          <p:cNvPr id="3" name="矩形 2"/>
          <p:cNvSpPr/>
          <p:nvPr/>
        </p:nvSpPr>
        <p:spPr>
          <a:xfrm>
            <a:off x="2541905" y="1080770"/>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base_router.py</a:t>
            </a:r>
            <a:endParaRPr lang="en-US" altLang="zh-CN">
              <a:latin typeface="微软雅黑" panose="020B0503020204020204" charset="-122"/>
              <a:ea typeface="微软雅黑" panose="020B0503020204020204" charset="-122"/>
            </a:endParaRPr>
          </a:p>
        </p:txBody>
      </p:sp>
      <p:sp>
        <p:nvSpPr>
          <p:cNvPr id="4" name="矩形 3"/>
          <p:cNvSpPr/>
          <p:nvPr/>
        </p:nvSpPr>
        <p:spPr>
          <a:xfrm>
            <a:off x="2541905" y="219900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chunk_router.py</a:t>
            </a:r>
            <a:endParaRPr lang="en-US" altLang="zh-CN">
              <a:latin typeface="微软雅黑" panose="020B0503020204020204" charset="-122"/>
              <a:ea typeface="微软雅黑" panose="020B0503020204020204" charset="-122"/>
            </a:endParaRPr>
          </a:p>
        </p:txBody>
      </p:sp>
      <p:sp>
        <p:nvSpPr>
          <p:cNvPr id="5" name="矩形 4"/>
          <p:cNvSpPr/>
          <p:nvPr/>
        </p:nvSpPr>
        <p:spPr>
          <a:xfrm>
            <a:off x="2541905" y="301434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knowledge_file_router.py</a:t>
            </a:r>
            <a:endParaRPr lang="en-US" altLang="zh-CN">
              <a:latin typeface="微软雅黑" panose="020B0503020204020204" charset="-122"/>
              <a:ea typeface="微软雅黑" panose="020B0503020204020204" charset="-122"/>
            </a:endParaRPr>
          </a:p>
        </p:txBody>
      </p:sp>
      <p:sp>
        <p:nvSpPr>
          <p:cNvPr id="6" name="矩形 5"/>
          <p:cNvSpPr/>
          <p:nvPr/>
        </p:nvSpPr>
        <p:spPr>
          <a:xfrm>
            <a:off x="2541905" y="389953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llm_provider_router.py</a:t>
            </a:r>
            <a:endParaRPr lang="en-US" altLang="zh-CN">
              <a:latin typeface="微软雅黑" panose="020B0503020204020204" charset="-122"/>
              <a:ea typeface="微软雅黑" panose="020B0503020204020204" charset="-122"/>
            </a:endParaRPr>
          </a:p>
        </p:txBody>
      </p:sp>
      <p:sp>
        <p:nvSpPr>
          <p:cNvPr id="7" name="矩形 6"/>
          <p:cNvSpPr/>
          <p:nvPr/>
        </p:nvSpPr>
        <p:spPr>
          <a:xfrm>
            <a:off x="2541905" y="478472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user_query_router.py</a:t>
            </a:r>
            <a:endParaRPr lang="en-US" altLang="zh-CN">
              <a:latin typeface="微软雅黑" panose="020B0503020204020204" charset="-122"/>
              <a:ea typeface="微软雅黑" panose="020B0503020204020204" charset="-122"/>
            </a:endParaRPr>
          </a:p>
        </p:txBody>
      </p:sp>
      <p:cxnSp>
        <p:nvCxnSpPr>
          <p:cNvPr id="8" name="直接箭头连接符 7"/>
          <p:cNvCxnSpPr>
            <a:stCxn id="2" idx="3"/>
            <a:endCxn id="4" idx="1"/>
          </p:cNvCxnSpPr>
          <p:nvPr/>
        </p:nvCxnSpPr>
        <p:spPr>
          <a:xfrm flipV="1">
            <a:off x="1825625" y="2501900"/>
            <a:ext cx="716280" cy="10356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stCxn id="2" idx="3"/>
            <a:endCxn id="5" idx="1"/>
          </p:cNvCxnSpPr>
          <p:nvPr/>
        </p:nvCxnSpPr>
        <p:spPr>
          <a:xfrm flipV="1">
            <a:off x="1825625" y="3317240"/>
            <a:ext cx="716280" cy="220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endCxn id="6" idx="1"/>
          </p:cNvCxnSpPr>
          <p:nvPr/>
        </p:nvCxnSpPr>
        <p:spPr>
          <a:xfrm>
            <a:off x="1863725" y="3552825"/>
            <a:ext cx="678180" cy="649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endCxn id="7" idx="1"/>
          </p:cNvCxnSpPr>
          <p:nvPr/>
        </p:nvCxnSpPr>
        <p:spPr>
          <a:xfrm>
            <a:off x="1825625" y="3552825"/>
            <a:ext cx="716280" cy="1534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5215890" y="219900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chunk_service.py</a:t>
            </a:r>
            <a:endParaRPr lang="en-US" altLang="zh-CN">
              <a:latin typeface="微软雅黑" panose="020B0503020204020204" charset="-122"/>
              <a:ea typeface="微软雅黑" panose="020B0503020204020204" charset="-122"/>
            </a:endParaRPr>
          </a:p>
        </p:txBody>
      </p:sp>
      <p:sp>
        <p:nvSpPr>
          <p:cNvPr id="13" name="矩形 12"/>
          <p:cNvSpPr/>
          <p:nvPr/>
        </p:nvSpPr>
        <p:spPr>
          <a:xfrm>
            <a:off x="5215890" y="301434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knowledge_file_service.py</a:t>
            </a:r>
            <a:endParaRPr lang="en-US" altLang="zh-CN">
              <a:latin typeface="微软雅黑" panose="020B0503020204020204" charset="-122"/>
              <a:ea typeface="微软雅黑" panose="020B0503020204020204" charset="-122"/>
            </a:endParaRPr>
          </a:p>
        </p:txBody>
      </p:sp>
      <p:sp>
        <p:nvSpPr>
          <p:cNvPr id="14" name="矩形 13"/>
          <p:cNvSpPr/>
          <p:nvPr/>
        </p:nvSpPr>
        <p:spPr>
          <a:xfrm>
            <a:off x="5215890" y="389953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llm_provider_service.py</a:t>
            </a:r>
            <a:endParaRPr lang="en-US" altLang="zh-CN">
              <a:latin typeface="微软雅黑" panose="020B0503020204020204" charset="-122"/>
              <a:ea typeface="微软雅黑" panose="020B0503020204020204" charset="-122"/>
            </a:endParaRPr>
          </a:p>
        </p:txBody>
      </p:sp>
      <p:sp>
        <p:nvSpPr>
          <p:cNvPr id="15" name="矩形 14"/>
          <p:cNvSpPr/>
          <p:nvPr/>
        </p:nvSpPr>
        <p:spPr>
          <a:xfrm>
            <a:off x="7778750" y="219900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chunk.py</a:t>
            </a:r>
            <a:endParaRPr lang="en-US" altLang="zh-CN">
              <a:latin typeface="微软雅黑" panose="020B0503020204020204" charset="-122"/>
              <a:ea typeface="微软雅黑" panose="020B0503020204020204" charset="-122"/>
            </a:endParaRPr>
          </a:p>
        </p:txBody>
      </p:sp>
      <p:sp>
        <p:nvSpPr>
          <p:cNvPr id="16" name="矩形 15"/>
          <p:cNvSpPr/>
          <p:nvPr/>
        </p:nvSpPr>
        <p:spPr>
          <a:xfrm>
            <a:off x="7778750" y="301434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sym typeface="+mn-ea"/>
              </a:rPr>
              <a:t>knowledge_file.</a:t>
            </a:r>
            <a:r>
              <a:rPr lang="en-US" altLang="zh-CN">
                <a:latin typeface="微软雅黑" panose="020B0503020204020204" charset="-122"/>
                <a:ea typeface="微软雅黑" panose="020B0503020204020204" charset="-122"/>
              </a:rPr>
              <a:t>py</a:t>
            </a:r>
            <a:endParaRPr lang="en-US" altLang="zh-CN">
              <a:latin typeface="微软雅黑" panose="020B0503020204020204" charset="-122"/>
              <a:ea typeface="微软雅黑" panose="020B0503020204020204" charset="-122"/>
            </a:endParaRPr>
          </a:p>
        </p:txBody>
      </p:sp>
      <p:sp>
        <p:nvSpPr>
          <p:cNvPr id="18" name="矩形 17"/>
          <p:cNvSpPr/>
          <p:nvPr/>
        </p:nvSpPr>
        <p:spPr>
          <a:xfrm>
            <a:off x="7778750" y="387159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sym typeface="+mn-ea"/>
              </a:rPr>
              <a:t>llm_provider.</a:t>
            </a:r>
            <a:r>
              <a:rPr lang="en-US" altLang="zh-CN">
                <a:latin typeface="微软雅黑" panose="020B0503020204020204" charset="-122"/>
                <a:ea typeface="微软雅黑" panose="020B0503020204020204" charset="-122"/>
              </a:rPr>
              <a:t>py</a:t>
            </a:r>
            <a:endParaRPr lang="en-US" altLang="zh-CN">
              <a:latin typeface="微软雅黑" panose="020B0503020204020204" charset="-122"/>
              <a:ea typeface="微软雅黑" panose="020B0503020204020204" charset="-122"/>
            </a:endParaRPr>
          </a:p>
        </p:txBody>
      </p:sp>
      <p:cxnSp>
        <p:nvCxnSpPr>
          <p:cNvPr id="19" name="直接箭头连接符 18"/>
          <p:cNvCxnSpPr>
            <a:stCxn id="4" idx="0"/>
          </p:cNvCxnSpPr>
          <p:nvPr/>
        </p:nvCxnSpPr>
        <p:spPr>
          <a:xfrm flipH="1" flipV="1">
            <a:off x="3479165" y="1751330"/>
            <a:ext cx="6350" cy="4476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a:off x="4674870" y="249682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a:off x="4674870" y="330962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a:off x="4674870" y="420243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7263765" y="248920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a:off x="7209155" y="336931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7209155" y="4249420"/>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7710805" y="1440180"/>
            <a:ext cx="210502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rPr>
              <a:t>models/schemas</a:t>
            </a:r>
            <a:endParaRPr lang="en-US" altLang="zh-CN">
              <a:latin typeface="微软雅黑" panose="020B0503020204020204" charset="-122"/>
              <a:ea typeface="微软雅黑" panose="020B0503020204020204" charset="-122"/>
            </a:endParaRPr>
          </a:p>
        </p:txBody>
      </p:sp>
      <p:sp>
        <p:nvSpPr>
          <p:cNvPr id="27" name="文本框 26"/>
          <p:cNvSpPr txBox="1"/>
          <p:nvPr/>
        </p:nvSpPr>
        <p:spPr>
          <a:xfrm>
            <a:off x="5055235" y="1567180"/>
            <a:ext cx="1070610" cy="368300"/>
          </a:xfrm>
          <a:prstGeom prst="rect">
            <a:avLst/>
          </a:prstGeom>
          <a:noFill/>
        </p:spPr>
        <p:txBody>
          <a:bodyPr wrap="square" rtlCol="0">
            <a:spAutoFit/>
          </a:bodyPr>
          <a:p>
            <a:pPr algn="ctr"/>
            <a:r>
              <a:rPr lang="en-US" altLang="zh-CN">
                <a:latin typeface="微软雅黑" panose="020B0503020204020204" charset="-122"/>
                <a:ea typeface="微软雅黑" panose="020B0503020204020204" charset="-122"/>
              </a:rPr>
              <a:t>services</a:t>
            </a:r>
            <a:endParaRPr lang="en-US" altLang="zh-CN">
              <a:latin typeface="微软雅黑" panose="020B0503020204020204" charset="-122"/>
              <a:ea typeface="微软雅黑" panose="020B0503020204020204" charset="-122"/>
            </a:endParaRPr>
          </a:p>
        </p:txBody>
      </p:sp>
      <p:sp>
        <p:nvSpPr>
          <p:cNvPr id="28" name="文本框 27"/>
          <p:cNvSpPr txBox="1"/>
          <p:nvPr/>
        </p:nvSpPr>
        <p:spPr>
          <a:xfrm>
            <a:off x="2433320" y="521335"/>
            <a:ext cx="2105025" cy="368300"/>
          </a:xfrm>
          <a:prstGeom prst="rect">
            <a:avLst/>
          </a:prstGeom>
          <a:noFill/>
        </p:spPr>
        <p:txBody>
          <a:bodyPr wrap="square" rtlCol="0">
            <a:spAutoFit/>
          </a:bodyPr>
          <a:p>
            <a:pPr algn="ctr"/>
            <a:r>
              <a:rPr lang="en-US" altLang="zh-CN"/>
              <a:t>routers</a:t>
            </a:r>
            <a:endParaRPr lang="en-US" altLang="zh-CN"/>
          </a:p>
        </p:txBody>
      </p:sp>
      <p:sp>
        <p:nvSpPr>
          <p:cNvPr id="29" name="文本框 28"/>
          <p:cNvSpPr txBox="1"/>
          <p:nvPr/>
        </p:nvSpPr>
        <p:spPr>
          <a:xfrm>
            <a:off x="5055235" y="5022215"/>
            <a:ext cx="2105025" cy="368300"/>
          </a:xfrm>
          <a:prstGeom prst="rect">
            <a:avLst/>
          </a:prstGeom>
          <a:noFill/>
        </p:spPr>
        <p:txBody>
          <a:bodyPr wrap="square" rtlCol="0">
            <a:spAutoFit/>
          </a:bodyPr>
          <a:p>
            <a:pPr algn="ctr"/>
            <a:r>
              <a:rPr lang="en-US" altLang="zh-CN">
                <a:latin typeface="微软雅黑" panose="020B0503020204020204" charset="-122"/>
                <a:ea typeface="微软雅黑" panose="020B0503020204020204" charset="-122"/>
              </a:rPr>
              <a:t>utils</a:t>
            </a:r>
            <a:endParaRPr lang="en-US" altLang="zh-CN">
              <a:latin typeface="微软雅黑" panose="020B0503020204020204" charset="-122"/>
              <a:ea typeface="微软雅黑" panose="020B0503020204020204" charset="-122"/>
            </a:endParaRPr>
          </a:p>
        </p:txBody>
      </p:sp>
      <p:sp>
        <p:nvSpPr>
          <p:cNvPr id="30" name="矩形 29"/>
          <p:cNvSpPr/>
          <p:nvPr/>
        </p:nvSpPr>
        <p:spPr>
          <a:xfrm>
            <a:off x="5215890" y="539051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embedding.py</a:t>
            </a:r>
            <a:endParaRPr lang="en-US" altLang="zh-CN">
              <a:latin typeface="微软雅黑" panose="020B0503020204020204" charset="-122"/>
              <a:ea typeface="微软雅黑" panose="020B0503020204020204" charset="-122"/>
            </a:endParaRPr>
          </a:p>
        </p:txBody>
      </p:sp>
      <p:cxnSp>
        <p:nvCxnSpPr>
          <p:cNvPr id="31" name="直接箭头连接符 30"/>
          <p:cNvCxnSpPr/>
          <p:nvPr/>
        </p:nvCxnSpPr>
        <p:spPr>
          <a:xfrm>
            <a:off x="6026150" y="4647565"/>
            <a:ext cx="7620" cy="334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矩形 31"/>
          <p:cNvSpPr/>
          <p:nvPr/>
        </p:nvSpPr>
        <p:spPr>
          <a:xfrm>
            <a:off x="2267585" y="935990"/>
            <a:ext cx="2430780" cy="481457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3" name="矩形 32"/>
          <p:cNvSpPr/>
          <p:nvPr/>
        </p:nvSpPr>
        <p:spPr>
          <a:xfrm>
            <a:off x="5086350" y="2043430"/>
            <a:ext cx="2137410" cy="260350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4" name="矩形 33"/>
          <p:cNvSpPr/>
          <p:nvPr/>
        </p:nvSpPr>
        <p:spPr>
          <a:xfrm>
            <a:off x="7611745" y="2044065"/>
            <a:ext cx="2137410" cy="342011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5" name="矩形 34"/>
          <p:cNvSpPr/>
          <p:nvPr/>
        </p:nvSpPr>
        <p:spPr>
          <a:xfrm>
            <a:off x="5086350" y="5299075"/>
            <a:ext cx="2137410" cy="100457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6" name="文本框 35"/>
          <p:cNvSpPr txBox="1"/>
          <p:nvPr>
            <p:custDataLst>
              <p:tags r:id="rId1"/>
            </p:custDataLst>
          </p:nvPr>
        </p:nvSpPr>
        <p:spPr>
          <a:xfrm>
            <a:off x="274824" y="135485"/>
            <a:ext cx="3669711" cy="368300"/>
          </a:xfrm>
          <a:prstGeom prst="rect">
            <a:avLst/>
          </a:prstGeom>
          <a:noFill/>
        </p:spPr>
        <p:txBody>
          <a:bodyPr wrap="square" rtlCol="0">
            <a:noAutofit/>
          </a:bodyPr>
          <a:p>
            <a:r>
              <a:rPr lang="zh-CN" altLang="en-US" sz="2700" b="1">
                <a:solidFill>
                  <a:schemeClr val="accent1"/>
                </a:solidFill>
                <a:latin typeface="+mj-ea"/>
                <a:ea typeface="+mj-ea"/>
                <a:cs typeface="+mj-ea"/>
              </a:rPr>
              <a:t>代码结构</a:t>
            </a:r>
            <a:endParaRPr lang="zh-CN" altLang="en-US" sz="2700" b="1" dirty="0">
              <a:solidFill>
                <a:schemeClr val="tx1"/>
              </a:solidFill>
            </a:endParaRPr>
          </a:p>
        </p:txBody>
      </p:sp>
      <p:sp>
        <p:nvSpPr>
          <p:cNvPr id="37" name="矩形 36"/>
          <p:cNvSpPr/>
          <p:nvPr/>
        </p:nvSpPr>
        <p:spPr>
          <a:xfrm>
            <a:off x="7889240" y="5699760"/>
            <a:ext cx="2137410" cy="100457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8" name="矩形 37"/>
          <p:cNvSpPr/>
          <p:nvPr/>
        </p:nvSpPr>
        <p:spPr>
          <a:xfrm>
            <a:off x="7786370" y="4634865"/>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sym typeface="+mn-ea"/>
              </a:rPr>
              <a:t>common.py</a:t>
            </a:r>
            <a:endParaRPr lang="en-US" altLang="zh-CN">
              <a:latin typeface="微软雅黑" panose="020B0503020204020204" charset="-122"/>
              <a:ea typeface="微软雅黑" panose="020B0503020204020204" charset="-122"/>
              <a:sym typeface="+mn-ea"/>
            </a:endParaRPr>
          </a:p>
        </p:txBody>
      </p:sp>
      <p:sp>
        <p:nvSpPr>
          <p:cNvPr id="39" name="矩形 38"/>
          <p:cNvSpPr/>
          <p:nvPr/>
        </p:nvSpPr>
        <p:spPr>
          <a:xfrm>
            <a:off x="7928610" y="5899150"/>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ApiResponse</a:t>
            </a:r>
            <a:endParaRPr lang="en-US" altLang="zh-CN">
              <a:latin typeface="微软雅黑" panose="020B0503020204020204" charset="-122"/>
              <a:ea typeface="微软雅黑" panose="020B0503020204020204" charset="-122"/>
            </a:endParaRPr>
          </a:p>
        </p:txBody>
      </p:sp>
      <p:cxnSp>
        <p:nvCxnSpPr>
          <p:cNvPr id="40" name="直接箭头连接符 39"/>
          <p:cNvCxnSpPr>
            <a:stCxn id="38" idx="2"/>
          </p:cNvCxnSpPr>
          <p:nvPr/>
        </p:nvCxnSpPr>
        <p:spPr>
          <a:xfrm>
            <a:off x="8729980" y="5240655"/>
            <a:ext cx="5715" cy="4203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nvCxnSpPr>
        <p:spPr>
          <a:xfrm>
            <a:off x="9815830" y="6198235"/>
            <a:ext cx="38036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10274300" y="5899150"/>
            <a:ext cx="1172845" cy="60579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latin typeface="微软雅黑" panose="020B0503020204020204" charset="-122"/>
                <a:ea typeface="微软雅黑" panose="020B0503020204020204" charset="-122"/>
              </a:rPr>
              <a:t>前端</a:t>
            </a:r>
            <a:endParaRPr lang="zh-CN" altLang="en-US">
              <a:latin typeface="微软雅黑" panose="020B0503020204020204" charset="-122"/>
              <a:ea typeface="微软雅黑" panose="020B0503020204020204" charset="-122"/>
            </a:endParaRPr>
          </a:p>
        </p:txBody>
      </p:sp>
      <p:sp>
        <p:nvSpPr>
          <p:cNvPr id="17" name="矩形 16"/>
          <p:cNvSpPr/>
          <p:nvPr/>
        </p:nvSpPr>
        <p:spPr>
          <a:xfrm>
            <a:off x="9947275" y="2031365"/>
            <a:ext cx="2137410" cy="2603500"/>
          </a:xfrm>
          <a:prstGeom prst="rect">
            <a:avLst/>
          </a:prstGeom>
          <a:ln>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43" name="矩形 42"/>
          <p:cNvSpPr/>
          <p:nvPr/>
        </p:nvSpPr>
        <p:spPr>
          <a:xfrm>
            <a:off x="10107295" y="2449830"/>
            <a:ext cx="1887220" cy="6057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knowledge_file_</a:t>
            </a:r>
            <a:r>
              <a:rPr lang="en-US" altLang="zh-CN">
                <a:latin typeface="微软雅黑" panose="020B0503020204020204" charset="-122"/>
                <a:ea typeface="微软雅黑" panose="020B0503020204020204" charset="-122"/>
              </a:rPr>
              <a:t>dao.py</a:t>
            </a:r>
            <a:endParaRPr lang="en-US" altLang="zh-CN">
              <a:latin typeface="微软雅黑" panose="020B0503020204020204" charset="-122"/>
              <a:ea typeface="微软雅黑" panose="020B0503020204020204" charset="-122"/>
            </a:endParaRPr>
          </a:p>
        </p:txBody>
      </p:sp>
      <p:sp>
        <p:nvSpPr>
          <p:cNvPr id="44" name="文本框 43"/>
          <p:cNvSpPr txBox="1"/>
          <p:nvPr/>
        </p:nvSpPr>
        <p:spPr>
          <a:xfrm>
            <a:off x="10697210" y="1609090"/>
            <a:ext cx="951230"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sym typeface="+mn-ea"/>
              </a:rPr>
              <a:t>dao</a:t>
            </a:r>
            <a:endParaRPr lang="en-US" altLang="zh-CN">
              <a:latin typeface="微软雅黑" panose="020B0503020204020204" charset="-122"/>
              <a:ea typeface="微软雅黑" panose="020B0503020204020204" charset="-122"/>
              <a:sym typeface="+mn-ea"/>
            </a:endParaRPr>
          </a:p>
        </p:txBody>
      </p:sp>
      <p:cxnSp>
        <p:nvCxnSpPr>
          <p:cNvPr id="46" name="曲线连接符 45"/>
          <p:cNvCxnSpPr/>
          <p:nvPr/>
        </p:nvCxnSpPr>
        <p:spPr>
          <a:xfrm rot="16200000">
            <a:off x="8381365" y="-682625"/>
            <a:ext cx="434340" cy="5017770"/>
          </a:xfrm>
          <a:prstGeom prst="curvedConnector3">
            <a:avLst>
              <a:gd name="adj1" fmla="val 374853"/>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a:off x="9742805" y="2820670"/>
            <a:ext cx="1765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真实问题如何解决</a:t>
            </a:r>
            <a:endParaRPr lang="zh-CN" altLang="en-US" sz="2700" b="1">
              <a:solidFill>
                <a:schemeClr val="accent1"/>
              </a:solidFill>
              <a:latin typeface="+mj-ea"/>
              <a:ea typeface="+mj-ea"/>
              <a:cs typeface="+mj-ea"/>
            </a:endParaRPr>
          </a:p>
        </p:txBody>
      </p:sp>
      <p:sp>
        <p:nvSpPr>
          <p:cNvPr id="14" name="矩形 13"/>
          <p:cNvSpPr/>
          <p:nvPr/>
        </p:nvSpPr>
        <p:spPr>
          <a:xfrm>
            <a:off x="1027430" y="1574800"/>
            <a:ext cx="1887220" cy="6908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文件解析有增量需求</a:t>
            </a:r>
            <a:endParaRPr lang="zh-CN" altLang="en-US"/>
          </a:p>
        </p:txBody>
      </p:sp>
      <p:sp>
        <p:nvSpPr>
          <p:cNvPr id="16" name="矩形 15"/>
          <p:cNvSpPr/>
          <p:nvPr/>
        </p:nvSpPr>
        <p:spPr>
          <a:xfrm>
            <a:off x="1027430" y="2704465"/>
            <a:ext cx="1887220" cy="6946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文件</a:t>
            </a:r>
            <a:r>
              <a:rPr lang="zh-CN" altLang="en-US"/>
              <a:t>解析有删除需求</a:t>
            </a:r>
            <a:endParaRPr lang="zh-CN" altLang="en-US"/>
          </a:p>
        </p:txBody>
      </p:sp>
      <p:sp>
        <p:nvSpPr>
          <p:cNvPr id="22" name="矩形 21"/>
          <p:cNvSpPr/>
          <p:nvPr/>
        </p:nvSpPr>
        <p:spPr>
          <a:xfrm>
            <a:off x="1027430" y="3733800"/>
            <a:ext cx="1887220" cy="7575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文件</a:t>
            </a:r>
            <a:r>
              <a:rPr lang="zh-CN" altLang="en-US"/>
              <a:t>解析有修改需求</a:t>
            </a:r>
            <a:endParaRPr lang="zh-CN" altLang="en-US"/>
          </a:p>
        </p:txBody>
      </p:sp>
      <p:sp>
        <p:nvSpPr>
          <p:cNvPr id="28" name="矩形 27"/>
          <p:cNvSpPr/>
          <p:nvPr/>
        </p:nvSpPr>
        <p:spPr>
          <a:xfrm>
            <a:off x="1027430" y="4826000"/>
            <a:ext cx="1887220" cy="7524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文件</a:t>
            </a:r>
            <a:r>
              <a:rPr lang="zh-CN" altLang="en-US"/>
              <a:t>解析有查询需求</a:t>
            </a:r>
            <a:endParaRPr lang="zh-CN" altLang="en-US"/>
          </a:p>
        </p:txBody>
      </p:sp>
      <p:sp>
        <p:nvSpPr>
          <p:cNvPr id="29" name="矩形 28"/>
          <p:cNvSpPr/>
          <p:nvPr/>
        </p:nvSpPr>
        <p:spPr>
          <a:xfrm>
            <a:off x="4128770" y="165544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重新解析新文件</a:t>
            </a:r>
            <a:endParaRPr lang="zh-CN" altLang="en-US"/>
          </a:p>
        </p:txBody>
      </p:sp>
      <p:sp>
        <p:nvSpPr>
          <p:cNvPr id="30" name="矩形 29"/>
          <p:cNvSpPr/>
          <p:nvPr/>
        </p:nvSpPr>
        <p:spPr>
          <a:xfrm>
            <a:off x="6419215" y="165544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直接插入切分数据并向量化</a:t>
            </a:r>
            <a:endParaRPr lang="en-US" altLang="zh-CN"/>
          </a:p>
        </p:txBody>
      </p:sp>
      <p:sp>
        <p:nvSpPr>
          <p:cNvPr id="41" name="矩形 40"/>
          <p:cNvSpPr/>
          <p:nvPr/>
        </p:nvSpPr>
        <p:spPr>
          <a:xfrm>
            <a:off x="4128770" y="270446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重新解析新文件</a:t>
            </a:r>
            <a:endParaRPr lang="zh-CN" altLang="en-US"/>
          </a:p>
        </p:txBody>
      </p:sp>
      <p:sp>
        <p:nvSpPr>
          <p:cNvPr id="46" name="矩形 45"/>
          <p:cNvSpPr/>
          <p:nvPr/>
        </p:nvSpPr>
        <p:spPr>
          <a:xfrm>
            <a:off x="6419215" y="270446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直接删除切分数据</a:t>
            </a:r>
            <a:endParaRPr lang="en-US" altLang="zh-CN"/>
          </a:p>
        </p:txBody>
      </p:sp>
      <p:sp>
        <p:nvSpPr>
          <p:cNvPr id="47" name="矩形 46"/>
          <p:cNvSpPr/>
          <p:nvPr/>
        </p:nvSpPr>
        <p:spPr>
          <a:xfrm>
            <a:off x="4128770" y="375348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重新解析新文件</a:t>
            </a:r>
            <a:endParaRPr lang="zh-CN" altLang="en-US"/>
          </a:p>
        </p:txBody>
      </p:sp>
      <p:sp>
        <p:nvSpPr>
          <p:cNvPr id="48" name="矩形 47"/>
          <p:cNvSpPr/>
          <p:nvPr/>
        </p:nvSpPr>
        <p:spPr>
          <a:xfrm>
            <a:off x="6419215" y="375348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直接修改切分数据并向量化</a:t>
            </a:r>
            <a:endParaRPr lang="en-US" altLang="zh-CN"/>
          </a:p>
        </p:txBody>
      </p:sp>
      <p:sp>
        <p:nvSpPr>
          <p:cNvPr id="49" name="矩形 48"/>
          <p:cNvSpPr/>
          <p:nvPr/>
        </p:nvSpPr>
        <p:spPr>
          <a:xfrm>
            <a:off x="4128770" y="4937760"/>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查看切分数据块</a:t>
            </a:r>
            <a:endParaRPr lang="zh-CN" altLang="en-US"/>
          </a:p>
        </p:txBody>
      </p:sp>
      <p:sp>
        <p:nvSpPr>
          <p:cNvPr id="50" name="矩形 49"/>
          <p:cNvSpPr/>
          <p:nvPr/>
        </p:nvSpPr>
        <p:spPr>
          <a:xfrm>
            <a:off x="3952240" y="1475105"/>
            <a:ext cx="4535170" cy="86169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1" name="矩形 50"/>
          <p:cNvSpPr/>
          <p:nvPr/>
        </p:nvSpPr>
        <p:spPr>
          <a:xfrm>
            <a:off x="3952240" y="2583180"/>
            <a:ext cx="4535170" cy="86169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2" name="矩形 51"/>
          <p:cNvSpPr/>
          <p:nvPr/>
        </p:nvSpPr>
        <p:spPr>
          <a:xfrm>
            <a:off x="3952240" y="3655060"/>
            <a:ext cx="4535170" cy="86169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3" name="矩形 52"/>
          <p:cNvSpPr/>
          <p:nvPr/>
        </p:nvSpPr>
        <p:spPr>
          <a:xfrm>
            <a:off x="3944620" y="4826000"/>
            <a:ext cx="4535170" cy="86169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4" name="右箭头 53"/>
          <p:cNvSpPr/>
          <p:nvPr/>
        </p:nvSpPr>
        <p:spPr>
          <a:xfrm>
            <a:off x="3206750" y="1809115"/>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右箭头 54"/>
          <p:cNvSpPr/>
          <p:nvPr/>
        </p:nvSpPr>
        <p:spPr>
          <a:xfrm>
            <a:off x="3220720" y="2992120"/>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右箭头 55"/>
          <p:cNvSpPr/>
          <p:nvPr/>
        </p:nvSpPr>
        <p:spPr>
          <a:xfrm>
            <a:off x="3201670" y="4117975"/>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右箭头 56"/>
          <p:cNvSpPr/>
          <p:nvPr/>
        </p:nvSpPr>
        <p:spPr>
          <a:xfrm>
            <a:off x="3206750" y="5147945"/>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右箭头 57"/>
          <p:cNvSpPr/>
          <p:nvPr/>
        </p:nvSpPr>
        <p:spPr>
          <a:xfrm>
            <a:off x="8994140" y="3181985"/>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矩形 58"/>
          <p:cNvSpPr/>
          <p:nvPr/>
        </p:nvSpPr>
        <p:spPr>
          <a:xfrm>
            <a:off x="620395" y="1331595"/>
            <a:ext cx="2562860" cy="4535170"/>
          </a:xfrm>
          <a:prstGeom prst="rect">
            <a:avLst/>
          </a:prstGeom>
          <a:ln>
            <a:prstDash val="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0" name="矩形 59"/>
          <p:cNvSpPr/>
          <p:nvPr/>
        </p:nvSpPr>
        <p:spPr>
          <a:xfrm>
            <a:off x="3856355" y="1316990"/>
            <a:ext cx="4791075" cy="4535170"/>
          </a:xfrm>
          <a:prstGeom prst="rect">
            <a:avLst/>
          </a:prstGeom>
          <a:ln>
            <a:prstDash val="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1" name="矩形 60"/>
          <p:cNvSpPr/>
          <p:nvPr/>
        </p:nvSpPr>
        <p:spPr>
          <a:xfrm>
            <a:off x="9589770" y="1331595"/>
            <a:ext cx="2052320" cy="4535170"/>
          </a:xfrm>
          <a:prstGeom prst="rect">
            <a:avLst/>
          </a:prstGeom>
          <a:ln>
            <a:prstDash val="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2" name="矩形 61"/>
          <p:cNvSpPr/>
          <p:nvPr/>
        </p:nvSpPr>
        <p:spPr>
          <a:xfrm>
            <a:off x="9672320" y="2336800"/>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知识库表</a:t>
            </a:r>
            <a:endParaRPr lang="en-US" altLang="zh-CN"/>
          </a:p>
        </p:txBody>
      </p:sp>
      <p:sp>
        <p:nvSpPr>
          <p:cNvPr id="63" name="矩形 62"/>
          <p:cNvSpPr/>
          <p:nvPr/>
        </p:nvSpPr>
        <p:spPr>
          <a:xfrm>
            <a:off x="9672320" y="3848100"/>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切片库表</a:t>
            </a:r>
            <a:endParaRPr lang="zh-CN" altLang="en-US"/>
          </a:p>
        </p:txBody>
      </p:sp>
    </p:spTree>
    <p:custDataLst>
      <p:tags r:id="rId2"/>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真实问题如何解决</a:t>
            </a:r>
            <a:endParaRPr lang="zh-CN" altLang="en-US" sz="2700" b="1">
              <a:solidFill>
                <a:schemeClr val="accent1"/>
              </a:solidFill>
              <a:latin typeface="+mj-ea"/>
              <a:ea typeface="+mj-ea"/>
              <a:cs typeface="+mj-ea"/>
            </a:endParaRPr>
          </a:p>
        </p:txBody>
      </p:sp>
      <p:sp>
        <p:nvSpPr>
          <p:cNvPr id="14" name="矩形 13"/>
          <p:cNvSpPr/>
          <p:nvPr/>
        </p:nvSpPr>
        <p:spPr>
          <a:xfrm>
            <a:off x="1027430" y="2092960"/>
            <a:ext cx="1887220" cy="6908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LLM</a:t>
            </a:r>
            <a:r>
              <a:rPr lang="zh-CN" altLang="en-US"/>
              <a:t>模型要切换</a:t>
            </a:r>
            <a:endParaRPr lang="zh-CN" altLang="en-US"/>
          </a:p>
        </p:txBody>
      </p:sp>
      <p:sp>
        <p:nvSpPr>
          <p:cNvPr id="29" name="矩形 28"/>
          <p:cNvSpPr/>
          <p:nvPr/>
        </p:nvSpPr>
        <p:spPr>
          <a:xfrm>
            <a:off x="4128770" y="165544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保存</a:t>
            </a:r>
            <a:endParaRPr lang="zh-CN" altLang="en-US"/>
          </a:p>
        </p:txBody>
      </p:sp>
      <p:sp>
        <p:nvSpPr>
          <p:cNvPr id="30" name="矩形 29"/>
          <p:cNvSpPr/>
          <p:nvPr/>
        </p:nvSpPr>
        <p:spPr>
          <a:xfrm>
            <a:off x="6419215" y="165544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新增</a:t>
            </a:r>
            <a:endParaRPr lang="en-US" altLang="zh-CN"/>
          </a:p>
        </p:txBody>
      </p:sp>
      <p:sp>
        <p:nvSpPr>
          <p:cNvPr id="50" name="矩形 49"/>
          <p:cNvSpPr/>
          <p:nvPr/>
        </p:nvSpPr>
        <p:spPr>
          <a:xfrm>
            <a:off x="3952240" y="1475105"/>
            <a:ext cx="4535170" cy="184721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4" name="右箭头 53"/>
          <p:cNvSpPr/>
          <p:nvPr/>
        </p:nvSpPr>
        <p:spPr>
          <a:xfrm>
            <a:off x="3206750" y="2327275"/>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4128770" y="252031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删除</a:t>
            </a:r>
            <a:endParaRPr lang="zh-CN" altLang="en-US"/>
          </a:p>
        </p:txBody>
      </p:sp>
      <p:sp>
        <p:nvSpPr>
          <p:cNvPr id="3" name="矩形 2"/>
          <p:cNvSpPr/>
          <p:nvPr/>
        </p:nvSpPr>
        <p:spPr>
          <a:xfrm>
            <a:off x="6419215" y="2460625"/>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查询</a:t>
            </a:r>
            <a:endParaRPr lang="zh-CN" altLang="en-US"/>
          </a:p>
        </p:txBody>
      </p:sp>
      <p:sp>
        <p:nvSpPr>
          <p:cNvPr id="5" name="文本框 4"/>
          <p:cNvSpPr txBox="1"/>
          <p:nvPr/>
        </p:nvSpPr>
        <p:spPr>
          <a:xfrm>
            <a:off x="678180" y="3244850"/>
            <a:ext cx="2585720" cy="368300"/>
          </a:xfrm>
          <a:prstGeom prst="rect">
            <a:avLst/>
          </a:prstGeom>
          <a:noFill/>
        </p:spPr>
        <p:txBody>
          <a:bodyPr wrap="square" rtlCol="0">
            <a:spAutoFit/>
          </a:bodyPr>
          <a:p>
            <a:r>
              <a:rPr lang="zh-CN" altLang="en-US"/>
              <a:t>不同的模型效果不一样</a:t>
            </a:r>
            <a:endParaRPr lang="zh-CN" altLang="en-US"/>
          </a:p>
        </p:txBody>
      </p:sp>
      <p:sp>
        <p:nvSpPr>
          <p:cNvPr id="58" name="右箭头 57"/>
          <p:cNvSpPr/>
          <p:nvPr/>
        </p:nvSpPr>
        <p:spPr>
          <a:xfrm>
            <a:off x="8728075" y="2092960"/>
            <a:ext cx="504825" cy="2171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矩形 61"/>
          <p:cNvSpPr/>
          <p:nvPr/>
        </p:nvSpPr>
        <p:spPr>
          <a:xfrm>
            <a:off x="9473565" y="1931670"/>
            <a:ext cx="1887220" cy="5289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LLM</a:t>
            </a:r>
            <a:r>
              <a:rPr lang="zh-CN" altLang="en-US"/>
              <a:t>表</a:t>
            </a:r>
            <a:endParaRPr lang="zh-CN" altLang="en-US"/>
          </a:p>
        </p:txBody>
      </p:sp>
    </p:spTree>
    <p:custDataLst>
      <p:tags r:id="rId2"/>
    </p:custData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-main.py：</a:t>
            </a:r>
            <a:endParaRPr lang="zh-CN" altLang="en-US" sz="2700" b="1">
              <a:solidFill>
                <a:schemeClr val="accent1"/>
              </a:solidFill>
              <a:latin typeface="+mj-ea"/>
              <a:ea typeface="+mj-ea"/>
              <a:cs typeface="+mj-ea"/>
            </a:endParaRPr>
          </a:p>
        </p:txBody>
      </p:sp>
      <p:sp>
        <p:nvSpPr>
          <p:cNvPr id="3" name="文本框 2"/>
          <p:cNvSpPr txBox="1"/>
          <p:nvPr/>
        </p:nvSpPr>
        <p:spPr>
          <a:xfrm>
            <a:off x="457835" y="609600"/>
            <a:ext cx="9310370" cy="5991225"/>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from fastapi import FastAPI, Depends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sqlalchemy.ext.asyncio import AsyncSession</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contextlib import asynccontextmanager  # </a:t>
            </a:r>
            <a:r>
              <a:rPr lang="zh-CN" altLang="en-US">
                <a:latin typeface="微软雅黑" panose="020B0503020204020204" charset="-122"/>
                <a:ea typeface="微软雅黑" panose="020B0503020204020204" charset="-122"/>
                <a:cs typeface="微软雅黑" panose="020B0503020204020204" charset="-122"/>
              </a:rPr>
              <a:t>新增：用于生命周期管理</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app.database import init_database, close_database, get_db</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app.routers.llm_provider_router import LLMProviderRouter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app.routers.knowledge_file_router import KnowledgeFileRouter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app.routers.chunk_router import ChunkRouter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app.routers.user_query_router import UserQueryRouter</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import logging.config</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import uvicorn</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配置</a:t>
            </a:r>
            <a:r>
              <a:rPr lang="en-US" altLang="zh-CN">
                <a:latin typeface="微软雅黑" panose="020B0503020204020204" charset="-122"/>
                <a:ea typeface="微软雅黑" panose="020B0503020204020204" charset="-122"/>
                <a:cs typeface="微软雅黑" panose="020B0503020204020204" charset="-122"/>
              </a:rPr>
              <a:t>logger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logger = logging.getLogger()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logger.setLevel(logging.INFO)</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移除所有现有的</a:t>
            </a:r>
            <a:r>
              <a:rPr lang="en-US" altLang="zh-CN">
                <a:latin typeface="微软雅黑" panose="020B0503020204020204" charset="-122"/>
                <a:ea typeface="微软雅黑" panose="020B0503020204020204" charset="-122"/>
                <a:cs typeface="微软雅黑" panose="020B0503020204020204" charset="-122"/>
              </a:rPr>
              <a:t>handler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for handler in logger.handlers[:]: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logger.removeHandler(handler)</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代码示例-main</a:t>
            </a:r>
            <a:r>
              <a:rPr lang="zh-CN" altLang="en-US" sz="2700" b="1">
                <a:solidFill>
                  <a:schemeClr val="accent1"/>
                </a:solidFill>
                <a:latin typeface="+mj-ea"/>
                <a:ea typeface="+mj-ea"/>
                <a:cs typeface="+mj-ea"/>
              </a:rPr>
              <a:t>.py：</a:t>
            </a:r>
            <a:endParaRPr lang="zh-CN" altLang="en-US" sz="2700" b="1">
              <a:solidFill>
                <a:schemeClr val="accent1"/>
              </a:solidFill>
              <a:latin typeface="+mj-ea"/>
              <a:ea typeface="+mj-ea"/>
              <a:cs typeface="+mj-ea"/>
            </a:endParaRPr>
          </a:p>
        </p:txBody>
      </p:sp>
      <p:sp>
        <p:nvSpPr>
          <p:cNvPr id="3" name="文本框 2"/>
          <p:cNvSpPr txBox="1"/>
          <p:nvPr/>
        </p:nvSpPr>
        <p:spPr>
          <a:xfrm>
            <a:off x="457835" y="593725"/>
            <a:ext cx="9310370" cy="6573520"/>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创建新的格式化器和</a:t>
            </a:r>
            <a:r>
              <a:rPr lang="en-US" altLang="zh-CN">
                <a:latin typeface="微软雅黑" panose="020B0503020204020204" charset="-122"/>
                <a:ea typeface="微软雅黑" panose="020B0503020204020204" charset="-122"/>
                <a:cs typeface="微软雅黑" panose="020B0503020204020204" charset="-122"/>
              </a:rPr>
              <a:t>handler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formatter = logging.Formatter('%(asctime)s - %(levelname)s - %(filename)s:%(lineno)d - %(message)s')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console_handler = logging.StreamHandler()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console_handler.setFormatter(formatter)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logger.addHandler(console_handler)</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核心修改：使用</a:t>
            </a:r>
            <a:r>
              <a:rPr lang="en-US" altLang="zh-CN">
                <a:latin typeface="微软雅黑" panose="020B0503020204020204" charset="-122"/>
                <a:ea typeface="微软雅黑" panose="020B0503020204020204" charset="-122"/>
                <a:cs typeface="微软雅黑" panose="020B0503020204020204" charset="-122"/>
              </a:rPr>
              <a:t> lifespan </a:t>
            </a:r>
            <a:r>
              <a:rPr lang="zh-CN" altLang="en-US">
                <a:latin typeface="微软雅黑" panose="020B0503020204020204" charset="-122"/>
                <a:ea typeface="微软雅黑" panose="020B0503020204020204" charset="-122"/>
                <a:cs typeface="微软雅黑" panose="020B0503020204020204" charset="-122"/>
              </a:rPr>
              <a:t>替代</a:t>
            </a:r>
            <a:r>
              <a:rPr lang="en-US" altLang="zh-CN">
                <a:latin typeface="微软雅黑" panose="020B0503020204020204" charset="-122"/>
                <a:ea typeface="微软雅黑" panose="020B0503020204020204" charset="-122"/>
                <a:cs typeface="微软雅黑" panose="020B0503020204020204" charset="-122"/>
              </a:rPr>
              <a:t> on_event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@asynccontextmanager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async def lifespan(app: FastAPI):</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 </a:t>
            </a:r>
            <a:r>
              <a:rPr lang="zh-CN" altLang="en-US">
                <a:latin typeface="微软雅黑" panose="020B0503020204020204" charset="-122"/>
                <a:ea typeface="微软雅黑" panose="020B0503020204020204" charset="-122"/>
                <a:cs typeface="微软雅黑" panose="020B0503020204020204" charset="-122"/>
              </a:rPr>
              <a:t>启动事件（替代</a:t>
            </a:r>
            <a:r>
              <a:rPr lang="en-US" altLang="zh-CN">
                <a:latin typeface="微软雅黑" panose="020B0503020204020204" charset="-122"/>
                <a:ea typeface="微软雅黑" panose="020B0503020204020204" charset="-122"/>
                <a:cs typeface="微软雅黑" panose="020B0503020204020204" charset="-122"/>
              </a:rPr>
              <a:t> @app.on_event("startup")</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logger.info("Starting application...")</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await init_database()  # </a:t>
            </a:r>
            <a:r>
              <a:rPr lang="zh-CN" altLang="en-US">
                <a:latin typeface="微软雅黑" panose="020B0503020204020204" charset="-122"/>
                <a:ea typeface="微软雅黑" panose="020B0503020204020204" charset="-122"/>
                <a:cs typeface="微软雅黑" panose="020B0503020204020204" charset="-122"/>
              </a:rPr>
              <a:t>初始化数据库连接</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yield  # </a:t>
            </a:r>
            <a:r>
              <a:rPr lang="zh-CN" altLang="en-US">
                <a:latin typeface="微软雅黑" panose="020B0503020204020204" charset="-122"/>
                <a:ea typeface="微软雅黑" panose="020B0503020204020204" charset="-122"/>
                <a:cs typeface="微软雅黑" panose="020B0503020204020204" charset="-122"/>
              </a:rPr>
              <a:t>应用运行阶段</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 </a:t>
            </a:r>
            <a:r>
              <a:rPr lang="zh-CN" altLang="en-US">
                <a:latin typeface="微软雅黑" panose="020B0503020204020204" charset="-122"/>
                <a:ea typeface="微软雅黑" panose="020B0503020204020204" charset="-122"/>
                <a:cs typeface="微软雅黑" panose="020B0503020204020204" charset="-122"/>
              </a:rPr>
              <a:t>关闭事件（替代</a:t>
            </a:r>
            <a:r>
              <a:rPr lang="en-US" altLang="zh-CN">
                <a:latin typeface="微软雅黑" panose="020B0503020204020204" charset="-122"/>
                <a:ea typeface="微软雅黑" panose="020B0503020204020204" charset="-122"/>
                <a:cs typeface="微软雅黑" panose="020B0503020204020204" charset="-122"/>
              </a:rPr>
              <a:t> @app.on_event("shutdown")</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logger.info("Shutting down application...")</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await close_database()  # </a:t>
            </a:r>
            <a:r>
              <a:rPr lang="zh-CN" altLang="en-US">
                <a:latin typeface="微软雅黑" panose="020B0503020204020204" charset="-122"/>
                <a:ea typeface="微软雅黑" panose="020B0503020204020204" charset="-122"/>
                <a:cs typeface="微软雅黑" panose="020B0503020204020204" charset="-122"/>
              </a:rPr>
              <a:t>关闭数据库连接</a:t>
            </a:r>
            <a:endParaRPr lang="zh-CN" altLang="en-US">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创建</a:t>
            </a:r>
            <a:r>
              <a:rPr lang="en-US" altLang="zh-CN">
                <a:latin typeface="微软雅黑" panose="020B0503020204020204" charset="-122"/>
                <a:ea typeface="微软雅黑" panose="020B0503020204020204" charset="-122"/>
                <a:cs typeface="微软雅黑" panose="020B0503020204020204" charset="-122"/>
              </a:rPr>
              <a:t> FastAPI </a:t>
            </a:r>
            <a:r>
              <a:rPr lang="zh-CN" altLang="en-US">
                <a:latin typeface="微软雅黑" panose="020B0503020204020204" charset="-122"/>
                <a:ea typeface="微软雅黑" panose="020B0503020204020204" charset="-122"/>
                <a:cs typeface="微软雅黑" panose="020B0503020204020204" charset="-122"/>
              </a:rPr>
              <a:t>实例并绑定生命周期</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 = FastAPI(lifespan=lifespan)</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p>
          <a:p>
            <a:endParaRPr lang="en-US" altLang="zh-CN"/>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890" y="2651125"/>
            <a:ext cx="12176125" cy="9328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1 </a:t>
            </a:r>
            <a:r>
              <a:rPr lang="zh-CN" altLang="en-US" sz="2800" b="1"/>
              <a:t>技术分享</a:t>
            </a:r>
            <a:endParaRPr lang="zh-CN" altLang="en-US" sz="2800" b="1"/>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5" name="文本框 4"/>
          <p:cNvSpPr txBox="1"/>
          <p:nvPr/>
        </p:nvSpPr>
        <p:spPr>
          <a:xfrm>
            <a:off x="466725" y="784860"/>
            <a:ext cx="1097534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四、聚合分析（</a:t>
            </a:r>
            <a:r>
              <a:rPr lang="en-US" altLang="zh-CN" sz="1600" b="0" i="0">
                <a:latin typeface="微软雅黑" panose="020B0503020204020204" charset="-122"/>
                <a:ea typeface="微软雅黑" panose="020B0503020204020204" charset="-122"/>
                <a:cs typeface="微软雅黑" panose="020B0503020204020204" charset="-122"/>
              </a:rPr>
              <a:t>Aggregation</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聚合用于对数据进行统计分析（类似</a:t>
            </a:r>
            <a:r>
              <a:rPr lang="en-US" altLang="zh-CN" sz="1600" b="0" i="0">
                <a:latin typeface="微软雅黑" panose="020B0503020204020204" charset="-122"/>
                <a:ea typeface="微软雅黑" panose="020B0503020204020204" charset="-122"/>
                <a:cs typeface="微软雅黑" panose="020B0503020204020204" charset="-122"/>
              </a:rPr>
              <a:t> SQL </a:t>
            </a:r>
            <a:r>
              <a:rPr lang="zh-CN" altLang="en-US" sz="1600" b="0" i="0">
                <a:latin typeface="微软雅黑" panose="020B0503020204020204" charset="-122"/>
                <a:ea typeface="微软雅黑" panose="020B0503020204020204" charset="-122"/>
                <a:cs typeface="微软雅黑" panose="020B0503020204020204" charset="-122"/>
              </a:rPr>
              <a:t>的</a:t>
            </a:r>
            <a:r>
              <a:rPr lang="en-US" altLang="zh-CN" sz="1600" b="0" i="0">
                <a:latin typeface="微软雅黑" panose="020B0503020204020204" charset="-122"/>
                <a:ea typeface="微软雅黑" panose="020B0503020204020204" charset="-122"/>
                <a:cs typeface="微软雅黑" panose="020B0503020204020204" charset="-122"/>
              </a:rPr>
              <a:t>GROUP BY</a:t>
            </a:r>
            <a:r>
              <a:rPr lang="zh-CN" altLang="en-US" sz="1600" b="0" i="0">
                <a:latin typeface="微软雅黑" panose="020B0503020204020204" charset="-122"/>
                <a:ea typeface="微软雅黑" panose="020B0503020204020204" charset="-122"/>
                <a:cs typeface="微软雅黑" panose="020B0503020204020204" charset="-122"/>
              </a:rPr>
              <a:t>，但更强大），支持嵌套聚合。</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466725" y="1840230"/>
          <a:ext cx="10485120" cy="4053840"/>
        </p:xfrm>
        <a:graphic>
          <a:graphicData uri="http://schemas.openxmlformats.org/drawingml/2006/table">
            <a:tbl>
              <a:tblPr/>
              <a:tblGrid>
                <a:gridCol w="2621280"/>
                <a:gridCol w="2621280"/>
                <a:gridCol w="2621280"/>
                <a:gridCol w="262128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方法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核心参数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search</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（配合</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aggs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执行聚合查询</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aggs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（聚合定义，如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terms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分组、</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avg</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平均值）</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统计分析（如按分类分组统计数量、计算价格平均值）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pic>
        <p:nvPicPr>
          <p:cNvPr id="3" name="图片 2"/>
          <p:cNvPicPr>
            <a:picLocks noChangeAspect="1"/>
          </p:cNvPicPr>
          <p:nvPr/>
        </p:nvPicPr>
        <p:blipFill>
          <a:blip r:embed="rId2"/>
          <a:stretch>
            <a:fillRect/>
          </a:stretch>
        </p:blipFill>
        <p:spPr>
          <a:xfrm>
            <a:off x="466725" y="2997200"/>
            <a:ext cx="8037830" cy="3071495"/>
          </a:xfrm>
          <a:prstGeom prst="rect">
            <a:avLst/>
          </a:prstGeom>
        </p:spPr>
      </p:pic>
    </p:spTree>
    <p:custDataLst>
      <p:tags r:id="rId3"/>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-main.py：</a:t>
            </a:r>
            <a:endParaRPr lang="zh-CN" altLang="en-US" sz="2700" b="1">
              <a:solidFill>
                <a:schemeClr val="accent1"/>
              </a:solidFill>
              <a:latin typeface="+mj-ea"/>
              <a:ea typeface="+mj-ea"/>
              <a:cs typeface="+mj-ea"/>
            </a:endParaRPr>
          </a:p>
        </p:txBody>
      </p:sp>
      <p:sp>
        <p:nvSpPr>
          <p:cNvPr id="3" name="文本框 2"/>
          <p:cNvSpPr txBox="1"/>
          <p:nvPr/>
        </p:nvSpPr>
        <p:spPr>
          <a:xfrm>
            <a:off x="457835" y="59372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挂载路由（确保每个路由模块中定义了</a:t>
            </a:r>
            <a:r>
              <a:rPr lang="en-US" altLang="zh-CN">
                <a:latin typeface="微软雅黑" panose="020B0503020204020204" charset="-122"/>
                <a:ea typeface="微软雅黑" panose="020B0503020204020204" charset="-122"/>
                <a:cs typeface="微软雅黑" panose="020B0503020204020204" charset="-122"/>
              </a:rPr>
              <a:t> router </a:t>
            </a:r>
            <a:r>
              <a:rPr lang="zh-CN" altLang="en-US">
                <a:latin typeface="微软雅黑" panose="020B0503020204020204" charset="-122"/>
                <a:ea typeface="微软雅黑" panose="020B0503020204020204" charset="-122"/>
                <a:cs typeface="微软雅黑" panose="020B0503020204020204" charset="-122"/>
              </a:rPr>
              <a:t>实例）</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app.include_router(LLMProviderRouter()._register_routes(), prefix="/api/v1/llm_providers")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app.include_router(KnowledgeFileRouter()._register_routes(), prefix="/api/v1/kf")</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app.include_router(ChunkRouter()._register_routes(), prefix="/api/v1/chunks")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app.include_router(UserQueryRouter()._register_routes(), prefix="/api/v1/retriever")</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健康检查端点</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@app.get("/health", tags=["health"])</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async def health_check(db: AsyncSession = Depends(get_db)):</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try:</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result = await db.execute("SELECT 1")</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pg_ok = result.scalar() == 1</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from app.database import db_manager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mongo_ok = await db_manager.test_mongodb_connection()</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return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"status": "ok",</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"postgres": "connected" if pg_ok else "disconnected",</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"mongodb": "connected" if mongo_ok else "disconnected"</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except Exception as 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return {"status": "error", "error": str(e)}, 503</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p>
          <a:p>
            <a:endParaRPr lang="en-US" altLang="zh-CN"/>
          </a:p>
        </p:txBody>
      </p:sp>
    </p:spTree>
    <p:custDataLst>
      <p:tags r:id="rId2"/>
    </p:custData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-main.py：</a:t>
            </a:r>
            <a:endParaRPr lang="zh-CN" altLang="en-US" sz="2700" b="1">
              <a:solidFill>
                <a:schemeClr val="accent1"/>
              </a:solidFill>
              <a:latin typeface="+mj-ea"/>
              <a:ea typeface="+mj-ea"/>
              <a:cs typeface="+mj-ea"/>
            </a:endParaRPr>
          </a:p>
        </p:txBody>
      </p:sp>
      <p:sp>
        <p:nvSpPr>
          <p:cNvPr id="3" name="文本框 2"/>
          <p:cNvSpPr txBox="1"/>
          <p:nvPr/>
        </p:nvSpPr>
        <p:spPr>
          <a:xfrm>
            <a:off x="457835" y="593725"/>
            <a:ext cx="9310370" cy="6348095"/>
          </a:xfrm>
          <a:prstGeom prst="rect">
            <a:avLst/>
          </a:prstGeom>
          <a:noFill/>
        </p:spPr>
        <p:txBody>
          <a:bodyPr wrap="square" rtlCol="0">
            <a:noAutofit/>
          </a:bodyPr>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@app.get("/")</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async def root():</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return {"message": "Hello World"}</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if __name__ == "__main__":</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uvicorn.run("main:app", host="0.0.0.0", port=8018,workers=1, timeout_keep_alive=600 ,reload=True)</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-knowledge_file_router.py：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9372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rPr>
              <a:t>from fastapi import status</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typing import Dict, Any</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bson.objectid import ObjectId</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.base_router import BaseRouter</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..services.knowledge_file_service import KnowledgeFileService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..schemas.knowledge_file import KnowledgeFileCreate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..schemas.common import ApiResponse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from ..exceptions import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DatabaseException,</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import logging</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logger = logging.getLogger(__name__)</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file_service = KnowledgeFileService()</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-base_router.py：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import logging</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import functools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typing import Callable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fastapi import APIRouter, HTTPException,  Response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fastapi.responses import FileResponse, StreamingResponse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abc import abstractmethod</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logger = logging.getLogger(__name__)</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class BaseRouter: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路由基类，提供统一的路由配置</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def __init__(self):</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self.router = APIRouter()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@abstractmethod</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def _register_routes(self) -&gt; APIRouter: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Set up the API routes for the 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This method should be implemented by subclasses to define their specific routes.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pass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def get_router(self) -&gt; APIRouter:</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获取</a:t>
            </a:r>
            <a:r>
              <a:rPr lang="en-US" altLang="zh-CN">
                <a:latin typeface="微软雅黑" panose="020B0503020204020204" charset="-122"/>
                <a:ea typeface="微软雅黑" panose="020B0503020204020204" charset="-122"/>
                <a:cs typeface="微软雅黑" panose="020B0503020204020204" charset="-122"/>
              </a:rPr>
              <a:t>APIRouter</a:t>
            </a:r>
            <a:r>
              <a:rPr lang="zh-CN" altLang="en-US">
                <a:latin typeface="微软雅黑" panose="020B0503020204020204" charset="-122"/>
                <a:ea typeface="微软雅黑" panose="020B0503020204020204" charset="-122"/>
                <a:cs typeface="微软雅黑" panose="020B0503020204020204" charset="-122"/>
              </a:rPr>
              <a:t>实例</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return self.router</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-base_router.py：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rPr>
              <a:t>    def base_endpoint(self, func: Callable):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 decorator to wrap endpoints in a standard pattern:</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 error handling</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 response shaping</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@functools.wraps(func)</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async def wrapper(*args, **kwargs):</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try:</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func_result = await func(*args, **kwargs)</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if isinstance(func_result, tuple) and len(func_result) == 2:</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results, outer_kwargs = func_result</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else: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results, outer_kwargs = func_result, {}</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if isinstance(results, (StreamingResponse, FileResponse, Response)):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return results</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return {"results": results, **outer_kwargs}</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except ValueError as 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logger.error(</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f"Error in base endpoint {func.__name__}() - {str(e)}",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exc_info=True,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t>               </a:t>
            </a:r>
            <a:endParaRPr lang="en-US" altLang="zh-CN"/>
          </a:p>
        </p:txBody>
      </p:sp>
    </p:spTree>
    <p:custDataLst>
      <p:tags r:id="rId2"/>
    </p:custData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代码示例-base_router</a:t>
            </a:r>
            <a:r>
              <a:rPr lang="zh-CN" altLang="en-US" sz="2700" b="1">
                <a:solidFill>
                  <a:schemeClr val="accent1"/>
                </a:solidFill>
                <a:latin typeface="+mj-ea"/>
                <a:ea typeface="+mj-ea"/>
                <a:cs typeface="+mj-ea"/>
              </a:rPr>
              <a:t>.py：</a:t>
            </a:r>
            <a:endParaRPr lang="zh-CN" altLang="en-US" sz="2700" b="1">
              <a:solidFill>
                <a:schemeClr val="accent1"/>
              </a:solidFill>
              <a:latin typeface="+mj-ea"/>
              <a:ea typeface="+mj-ea"/>
              <a:cs typeface="+mj-ea"/>
            </a:endParaRPr>
          </a:p>
        </p:txBody>
      </p:sp>
      <p:sp>
        <p:nvSpPr>
          <p:cNvPr id="3" name="文本框 2"/>
          <p:cNvSpPr txBox="1"/>
          <p:nvPr/>
        </p:nvSpPr>
        <p:spPr>
          <a:xfrm>
            <a:off x="457835" y="46418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rPr>
              <a:t>                raise HTTPException(status_code=400, detail=str(e))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except HTTPException as 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logger.error(</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f"Error in base endpoint {func.__name__}() - {str(e)}",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exc_info=True,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raise 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except Exception as 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logger.error(</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f"Error in base endpoint {func.__name__}() - {str(e)}",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exc_info=True,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raise HTTPException(</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status_code=500,</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detail={</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"message": f"An error '{e}' occurred during {func.__name__}",</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"error": str(e),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"error_type": type(e).__name__,</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 from e</a:t>
            </a:r>
            <a:endParaRPr lang="en-US" altLang="zh-CN">
              <a:latin typeface="微软雅黑" panose="020B0503020204020204" charset="-122"/>
              <a:ea typeface="微软雅黑" panose="020B0503020204020204" charset="-122"/>
            </a:endParaRPr>
          </a:p>
          <a:p>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wrapper._is_base_endpoint = True  # type: ignore</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        return wrapper</a:t>
            </a:r>
            <a:endParaRPr lang="en-US" altLang="zh-CN">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代码示例-common.py</a:t>
            </a:r>
            <a:r>
              <a:rPr lang="zh-CN" altLang="en-US" sz="2700" b="1">
                <a:solidFill>
                  <a:schemeClr val="accent1"/>
                </a:solidFill>
                <a:latin typeface="+mj-ea"/>
                <a:ea typeface="+mj-ea"/>
                <a:cs typeface="+mj-ea"/>
              </a:rPr>
              <a:t>：</a:t>
            </a:r>
            <a:endParaRPr lang="zh-CN" altLang="en-US" sz="2700" b="1">
              <a:solidFill>
                <a:schemeClr val="accent1"/>
              </a:solidFill>
              <a:latin typeface="+mj-ea"/>
              <a:ea typeface="+mj-ea"/>
              <a:cs typeface="+mj-ea"/>
            </a:endParaRPr>
          </a:p>
        </p:txBody>
      </p:sp>
      <p:sp>
        <p:nvSpPr>
          <p:cNvPr id="3" name="文本框 2"/>
          <p:cNvSpPr txBox="1"/>
          <p:nvPr/>
        </p:nvSpPr>
        <p:spPr>
          <a:xfrm>
            <a:off x="457835" y="46418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from pydantic import BaseModel, Field</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from typing import Optional, Any</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class ApiResponse(BaseModel):</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通用</a:t>
            </a:r>
            <a:r>
              <a:rPr lang="en-US" altLang="zh-CN">
                <a:latin typeface="微软雅黑" panose="020B0503020204020204" charset="-122"/>
                <a:ea typeface="微软雅黑" panose="020B0503020204020204" charset="-122"/>
                <a:cs typeface="微软雅黑" panose="020B0503020204020204" charset="-122"/>
              </a:rPr>
              <a:t>API</a:t>
            </a:r>
            <a:r>
              <a:rPr lang="zh-CN" altLang="en-US">
                <a:latin typeface="微软雅黑" panose="020B0503020204020204" charset="-122"/>
                <a:ea typeface="微软雅黑" panose="020B0503020204020204" charset="-122"/>
                <a:cs typeface="微软雅黑" panose="020B0503020204020204" charset="-122"/>
              </a:rPr>
              <a:t>响应模型，适用于所有需要返回</a:t>
            </a:r>
            <a:r>
              <a:rPr lang="en-US" altLang="zh-CN">
                <a:latin typeface="微软雅黑" panose="020B0503020204020204" charset="-122"/>
                <a:ea typeface="微软雅黑" panose="020B0503020204020204" charset="-122"/>
                <a:cs typeface="微软雅黑" panose="020B0503020204020204" charset="-122"/>
              </a:rPr>
              <a:t> status/message/data </a:t>
            </a:r>
            <a:r>
              <a:rPr lang="zh-CN" altLang="en-US">
                <a:latin typeface="微软雅黑" panose="020B0503020204020204" charset="-122"/>
                <a:ea typeface="微软雅黑" panose="020B0503020204020204" charset="-122"/>
                <a:cs typeface="微软雅黑" panose="020B0503020204020204" charset="-122"/>
              </a:rPr>
              <a:t>结构的接口</a:t>
            </a:r>
            <a:endParaRPr lang="zh-CN" altLang="en-US">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示例</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"status": 200,</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"message": "</a:t>
            </a:r>
            <a:r>
              <a:rPr lang="zh-CN" altLang="en-US">
                <a:latin typeface="微软雅黑" panose="020B0503020204020204" charset="-122"/>
                <a:ea typeface="微软雅黑" panose="020B0503020204020204" charset="-122"/>
                <a:cs typeface="微软雅黑" panose="020B0503020204020204" charset="-122"/>
              </a:rPr>
              <a:t>操作成功</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"data":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status: int = Field(..., description="</a:t>
            </a:r>
            <a:r>
              <a:rPr lang="zh-CN" altLang="en-US">
                <a:latin typeface="微软雅黑" panose="020B0503020204020204" charset="-122"/>
                <a:ea typeface="微软雅黑" panose="020B0503020204020204" charset="-122"/>
                <a:cs typeface="微软雅黑" panose="020B0503020204020204" charset="-122"/>
              </a:rPr>
              <a:t>状态码：</a:t>
            </a:r>
            <a:r>
              <a:rPr lang="en-US" altLang="zh-CN">
                <a:latin typeface="微软雅黑" panose="020B0503020204020204" charset="-122"/>
                <a:ea typeface="微软雅黑" panose="020B0503020204020204" charset="-122"/>
                <a:cs typeface="微软雅黑" panose="020B0503020204020204" charset="-122"/>
              </a:rPr>
              <a:t>200</a:t>
            </a:r>
            <a:r>
              <a:rPr lang="zh-CN" altLang="en-US">
                <a:latin typeface="微软雅黑" panose="020B0503020204020204" charset="-122"/>
                <a:ea typeface="微软雅黑" panose="020B0503020204020204" charset="-122"/>
                <a:cs typeface="微软雅黑" panose="020B0503020204020204" charset="-122"/>
              </a:rPr>
              <a:t>表示成功，非</a:t>
            </a:r>
            <a:r>
              <a:rPr lang="en-US" altLang="zh-CN">
                <a:latin typeface="微软雅黑" panose="020B0503020204020204" charset="-122"/>
                <a:ea typeface="微软雅黑" panose="020B0503020204020204" charset="-122"/>
                <a:cs typeface="微软雅黑" panose="020B0503020204020204" charset="-122"/>
              </a:rPr>
              <a:t>200</a:t>
            </a:r>
            <a:r>
              <a:rPr lang="zh-CN" altLang="en-US">
                <a:latin typeface="微软雅黑" panose="020B0503020204020204" charset="-122"/>
                <a:ea typeface="微软雅黑" panose="020B0503020204020204" charset="-122"/>
                <a:cs typeface="微软雅黑" panose="020B0503020204020204" charset="-122"/>
              </a:rPr>
              <a:t>表示错误</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message: str = Field(..., description="</a:t>
            </a:r>
            <a:r>
              <a:rPr lang="zh-CN" altLang="en-US">
                <a:latin typeface="微软雅黑" panose="020B0503020204020204" charset="-122"/>
                <a:ea typeface="微软雅黑" panose="020B0503020204020204" charset="-122"/>
                <a:cs typeface="微软雅黑" panose="020B0503020204020204" charset="-122"/>
              </a:rPr>
              <a:t>响应信息：成功</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错误描述</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data: Optional[Any] = Field(None, description="</a:t>
            </a:r>
            <a:r>
              <a:rPr lang="zh-CN" altLang="en-US">
                <a:latin typeface="微软雅黑" panose="020B0503020204020204" charset="-122"/>
                <a:ea typeface="微软雅黑" panose="020B0503020204020204" charset="-122"/>
                <a:cs typeface="微软雅黑" panose="020B0503020204020204" charset="-122"/>
              </a:rPr>
              <a:t>业务数据：成功时返回具体数据，错误时可为</a:t>
            </a:r>
            <a:r>
              <a:rPr lang="en-US" altLang="zh-CN">
                <a:latin typeface="微软雅黑" panose="020B0503020204020204" charset="-122"/>
                <a:ea typeface="微软雅黑" panose="020B0503020204020204" charset="-122"/>
                <a:cs typeface="微软雅黑" panose="020B0503020204020204" charset="-122"/>
              </a:rPr>
              <a:t>None")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page: Optional[Any] = Field(None, description="</a:t>
            </a:r>
            <a:r>
              <a:rPr lang="zh-CN" altLang="en-US">
                <a:latin typeface="微软雅黑" panose="020B0503020204020204" charset="-122"/>
                <a:ea typeface="微软雅黑" panose="020B0503020204020204" charset="-122"/>
                <a:cs typeface="微软雅黑" panose="020B0503020204020204" charset="-122"/>
              </a:rPr>
              <a:t>分页信息</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-common.py：</a:t>
            </a:r>
            <a:endParaRPr lang="zh-CN" altLang="en-US" sz="2700" b="1">
              <a:solidFill>
                <a:schemeClr val="accent1"/>
              </a:solidFill>
              <a:latin typeface="+mj-ea"/>
              <a:ea typeface="+mj-ea"/>
              <a:cs typeface="+mj-ea"/>
            </a:endParaRPr>
          </a:p>
        </p:txBody>
      </p:sp>
      <p:sp>
        <p:nvSpPr>
          <p:cNvPr id="3" name="文本框 2"/>
          <p:cNvSpPr txBox="1"/>
          <p:nvPr/>
        </p:nvSpPr>
        <p:spPr>
          <a:xfrm>
            <a:off x="457835" y="464185"/>
            <a:ext cx="9310370" cy="6348095"/>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model_config =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 </a:t>
            </a:r>
            <a:r>
              <a:rPr lang="zh-CN" altLang="en-US">
                <a:latin typeface="微软雅黑" panose="020B0503020204020204" charset="-122"/>
                <a:ea typeface="微软雅黑" panose="020B0503020204020204" charset="-122"/>
                <a:cs typeface="微软雅黑" panose="020B0503020204020204" charset="-122"/>
              </a:rPr>
              <a:t>关键修改</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：允许从对象属性解析数据（对应旧版</a:t>
            </a:r>
            <a:r>
              <a:rPr lang="en-US" altLang="zh-CN">
                <a:latin typeface="微软雅黑" panose="020B0503020204020204" charset="-122"/>
                <a:ea typeface="微软雅黑" panose="020B0503020204020204" charset="-122"/>
                <a:cs typeface="微软雅黑" panose="020B0503020204020204" charset="-122"/>
              </a:rPr>
              <a:t> orm_mode=True</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"from_attributes": True,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 </a:t>
            </a:r>
            <a:r>
              <a:rPr lang="zh-CN" altLang="en-US">
                <a:latin typeface="微软雅黑" panose="020B0503020204020204" charset="-122"/>
                <a:ea typeface="微软雅黑" panose="020B0503020204020204" charset="-122"/>
                <a:cs typeface="微软雅黑" panose="020B0503020204020204" charset="-122"/>
              </a:rPr>
              <a:t>关键修改</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：允许</a:t>
            </a:r>
            <a:r>
              <a:rPr lang="en-US" altLang="zh-CN">
                <a:latin typeface="微软雅黑" panose="020B0503020204020204" charset="-122"/>
                <a:ea typeface="微软雅黑" panose="020B0503020204020204" charset="-122"/>
                <a:cs typeface="微软雅黑" panose="020B0503020204020204" charset="-122"/>
              </a:rPr>
              <a:t> data/page </a:t>
            </a:r>
            <a:r>
              <a:rPr lang="zh-CN" altLang="en-US">
                <a:latin typeface="微软雅黑" panose="020B0503020204020204" charset="-122"/>
                <a:ea typeface="微软雅黑" panose="020B0503020204020204" charset="-122"/>
                <a:cs typeface="微软雅黑" panose="020B0503020204020204" charset="-122"/>
              </a:rPr>
              <a:t>字段为任意类型（如嵌套字典、列表）</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"arbitrary_types_allowed": True,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"json_schema_extra":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"examples":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"status": 200,</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"message": "success",</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"data": {"id": "123", "name": "</a:t>
            </a:r>
            <a:r>
              <a:rPr lang="zh-CN" altLang="en-US">
                <a:latin typeface="微软雅黑" panose="020B0503020204020204" charset="-122"/>
                <a:ea typeface="微软雅黑" panose="020B0503020204020204" charset="-122"/>
                <a:cs typeface="微软雅黑" panose="020B0503020204020204" charset="-122"/>
              </a:rPr>
              <a:t>示例数据</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"page": {"pageSize": 10, "pageNum": 1}</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"status": 404,</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"message": "</a:t>
            </a:r>
            <a:r>
              <a:rPr lang="zh-CN" altLang="en-US">
                <a:latin typeface="微软雅黑" panose="020B0503020204020204" charset="-122"/>
                <a:ea typeface="微软雅黑" panose="020B0503020204020204" charset="-122"/>
                <a:cs typeface="微软雅黑" panose="020B0503020204020204" charset="-122"/>
              </a:rPr>
              <a:t>资源不存在</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"data": None</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代码示例-knowledge_</a:t>
            </a:r>
            <a:r>
              <a:rPr lang="zh-CN" altLang="en-US" sz="2700" b="1">
                <a:solidFill>
                  <a:schemeClr val="accent1"/>
                </a:solidFill>
                <a:latin typeface="+mj-ea"/>
                <a:ea typeface="+mj-ea"/>
                <a:cs typeface="+mj-ea"/>
              </a:rPr>
              <a:t>file_router.py：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93725"/>
            <a:ext cx="9310370" cy="634809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class KnowledgeFileRouter(BaseRouter):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__init__(self):</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logger.info("Initializing KnowledgeFileRouter")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super().__init__()</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self.router = self._register_routes()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_register_routes(self):</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注册所有路由处理方法并添加</a:t>
            </a:r>
            <a:r>
              <a:rPr lang="en-US" altLang="zh-CN">
                <a:latin typeface="微软雅黑" panose="020B0503020204020204" charset="-122"/>
                <a:ea typeface="微软雅黑" panose="020B0503020204020204" charset="-122"/>
                <a:cs typeface="微软雅黑" panose="020B0503020204020204" charset="-122"/>
                <a:sym typeface="+mn-ea"/>
              </a:rPr>
              <a:t>Swagger</a:t>
            </a:r>
            <a:r>
              <a:rPr lang="en-US" altLang="zh-CN">
                <a:latin typeface="微软雅黑" panose="020B0503020204020204" charset="-122"/>
                <a:ea typeface="微软雅黑" panose="020B0503020204020204" charset="-122"/>
                <a:cs typeface="微软雅黑" panose="020B0503020204020204" charset="-122"/>
                <a:sym typeface="+mn-ea"/>
              </a:rPr>
              <a:t>文档注解</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按参数查询知识文件</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self.router.post(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"/findKnowledgeFileByParam",</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response_model=ApiResponse,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summary="</a:t>
            </a:r>
            <a:r>
              <a:rPr lang="en-US" altLang="zh-CN">
                <a:latin typeface="微软雅黑" panose="020B0503020204020204" charset="-122"/>
                <a:ea typeface="微软雅黑" panose="020B0503020204020204" charset="-122"/>
                <a:cs typeface="微软雅黑" panose="020B0503020204020204" charset="-122"/>
                <a:sym typeface="+mn-ea"/>
              </a:rPr>
              <a:t>按参数查询知识文件</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description="</a:t>
            </a:r>
            <a:r>
              <a:rPr lang="en-US" altLang="zh-CN">
                <a:latin typeface="微软雅黑" panose="020B0503020204020204" charset="-122"/>
                <a:ea typeface="微软雅黑" panose="020B0503020204020204" charset="-122"/>
                <a:cs typeface="微软雅黑" panose="020B0503020204020204" charset="-122"/>
                <a:sym typeface="+mn-ea"/>
              </a:rPr>
              <a:t>根据指定参数（如文件</a:t>
            </a:r>
            <a:r>
              <a:rPr lang="en-US" altLang="zh-CN">
                <a:latin typeface="微软雅黑" panose="020B0503020204020204" charset="-122"/>
                <a:ea typeface="微软雅黑" panose="020B0503020204020204" charset="-122"/>
                <a:cs typeface="微软雅黑" panose="020B0503020204020204" charset="-122"/>
                <a:sym typeface="+mn-ea"/>
              </a:rPr>
              <a:t>ID</a:t>
            </a:r>
            <a:r>
              <a:rPr lang="en-US" altLang="zh-CN">
                <a:latin typeface="微软雅黑" panose="020B0503020204020204" charset="-122"/>
                <a:ea typeface="微软雅黑" panose="020B0503020204020204" charset="-122"/>
                <a:cs typeface="微软雅黑" panose="020B0503020204020204" charset="-122"/>
                <a:sym typeface="+mn-ea"/>
              </a:rPr>
              <a:t>、文件名、文件类型）查询匹配的知识文件信息</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tags=["</a:t>
            </a:r>
            <a:r>
              <a:rPr lang="en-US" altLang="zh-CN">
                <a:latin typeface="微软雅黑" panose="020B0503020204020204" charset="-122"/>
                <a:ea typeface="微软雅黑" panose="020B0503020204020204" charset="-122"/>
                <a:cs typeface="微软雅黑" panose="020B0503020204020204" charset="-122"/>
                <a:sym typeface="+mn-ea"/>
              </a:rPr>
              <a:t>知识管理</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)(self.find_knowledge_file_by_param)</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代码示例-knowledge_file</a:t>
            </a:r>
            <a:r>
              <a:rPr lang="zh-CN" altLang="en-US" sz="2700" b="1">
                <a:solidFill>
                  <a:schemeClr val="accent1"/>
                </a:solidFill>
                <a:latin typeface="+mj-ea"/>
                <a:ea typeface="+mj-ea"/>
                <a:cs typeface="+mj-ea"/>
              </a:rPr>
              <a:t>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634809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保存知识文件</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self.router.post(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"/saveKnowledgeFile",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response_model=ApiResponse,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status_code=status.HTTP_201_CREATED,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summary="</a:t>
            </a:r>
            <a:r>
              <a:rPr lang="en-US" altLang="zh-CN">
                <a:latin typeface="微软雅黑" panose="020B0503020204020204" charset="-122"/>
                <a:ea typeface="微软雅黑" panose="020B0503020204020204" charset="-122"/>
                <a:cs typeface="微软雅黑" panose="020B0503020204020204" charset="-122"/>
                <a:sym typeface="+mn-ea"/>
              </a:rPr>
              <a:t>保存知识文件信息</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description="</a:t>
            </a:r>
            <a:r>
              <a:rPr lang="en-US" altLang="zh-CN">
                <a:latin typeface="微软雅黑" panose="020B0503020204020204" charset="-122"/>
                <a:ea typeface="微软雅黑" panose="020B0503020204020204" charset="-122"/>
                <a:cs typeface="微软雅黑" panose="020B0503020204020204" charset="-122"/>
                <a:sym typeface="+mn-ea"/>
              </a:rPr>
              <a:t>创建新的知识文件记录（通常与文件上传配合使用）</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tags=["</a:t>
            </a:r>
            <a:r>
              <a:rPr lang="en-US" altLang="zh-CN">
                <a:latin typeface="微软雅黑" panose="020B0503020204020204" charset="-122"/>
                <a:ea typeface="微软雅黑" panose="020B0503020204020204" charset="-122"/>
                <a:cs typeface="微软雅黑" panose="020B0503020204020204" charset="-122"/>
                <a:sym typeface="+mn-ea"/>
              </a:rPr>
              <a:t>知识管理</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)(self.save_knowledge_file)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self.router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build_param(self, data: Dict[str, Any]) -&gt; Dict[str, Any]: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构建查询参数的辅助函数</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params =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data.get('file_name'):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params['file_name'] = data.get('file_name')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data.get('id'):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params['id'] = ObjectId(data.get('id'))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data.get('file_type'):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params['file_type'] = data.get('file_type')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可以根据需要添加更多查询参数</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params</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5" name="文本框 4"/>
          <p:cNvSpPr txBox="1"/>
          <p:nvPr/>
        </p:nvSpPr>
        <p:spPr>
          <a:xfrm>
            <a:off x="466725" y="784860"/>
            <a:ext cx="1097534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六、集群管理（</a:t>
            </a:r>
            <a:r>
              <a:rPr lang="en-US" altLang="zh-CN" sz="1600" b="0" i="0">
                <a:latin typeface="微软雅黑" panose="020B0503020204020204" charset="-122"/>
                <a:ea typeface="微软雅黑" panose="020B0503020204020204" charset="-122"/>
                <a:cs typeface="微软雅黑" panose="020B0503020204020204" charset="-122"/>
              </a:rPr>
              <a:t>Cluster Management</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用于监控和管理</a:t>
            </a:r>
            <a:r>
              <a:rPr lang="en-US" altLang="zh-CN" sz="1600" b="0" i="0">
                <a:latin typeface="微软雅黑" panose="020B0503020204020204" charset="-122"/>
                <a:ea typeface="微软雅黑" panose="020B0503020204020204" charset="-122"/>
                <a:cs typeface="微软雅黑" panose="020B0503020204020204" charset="-122"/>
              </a:rPr>
              <a:t> ES </a:t>
            </a:r>
            <a:r>
              <a:rPr lang="zh-CN" altLang="en-US" sz="1600" b="0" i="0">
                <a:latin typeface="微软雅黑" panose="020B0503020204020204" charset="-122"/>
                <a:ea typeface="微软雅黑" panose="020B0503020204020204" charset="-122"/>
                <a:cs typeface="微软雅黑" panose="020B0503020204020204" charset="-122"/>
              </a:rPr>
              <a:t>集群状态。</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534670" y="1737995"/>
          <a:ext cx="10485120" cy="0"/>
        </p:xfrm>
        <a:graphic>
          <a:graphicData uri="http://schemas.openxmlformats.org/drawingml/2006/table">
            <a:tbl>
              <a:tblPr/>
              <a:tblGrid>
                <a:gridCol w="2621280"/>
                <a:gridCol w="2621280"/>
                <a:gridCol w="2621280"/>
                <a:gridCol w="262128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方法</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核心参数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cluster.health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查看集群健康状态</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index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（可选，指定索引）</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检查集群是否正常（</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green/yellow/red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cluster.state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获取集群详细状态</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metric</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（要查询的指标，如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nodes/indices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查看节点、索引的分布和状态</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cluster.get_settings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获取集群配置</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查看集群级别的全局设置</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-knowledge_file_router.py：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634809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async def find_knowledge_file_by_param(</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data: Dict[str, Any]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根据参数查询知识文件</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try: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logger.info("call find_knowledge_file_by_param")</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queryset = file_service.find_knowledge_file_by_param(data)</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dict_list = [obj.to_dict() for obj in queryset]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ApiResponse(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status=200,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message="success",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data=dict_list  # data</a:t>
            </a:r>
            <a:r>
              <a:rPr lang="en-US" altLang="zh-CN">
                <a:latin typeface="微软雅黑" panose="020B0503020204020204" charset="-122"/>
                <a:ea typeface="微软雅黑" panose="020B0503020204020204" charset="-122"/>
                <a:cs typeface="微软雅黑" panose="020B0503020204020204" charset="-122"/>
                <a:sym typeface="+mn-ea"/>
              </a:rPr>
              <a:t>字段填充工作流详情</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except Exception as 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logger.error(f"Error finding knowledge file by param: {str(e)}", exc_info=True)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raise DatabaseException("Failed to find knowledge file by parameters") from e</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-knowledge_file_router.py：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5649595"/>
          </a:xfrm>
          <a:prstGeom prst="rect">
            <a:avLst/>
          </a:prstGeom>
          <a:noFill/>
        </p:spPr>
        <p:txBody>
          <a:bodyPr wrap="square" rtlCol="0">
            <a:noAutofit/>
          </a:bodyPr>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async def save_knowledge_file(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self,</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file: KnowledgeFileCreate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保存新的知识文件</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try:</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logger.isEnabledFor(logging.DEBUG):</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logger.info("call save_knowledge_file")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准备保存数据</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file_data = file.dict()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knowledge_file = file_service.save_knowledge_file(file_data)</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result = knowledge_file.to_dict()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logger.info(f"Knowledge file saved successfully, result: {result}")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return ApiResponse(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status=200,</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message="success",</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data=result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except Exception as 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logger.error(f"Error saving knowledge file: {str(e)}", exc_info=True)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raise DatabaseException("Failed to save knowledge file") from e</a:t>
            </a:r>
            <a:endParaRPr lang="en-US" altLang="zh-CN" sz="16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代码示例-knowledge_file</a:t>
            </a:r>
            <a:r>
              <a:rPr lang="zh-CN" altLang="en-US" sz="2700" b="1">
                <a:solidFill>
                  <a:schemeClr val="accent1"/>
                </a:solidFill>
                <a:latin typeface="+mj-ea"/>
                <a:ea typeface="+mj-ea"/>
                <a:cs typeface="+mj-ea"/>
              </a:rPr>
              <a:t>_router.py：</a:t>
            </a:r>
            <a:endParaRPr lang="zh-CN" altLang="en-US" sz="2700" b="1">
              <a:solidFill>
                <a:schemeClr val="accent1"/>
              </a:solidFill>
              <a:latin typeface="+mj-ea"/>
              <a:ea typeface="+mj-ea"/>
              <a:cs typeface="+mj-ea"/>
            </a:endParaRPr>
          </a:p>
        </p:txBody>
      </p:sp>
      <p:sp>
        <p:nvSpPr>
          <p:cNvPr id="3" name="文本框 2"/>
          <p:cNvSpPr txBox="1"/>
          <p:nvPr/>
        </p:nvSpPr>
        <p:spPr>
          <a:xfrm>
            <a:off x="457835" y="509905"/>
            <a:ext cx="9310370" cy="232600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_to_dict(self, obj):</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转换对象</a:t>
            </a:r>
            <a:r>
              <a:rPr lang="en-US" altLang="zh-CN">
                <a:latin typeface="微软雅黑" panose="020B0503020204020204" charset="-122"/>
                <a:ea typeface="微软雅黑" panose="020B0503020204020204" charset="-122"/>
                <a:cs typeface="微软雅黑" panose="020B0503020204020204" charset="-122"/>
                <a:sym typeface="+mn-ea"/>
              </a:rPr>
              <a:t>ID</a:t>
            </a:r>
            <a:r>
              <a:rPr lang="en-US" altLang="zh-CN">
                <a:latin typeface="微软雅黑" panose="020B0503020204020204" charset="-122"/>
                <a:ea typeface="微软雅黑" panose="020B0503020204020204" charset="-122"/>
                <a:cs typeface="微软雅黑" panose="020B0503020204020204" charset="-122"/>
                <a:sym typeface="+mn-ea"/>
              </a:rPr>
              <a:t>为字符串</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'id' in obj:</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obj['id'] = str(obj.get('id'))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'_id' in obj:</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obj['_id'] = str(obj.get('_id'))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obj</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代码示例-knowledge_file_service.py：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2326005"/>
          </a:xfrm>
          <a:prstGeom prst="rect">
            <a:avLst/>
          </a:prstGeom>
          <a:noFill/>
        </p:spPr>
        <p:txBody>
          <a:bodyPr wrap="square" rtlCol="0">
            <a:noAutofit/>
          </a:bodyPr>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from typing import Dict, List, Any</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from bson.objectid import ObjectId</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import datetime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import logging</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from mongoengine import Q</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from app.models import KnowledgeFile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logger = logging.getLogger(__name__)</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class KnowledgeFileService: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知识文件服务类，封装知识文件相关的数据库操作</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def __init__(self):</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初始化服务</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pass</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def _build_query(self, params: Dict[str, Any]) -&gt; Q:</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构建查询条件的私有辅助函数</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query = Q()</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params.get('id'):</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query &amp;= Q(id=ObjectId(params['id']))</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params.get('file_name'):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query &amp;= Q(file_name=params['file_name'])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params.get('file_type'):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query &amp;= Q(file_type=params['file_type'])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params.get('status') is not None: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query &amp;= Q(status=params['status'])</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可根据需要添加更多查询条件</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return query</a:t>
            </a:r>
            <a:endParaRPr lang="en-US" altLang="zh-CN" sz="16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-knowledge_file_service.py：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2326005"/>
          </a:xfrm>
          <a:prstGeom prst="rect">
            <a:avLst/>
          </a:prstGeom>
          <a:noFill/>
        </p:spPr>
        <p:txBody>
          <a:bodyPr wrap="square" rtlCol="0">
            <a:noAutofit/>
          </a:bodyPr>
          <a:p>
            <a:r>
              <a:rPr lang="en-US" altLang="zh-CN" sz="1600">
                <a:latin typeface="微软雅黑" panose="020B0503020204020204" charset="-122"/>
                <a:ea typeface="微软雅黑" panose="020B0503020204020204" charset="-122"/>
                <a:cs typeface="微软雅黑" panose="020B0503020204020204" charset="-122"/>
              </a:rPr>
              <a:t>    def find_knowledge_file_by_param(self, params: Dict[str, Any]) -&gt; List[KnowledgeFile]: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根据参数查询知识文件列表</a:t>
            </a:r>
            <a:r>
              <a:rPr lang="en-US" altLang="zh-CN" sz="1600">
                <a:latin typeface="微软雅黑" panose="020B0503020204020204" charset="-122"/>
                <a:ea typeface="微软雅黑" panose="020B0503020204020204" charset="-122"/>
                <a:cs typeface="微软雅黑" panose="020B0503020204020204" charset="-122"/>
              </a:rPr>
              <a:t>"""</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logger.info("</a:t>
            </a:r>
            <a:r>
              <a:rPr lang="zh-CN" altLang="en-US" sz="1600">
                <a:latin typeface="微软雅黑" panose="020B0503020204020204" charset="-122"/>
                <a:ea typeface="微软雅黑" panose="020B0503020204020204" charset="-122"/>
                <a:cs typeface="微软雅黑" panose="020B0503020204020204" charset="-122"/>
              </a:rPr>
              <a:t>查询知识文件</a:t>
            </a:r>
            <a:r>
              <a:rPr lang="en-US" altLang="zh-CN" sz="1600">
                <a:latin typeface="微软雅黑" panose="020B0503020204020204" charset="-122"/>
                <a:ea typeface="微软雅黑" panose="020B0503020204020204" charset="-122"/>
                <a:cs typeface="微软雅黑" panose="020B0503020204020204" charset="-122"/>
              </a:rPr>
              <a:t>: find_knowledge_file_by_param")</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try:</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query = self._build_query(params)</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logger.info(f"</a:t>
            </a:r>
            <a:r>
              <a:rPr lang="zh-CN" altLang="en-US" sz="1600">
                <a:latin typeface="微软雅黑" panose="020B0503020204020204" charset="-122"/>
                <a:ea typeface="微软雅黑" panose="020B0503020204020204" charset="-122"/>
                <a:cs typeface="微软雅黑" panose="020B0503020204020204" charset="-122"/>
              </a:rPr>
              <a:t>查询条件</a:t>
            </a:r>
            <a:r>
              <a:rPr lang="en-US" altLang="zh-CN" sz="1600">
                <a:latin typeface="微软雅黑" panose="020B0503020204020204" charset="-122"/>
                <a:ea typeface="微软雅黑" panose="020B0503020204020204" charset="-122"/>
                <a:cs typeface="微软雅黑" panose="020B0503020204020204" charset="-122"/>
              </a:rPr>
              <a:t>: {query}")</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return KnowledgeFile.objects(query)</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except Exception as 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logger.error(f"</a:t>
            </a:r>
            <a:r>
              <a:rPr lang="zh-CN" altLang="en-US" sz="1600">
                <a:latin typeface="微软雅黑" panose="020B0503020204020204" charset="-122"/>
                <a:ea typeface="微软雅黑" panose="020B0503020204020204" charset="-122"/>
                <a:cs typeface="微软雅黑" panose="020B0503020204020204" charset="-122"/>
              </a:rPr>
              <a:t>查询知识文件失败</a:t>
            </a:r>
            <a:r>
              <a:rPr lang="en-US" altLang="zh-CN" sz="1600">
                <a:latin typeface="微软雅黑" panose="020B0503020204020204" charset="-122"/>
                <a:ea typeface="微软雅黑" panose="020B0503020204020204" charset="-122"/>
                <a:cs typeface="微软雅黑" panose="020B0503020204020204" charset="-122"/>
              </a:rPr>
              <a:t>: {str(e)}", exc_info=True)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raise</a:t>
            </a:r>
            <a:endParaRPr lang="en-US" altLang="zh-CN" sz="1600">
              <a:latin typeface="微软雅黑" panose="020B0503020204020204" charset="-122"/>
              <a:ea typeface="微软雅黑" panose="020B0503020204020204" charset="-122"/>
              <a:cs typeface="微软雅黑" panose="020B0503020204020204" charset="-122"/>
            </a:endParaRPr>
          </a:p>
          <a:p>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def save_knowledge_file(self, model_param: Dict[str, Any]) -&gt; KnowledgeFile: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保存新的知识文件</a:t>
            </a:r>
            <a:r>
              <a:rPr lang="en-US" altLang="zh-CN" sz="1600">
                <a:latin typeface="微软雅黑" panose="020B0503020204020204" charset="-122"/>
                <a:ea typeface="微软雅黑" panose="020B0503020204020204" charset="-122"/>
                <a:cs typeface="微软雅黑" panose="020B0503020204020204" charset="-122"/>
              </a:rPr>
              <a:t>"""</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logger.info("</a:t>
            </a:r>
            <a:r>
              <a:rPr lang="zh-CN" altLang="en-US" sz="1600">
                <a:latin typeface="微软雅黑" panose="020B0503020204020204" charset="-122"/>
                <a:ea typeface="微软雅黑" panose="020B0503020204020204" charset="-122"/>
                <a:cs typeface="微软雅黑" panose="020B0503020204020204" charset="-122"/>
              </a:rPr>
              <a:t>保存新知识文件</a:t>
            </a:r>
            <a:r>
              <a:rPr lang="en-US" altLang="zh-CN" sz="1600">
                <a:latin typeface="微软雅黑" panose="020B0503020204020204" charset="-122"/>
                <a:ea typeface="微软雅黑" panose="020B0503020204020204" charset="-122"/>
                <a:cs typeface="微软雅黑" panose="020B0503020204020204" charset="-122"/>
              </a:rPr>
              <a:t>")</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endParaRPr lang="en-US" altLang="zh-CN"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代码示例-knowledge_file_service.py：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232600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try: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使用</a:t>
            </a:r>
            <a:r>
              <a:rPr lang="en-US" altLang="zh-CN">
                <a:latin typeface="微软雅黑" panose="020B0503020204020204" charset="-122"/>
                <a:ea typeface="微软雅黑" panose="020B0503020204020204" charset="-122"/>
                <a:cs typeface="微软雅黑" panose="020B0503020204020204" charset="-122"/>
                <a:sym typeface="+mn-ea"/>
              </a:rPr>
              <a:t>get</a:t>
            </a:r>
            <a:r>
              <a:rPr lang="en-US" altLang="zh-CN">
                <a:latin typeface="微软雅黑" panose="020B0503020204020204" charset="-122"/>
                <a:ea typeface="微软雅黑" panose="020B0503020204020204" charset="-122"/>
                <a:cs typeface="微软雅黑" panose="020B0503020204020204" charset="-122"/>
                <a:sym typeface="+mn-ea"/>
              </a:rPr>
              <a:t>方法简化字段赋值，设置合理默认值</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knowledge_file = KnowledgeFile(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id=ObjectId(),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file_name=model_param.get('file_name',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file_type=model_param.get('file_type',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minio_path=model_param.get('minio_path',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chunk_strategy=model_param.get('chunk_strategy',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status=model_param.get('status',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collection_name=model_param.get('collection_name',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description=model_param.get('description',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created_by=model_param.get('created_by'),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updated_by=model_param.get('updated_by'),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created_time=datetime.datetime.utcnow(),  # </a:t>
            </a:r>
            <a:r>
              <a:rPr lang="en-US" altLang="zh-CN">
                <a:latin typeface="微软雅黑" panose="020B0503020204020204" charset="-122"/>
                <a:ea typeface="微软雅黑" panose="020B0503020204020204" charset="-122"/>
                <a:cs typeface="微软雅黑" panose="020B0503020204020204" charset="-122"/>
                <a:sym typeface="+mn-ea"/>
              </a:rPr>
              <a:t>使用</a:t>
            </a:r>
            <a:r>
              <a:rPr lang="en-US" altLang="zh-CN">
                <a:latin typeface="微软雅黑" panose="020B0503020204020204" charset="-122"/>
                <a:ea typeface="微软雅黑" panose="020B0503020204020204" charset="-122"/>
                <a:cs typeface="微软雅黑" panose="020B0503020204020204" charset="-122"/>
                <a:sym typeface="+mn-ea"/>
              </a:rPr>
              <a:t>UTC</a:t>
            </a:r>
            <a:r>
              <a:rPr lang="en-US" altLang="zh-CN">
                <a:latin typeface="微软雅黑" panose="020B0503020204020204" charset="-122"/>
                <a:ea typeface="微软雅黑" panose="020B0503020204020204" charset="-122"/>
                <a:cs typeface="微软雅黑" panose="020B0503020204020204" charset="-122"/>
                <a:sym typeface="+mn-ea"/>
              </a:rPr>
              <a:t>时间更规范</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updated_time=datetime.datetime.utcnow()</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knowledge_file.save(force_insert=True)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logger.info(f"</a:t>
            </a:r>
            <a:r>
              <a:rPr lang="en-US" altLang="zh-CN">
                <a:latin typeface="微软雅黑" panose="020B0503020204020204" charset="-122"/>
                <a:ea typeface="微软雅黑" panose="020B0503020204020204" charset="-122"/>
                <a:cs typeface="微软雅黑" panose="020B0503020204020204" charset="-122"/>
                <a:sym typeface="+mn-ea"/>
              </a:rPr>
              <a:t>知识文件保存成功</a:t>
            </a:r>
            <a:r>
              <a:rPr lang="en-US" altLang="zh-CN">
                <a:latin typeface="微软雅黑" panose="020B0503020204020204" charset="-122"/>
                <a:ea typeface="微软雅黑" panose="020B0503020204020204" charset="-122"/>
                <a:cs typeface="微软雅黑" panose="020B0503020204020204" charset="-122"/>
                <a:sym typeface="+mn-ea"/>
              </a:rPr>
              <a:t>! ID: {knowledge_file.id}")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knowledge_file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except Exception as 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logger.error(f"</a:t>
            </a:r>
            <a:r>
              <a:rPr lang="en-US" altLang="zh-CN">
                <a:latin typeface="微软雅黑" panose="020B0503020204020204" charset="-122"/>
                <a:ea typeface="微软雅黑" panose="020B0503020204020204" charset="-122"/>
                <a:cs typeface="微软雅黑" panose="020B0503020204020204" charset="-122"/>
                <a:sym typeface="+mn-ea"/>
              </a:rPr>
              <a:t>保存知识文件失败</a:t>
            </a:r>
            <a:r>
              <a:rPr lang="en-US" altLang="zh-CN">
                <a:latin typeface="微软雅黑" panose="020B0503020204020204" charset="-122"/>
                <a:ea typeface="微软雅黑" panose="020B0503020204020204" charset="-122"/>
                <a:cs typeface="微软雅黑" panose="020B0503020204020204" charset="-122"/>
                <a:sym typeface="+mn-ea"/>
              </a:rPr>
              <a:t>: {str(e)}", exc_info=True)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raise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代码示例(models)-knowledge_file.py：</a:t>
            </a:r>
            <a:endParaRPr lang="zh-CN" altLang="en-US" sz="2700" b="1">
              <a:solidFill>
                <a:schemeClr val="accent1"/>
              </a:solidFill>
              <a:latin typeface="+mj-ea"/>
              <a:ea typeface="+mj-ea"/>
              <a:cs typeface="+mj-ea"/>
            </a:endParaRPr>
          </a:p>
        </p:txBody>
      </p:sp>
      <p:sp>
        <p:nvSpPr>
          <p:cNvPr id="3" name="文本框 2"/>
          <p:cNvSpPr txBox="1"/>
          <p:nvPr/>
        </p:nvSpPr>
        <p:spPr>
          <a:xfrm>
            <a:off x="457835" y="441325"/>
            <a:ext cx="9310370" cy="468630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mongoengine import Document, StringField, IntField, DateTimeField, ObjectIdField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class KnowledgeFile(Document):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id = ObjectIdField(primary_key=True)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version_no = IntField(db_field='version_no')</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collection_name = StringField(max_length=256)  # </a:t>
            </a:r>
            <a:r>
              <a:rPr lang="en-US" altLang="zh-CN">
                <a:latin typeface="微软雅黑" panose="020B0503020204020204" charset="-122"/>
                <a:ea typeface="微软雅黑" panose="020B0503020204020204" charset="-122"/>
                <a:cs typeface="微软雅黑" panose="020B0503020204020204" charset="-122"/>
                <a:sym typeface="+mn-ea"/>
              </a:rPr>
              <a:t>集合名称</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file_name = StringField(max_length=255)  # </a:t>
            </a:r>
            <a:r>
              <a:rPr lang="en-US" altLang="zh-CN">
                <a:latin typeface="微软雅黑" panose="020B0503020204020204" charset="-122"/>
                <a:ea typeface="微软雅黑" panose="020B0503020204020204" charset="-122"/>
                <a:cs typeface="微软雅黑" panose="020B0503020204020204" charset="-122"/>
                <a:sym typeface="+mn-ea"/>
              </a:rPr>
              <a:t>文件名称</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file_type = StringField(max_length=20)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minio_path = StringField(max_length=1000)  # MinIO</a:t>
            </a:r>
            <a:r>
              <a:rPr lang="en-US" altLang="zh-CN">
                <a:latin typeface="微软雅黑" panose="020B0503020204020204" charset="-122"/>
                <a:ea typeface="微软雅黑" panose="020B0503020204020204" charset="-122"/>
                <a:cs typeface="微软雅黑" panose="020B0503020204020204" charset="-122"/>
                <a:sym typeface="+mn-ea"/>
              </a:rPr>
              <a:t>中的存储路径</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chunk_strategy = StringField(max_length=20)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description = StringField(max_length=255)</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status = StringField(max_length=20)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created_time = DateTimeField()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updated_time = DateTimeField()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created_by = IntField(max_value=2)  # </a:t>
            </a:r>
            <a:r>
              <a:rPr lang="en-US" altLang="zh-CN">
                <a:latin typeface="微软雅黑" panose="020B0503020204020204" charset="-122"/>
                <a:ea typeface="微软雅黑" panose="020B0503020204020204" charset="-122"/>
                <a:cs typeface="微软雅黑" panose="020B0503020204020204" charset="-122"/>
                <a:sym typeface="+mn-ea"/>
              </a:rPr>
              <a:t>上传者</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updated_by = IntField(max_value=2)  # </a:t>
            </a:r>
            <a:r>
              <a:rPr lang="en-US" altLang="zh-CN">
                <a:latin typeface="微软雅黑" panose="020B0503020204020204" charset="-122"/>
                <a:ea typeface="微软雅黑" panose="020B0503020204020204" charset="-122"/>
                <a:cs typeface="微软雅黑" panose="020B0503020204020204" charset="-122"/>
                <a:sym typeface="+mn-ea"/>
              </a:rPr>
              <a:t>更新者</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meta = {'collection': 'knowledge_files'}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(schemas)-knowledge_file.py：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566483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pydantic import BaseModel, Field, field_validator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datetime import datetime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typing import Optional, Any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bson import ObjectId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修复的</a:t>
            </a:r>
            <a:r>
              <a:rPr lang="en-US" altLang="zh-CN">
                <a:latin typeface="微软雅黑" panose="020B0503020204020204" charset="-122"/>
                <a:ea typeface="微软雅黑" panose="020B0503020204020204" charset="-122"/>
                <a:cs typeface="微软雅黑" panose="020B0503020204020204" charset="-122"/>
                <a:sym typeface="+mn-ea"/>
              </a:rPr>
              <a:t>PyObjectId</a:t>
            </a:r>
            <a:r>
              <a:rPr lang="en-US" altLang="zh-CN">
                <a:latin typeface="微软雅黑" panose="020B0503020204020204" charset="-122"/>
                <a:ea typeface="微软雅黑" panose="020B0503020204020204" charset="-122"/>
                <a:cs typeface="微软雅黑" panose="020B0503020204020204" charset="-122"/>
                <a:sym typeface="+mn-ea"/>
              </a:rPr>
              <a:t>类，兼容</a:t>
            </a:r>
            <a:r>
              <a:rPr lang="en-US" altLang="zh-CN">
                <a:latin typeface="微软雅黑" panose="020B0503020204020204" charset="-122"/>
                <a:ea typeface="微软雅黑" panose="020B0503020204020204" charset="-122"/>
                <a:cs typeface="微软雅黑" panose="020B0503020204020204" charset="-122"/>
                <a:sym typeface="+mn-ea"/>
              </a:rPr>
              <a:t>Pydantic v2</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class PyObjectId(ObjectId):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@classmethod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__get_validators__(cls):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yield cls.validate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@classmethod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validate(cls, v):</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not ObjectId.is_valid(v):</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raise ValueError("Invalid ObjectId")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ObjectId(v)</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@classmethod</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__get_pydantic_json_schema__(cls, _source_type: Any, _handler) -&gt; dict: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替代</a:t>
            </a:r>
            <a:r>
              <a:rPr lang="en-US" altLang="zh-CN">
                <a:latin typeface="微软雅黑" panose="020B0503020204020204" charset="-122"/>
                <a:ea typeface="微软雅黑" panose="020B0503020204020204" charset="-122"/>
                <a:cs typeface="微软雅黑" panose="020B0503020204020204" charset="-122"/>
                <a:sym typeface="+mn-ea"/>
              </a:rPr>
              <a:t>__modify_schema__</a:t>
            </a:r>
            <a:r>
              <a:rPr lang="en-US" altLang="zh-CN">
                <a:latin typeface="微软雅黑" panose="020B0503020204020204" charset="-122"/>
                <a:ea typeface="微软雅黑" panose="020B0503020204020204" charset="-122"/>
                <a:cs typeface="微软雅黑" panose="020B0503020204020204" charset="-122"/>
                <a:sym typeface="+mn-ea"/>
              </a:rPr>
              <a:t>，为</a:t>
            </a:r>
            <a:r>
              <a:rPr lang="en-US" altLang="zh-CN">
                <a:latin typeface="微软雅黑" panose="020B0503020204020204" charset="-122"/>
                <a:ea typeface="微软雅黑" panose="020B0503020204020204" charset="-122"/>
                <a:cs typeface="微软雅黑" panose="020B0503020204020204" charset="-122"/>
                <a:sym typeface="+mn-ea"/>
              </a:rPr>
              <a:t>Pydantic v2</a:t>
            </a:r>
            <a:r>
              <a:rPr lang="en-US" altLang="zh-CN">
                <a:latin typeface="微软雅黑" panose="020B0503020204020204" charset="-122"/>
                <a:ea typeface="微软雅黑" panose="020B0503020204020204" charset="-122"/>
                <a:cs typeface="微软雅黑" panose="020B0503020204020204" charset="-122"/>
                <a:sym typeface="+mn-ea"/>
              </a:rPr>
              <a:t>提供</a:t>
            </a:r>
            <a:r>
              <a:rPr lang="en-US" altLang="zh-CN">
                <a:latin typeface="微软雅黑" panose="020B0503020204020204" charset="-122"/>
                <a:ea typeface="微软雅黑" panose="020B0503020204020204" charset="-122"/>
                <a:cs typeface="微软雅黑" panose="020B0503020204020204" charset="-122"/>
                <a:sym typeface="+mn-ea"/>
              </a:rPr>
              <a:t>JSON</a:t>
            </a:r>
            <a:r>
              <a:rPr lang="en-US" altLang="zh-CN">
                <a:latin typeface="微软雅黑" panose="020B0503020204020204" charset="-122"/>
                <a:ea typeface="微软雅黑" panose="020B0503020204020204" charset="-122"/>
                <a:cs typeface="微软雅黑" panose="020B0503020204020204" charset="-122"/>
                <a:sym typeface="+mn-ea"/>
              </a:rPr>
              <a:t>模式</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return {'type': 'string', 'format': 'objectid'}</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5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(schemas)-knowledge_file.py：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7465695"/>
          </a:xfrm>
          <a:prstGeom prst="rect">
            <a:avLst/>
          </a:prstGeom>
          <a:noFill/>
        </p:spPr>
        <p:txBody>
          <a:bodyPr wrap="square" rtlCol="0">
            <a:noAutofit/>
          </a:bodyPr>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class KnowledgeFileBase(BaseModel):</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collection_name: str = Field(..., max_length=256, description="</a:t>
            </a:r>
            <a:r>
              <a:rPr lang="en-US" altLang="zh-CN" sz="1400">
                <a:latin typeface="微软雅黑" panose="020B0503020204020204" charset="-122"/>
                <a:ea typeface="微软雅黑" panose="020B0503020204020204" charset="-122"/>
                <a:cs typeface="微软雅黑" panose="020B0503020204020204" charset="-122"/>
                <a:sym typeface="+mn-ea"/>
              </a:rPr>
              <a:t>集合名称</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file_name: str = Field(..., max_length=255, description="</a:t>
            </a:r>
            <a:r>
              <a:rPr lang="en-US" altLang="zh-CN" sz="1400">
                <a:latin typeface="微软雅黑" panose="020B0503020204020204" charset="-122"/>
                <a:ea typeface="微软雅黑" panose="020B0503020204020204" charset="-122"/>
                <a:cs typeface="微软雅黑" panose="020B0503020204020204" charset="-122"/>
                <a:sym typeface="+mn-ea"/>
              </a:rPr>
              <a:t>文件名称</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file_type: str = Field(..., max_length=20, description="</a:t>
            </a:r>
            <a:r>
              <a:rPr lang="en-US" altLang="zh-CN" sz="1400">
                <a:latin typeface="微软雅黑" panose="020B0503020204020204" charset="-122"/>
                <a:ea typeface="微软雅黑" panose="020B0503020204020204" charset="-122"/>
                <a:cs typeface="微软雅黑" panose="020B0503020204020204" charset="-122"/>
                <a:sym typeface="+mn-ea"/>
              </a:rPr>
              <a:t>文件类型</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minio_path: str = Field(..., max_length=1000, description="MinIO</a:t>
            </a:r>
            <a:r>
              <a:rPr lang="en-US" altLang="zh-CN" sz="1400">
                <a:latin typeface="微软雅黑" panose="020B0503020204020204" charset="-122"/>
                <a:ea typeface="微软雅黑" panose="020B0503020204020204" charset="-122"/>
                <a:cs typeface="微软雅黑" panose="020B0503020204020204" charset="-122"/>
                <a:sym typeface="+mn-ea"/>
              </a:rPr>
              <a:t>中的存储路径</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chunk_strategy: str = Field(..., max_length=20, description="</a:t>
            </a:r>
            <a:r>
              <a:rPr lang="en-US" altLang="zh-CN" sz="1400">
                <a:latin typeface="微软雅黑" panose="020B0503020204020204" charset="-122"/>
                <a:ea typeface="微软雅黑" panose="020B0503020204020204" charset="-122"/>
                <a:cs typeface="微软雅黑" panose="020B0503020204020204" charset="-122"/>
                <a:sym typeface="+mn-ea"/>
              </a:rPr>
              <a:t>分片策略</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description: Optional[str] = Field(None, max_length=255, description="</a:t>
            </a:r>
            <a:r>
              <a:rPr lang="en-US" altLang="zh-CN" sz="1400">
                <a:latin typeface="微软雅黑" panose="020B0503020204020204" charset="-122"/>
                <a:ea typeface="微软雅黑" panose="020B0503020204020204" charset="-122"/>
                <a:cs typeface="微软雅黑" panose="020B0503020204020204" charset="-122"/>
                <a:sym typeface="+mn-ea"/>
              </a:rPr>
              <a:t>文件描述</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status: str = Field(..., max_length=20, description="</a:t>
            </a:r>
            <a:r>
              <a:rPr lang="en-US" altLang="zh-CN" sz="1400">
                <a:latin typeface="微软雅黑" panose="020B0503020204020204" charset="-122"/>
                <a:ea typeface="微软雅黑" panose="020B0503020204020204" charset="-122"/>
                <a:cs typeface="微软雅黑" panose="020B0503020204020204" charset="-122"/>
                <a:sym typeface="+mn-ea"/>
              </a:rPr>
              <a:t>文件状态</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version_no: Optional[int] = Field(None, description="</a:t>
            </a:r>
            <a:r>
              <a:rPr lang="en-US" altLang="zh-CN" sz="1400">
                <a:latin typeface="微软雅黑" panose="020B0503020204020204" charset="-122"/>
                <a:ea typeface="微软雅黑" panose="020B0503020204020204" charset="-122"/>
                <a:cs typeface="微软雅黑" panose="020B0503020204020204" charset="-122"/>
                <a:sym typeface="+mn-ea"/>
              </a:rPr>
              <a:t>版本号</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class KnowledgeFileCreate(KnowledgeFileBase):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created_by: int = Field(..., max_value=2, description="</a:t>
            </a:r>
            <a:r>
              <a:rPr lang="en-US" altLang="zh-CN" sz="1400">
                <a:latin typeface="微软雅黑" panose="020B0503020204020204" charset="-122"/>
                <a:ea typeface="微软雅黑" panose="020B0503020204020204" charset="-122"/>
                <a:cs typeface="微软雅黑" panose="020B0503020204020204" charset="-122"/>
                <a:sym typeface="+mn-ea"/>
              </a:rPr>
              <a:t>创建者</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class KnowledgeFileUpdate(KnowledgeFileBase):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id: str = Field(..., description="</a:t>
            </a:r>
            <a:r>
              <a:rPr lang="en-US" altLang="zh-CN" sz="1400">
                <a:latin typeface="微软雅黑" panose="020B0503020204020204" charset="-122"/>
                <a:ea typeface="微软雅黑" panose="020B0503020204020204" charset="-122"/>
                <a:cs typeface="微软雅黑" panose="020B0503020204020204" charset="-122"/>
                <a:sym typeface="+mn-ea"/>
              </a:rPr>
              <a:t>文件</a:t>
            </a:r>
            <a:r>
              <a:rPr lang="en-US" altLang="zh-CN" sz="1400">
                <a:latin typeface="微软雅黑" panose="020B0503020204020204" charset="-122"/>
                <a:ea typeface="微软雅黑" panose="020B0503020204020204" charset="-122"/>
                <a:cs typeface="微软雅黑" panose="020B0503020204020204" charset="-122"/>
                <a:sym typeface="+mn-ea"/>
              </a:rPr>
              <a:t>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updated_by: int = Field(..., max_value=2, description="</a:t>
            </a:r>
            <a:r>
              <a:rPr lang="en-US" altLang="zh-CN" sz="1400">
                <a:latin typeface="微软雅黑" panose="020B0503020204020204" charset="-122"/>
                <a:ea typeface="微软雅黑" panose="020B0503020204020204" charset="-122"/>
                <a:cs typeface="微软雅黑" panose="020B0503020204020204" charset="-122"/>
                <a:sym typeface="+mn-ea"/>
              </a:rPr>
              <a:t>更新者</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class KnowledgeFileInDB(KnowledgeFileBase):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id: PyObjectId = Field(..., alias="_id", description="</a:t>
            </a:r>
            <a:r>
              <a:rPr lang="en-US" altLang="zh-CN" sz="1400">
                <a:latin typeface="微软雅黑" panose="020B0503020204020204" charset="-122"/>
                <a:ea typeface="微软雅黑" panose="020B0503020204020204" charset="-122"/>
                <a:cs typeface="微软雅黑" panose="020B0503020204020204" charset="-122"/>
                <a:sym typeface="+mn-ea"/>
              </a:rPr>
              <a:t>文件</a:t>
            </a:r>
            <a:r>
              <a:rPr lang="en-US" altLang="zh-CN" sz="1400">
                <a:latin typeface="微软雅黑" panose="020B0503020204020204" charset="-122"/>
                <a:ea typeface="微软雅黑" panose="020B0503020204020204" charset="-122"/>
                <a:cs typeface="微软雅黑" panose="020B0503020204020204" charset="-122"/>
                <a:sym typeface="+mn-ea"/>
              </a:rPr>
              <a:t>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created_time: datetime = Field(..., description="</a:t>
            </a:r>
            <a:r>
              <a:rPr lang="en-US" altLang="zh-CN" sz="1400">
                <a:latin typeface="微软雅黑" panose="020B0503020204020204" charset="-122"/>
                <a:ea typeface="微软雅黑" panose="020B0503020204020204" charset="-122"/>
                <a:cs typeface="微软雅黑" panose="020B0503020204020204" charset="-122"/>
                <a:sym typeface="+mn-ea"/>
              </a:rPr>
              <a:t>创建时间</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updated_time: Optional[datetime] = Field(None, description="</a:t>
            </a:r>
            <a:r>
              <a:rPr lang="en-US" altLang="zh-CN" sz="1400">
                <a:latin typeface="微软雅黑" panose="020B0503020204020204" charset="-122"/>
                <a:ea typeface="微软雅黑" panose="020B0503020204020204" charset="-122"/>
                <a:cs typeface="微软雅黑" panose="020B0503020204020204" charset="-122"/>
                <a:sym typeface="+mn-ea"/>
              </a:rPr>
              <a:t>更新时间</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created_by: int = Field(..., description="</a:t>
            </a:r>
            <a:r>
              <a:rPr lang="en-US" altLang="zh-CN" sz="1400">
                <a:latin typeface="微软雅黑" panose="020B0503020204020204" charset="-122"/>
                <a:ea typeface="微软雅黑" panose="020B0503020204020204" charset="-122"/>
                <a:cs typeface="微软雅黑" panose="020B0503020204020204" charset="-122"/>
                <a:sym typeface="+mn-ea"/>
              </a:rPr>
              <a:t>创建者</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updated_by: Optional[int] = Field(None, description="</a:t>
            </a:r>
            <a:r>
              <a:rPr lang="en-US" altLang="zh-CN" sz="1400">
                <a:latin typeface="微软雅黑" panose="020B0503020204020204" charset="-122"/>
                <a:ea typeface="微软雅黑" panose="020B0503020204020204" charset="-122"/>
                <a:cs typeface="微软雅黑" panose="020B0503020204020204" charset="-122"/>
                <a:sym typeface="+mn-ea"/>
              </a:rPr>
              <a:t>更新者</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model_config =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"validate_by_name": True,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"json_encoders": {ObjectId: str}</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代码示例-user_query_router.py：</a:t>
            </a:r>
            <a:endParaRPr lang="zh-CN" altLang="en-US" sz="2700" b="1">
              <a:solidFill>
                <a:schemeClr val="accent1"/>
              </a:solidFill>
              <a:latin typeface="+mj-ea"/>
              <a:ea typeface="+mj-ea"/>
              <a:cs typeface="+mj-ea"/>
            </a:endParaRPr>
          </a:p>
        </p:txBody>
      </p:sp>
      <p:sp>
        <p:nvSpPr>
          <p:cNvPr id="3" name="文本框 2"/>
          <p:cNvSpPr txBox="1"/>
          <p:nvPr/>
        </p:nvSpPr>
        <p:spPr>
          <a:xfrm>
            <a:off x="457835" y="448945"/>
            <a:ext cx="9310370" cy="557149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datetime import datetime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import json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import logging</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typing import List, Dict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fastapi import status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pydantic import BaseModel</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app.api.chat_box_api import ChatBoxApi</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app.models import Chunk, KnowledgeFile  # MongoDB</a:t>
            </a:r>
            <a:r>
              <a:rPr lang="en-US" altLang="zh-CN">
                <a:latin typeface="微软雅黑" panose="020B0503020204020204" charset="-122"/>
                <a:ea typeface="微软雅黑" panose="020B0503020204020204" charset="-122"/>
                <a:cs typeface="微软雅黑" panose="020B0503020204020204" charset="-122"/>
                <a:sym typeface="+mn-ea"/>
              </a:rPr>
              <a:t>分片模型</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app.schemas.common import ApiResponse  # </a:t>
            </a:r>
            <a:r>
              <a:rPr lang="en-US" altLang="zh-CN">
                <a:latin typeface="微软雅黑" panose="020B0503020204020204" charset="-122"/>
                <a:ea typeface="微软雅黑" panose="020B0503020204020204" charset="-122"/>
                <a:cs typeface="微软雅黑" panose="020B0503020204020204" charset="-122"/>
                <a:sym typeface="+mn-ea"/>
              </a:rPr>
              <a:t>通用响应模型</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app.exceptions import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NotFoundException,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DatabaseException,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ValidationException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app.routers.base_router import BaseRouter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app.services.chunk_service import ChunkService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import re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初始化日志</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logger = logging.getLogger(__name__)</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logging.basicConfig(level=logging.INFO)</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8" name="图片 7"/>
          <p:cNvPicPr>
            <a:picLocks noChangeAspect="1"/>
          </p:cNvPicPr>
          <p:nvPr/>
        </p:nvPicPr>
        <p:blipFill>
          <a:blip r:embed="rId2"/>
          <a:stretch>
            <a:fillRect/>
          </a:stretch>
        </p:blipFill>
        <p:spPr>
          <a:xfrm>
            <a:off x="171450" y="767715"/>
            <a:ext cx="9011285" cy="5569585"/>
          </a:xfrm>
          <a:prstGeom prst="rect">
            <a:avLst/>
          </a:prstGeom>
        </p:spPr>
      </p:pic>
    </p:spTree>
    <p:custDataLst>
      <p:tags r:id="rId3"/>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a:t>
            </a:r>
            <a:r>
              <a:rPr lang="zh-CN" altLang="en-US" sz="2700" b="1">
                <a:solidFill>
                  <a:schemeClr val="accent1"/>
                </a:solidFill>
                <a:latin typeface="+mj-ea"/>
                <a:ea typeface="+mj-ea"/>
                <a:cs typeface="+mj-ea"/>
              </a:rPr>
              <a:t>_router.py：</a:t>
            </a:r>
            <a:endParaRPr lang="zh-CN" altLang="en-US" sz="2700" b="1">
              <a:solidFill>
                <a:schemeClr val="accent1"/>
              </a:solidFill>
              <a:latin typeface="+mj-ea"/>
              <a:ea typeface="+mj-ea"/>
              <a:cs typeface="+mj-ea"/>
            </a:endParaRPr>
          </a:p>
        </p:txBody>
      </p:sp>
      <p:sp>
        <p:nvSpPr>
          <p:cNvPr id="3" name="文本框 2"/>
          <p:cNvSpPr txBox="1"/>
          <p:nvPr/>
        </p:nvSpPr>
        <p:spPr>
          <a:xfrm>
            <a:off x="457835" y="429260"/>
            <a:ext cx="9310370" cy="631761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1. </a:t>
            </a:r>
            <a:r>
              <a:rPr lang="en-US" altLang="zh-CN">
                <a:latin typeface="微软雅黑" panose="020B0503020204020204" charset="-122"/>
                <a:ea typeface="微软雅黑" panose="020B0503020204020204" charset="-122"/>
                <a:cs typeface="微软雅黑" panose="020B0503020204020204" charset="-122"/>
                <a:sym typeface="+mn-ea"/>
              </a:rPr>
              <a:t>输入输出模型（</a:t>
            </a:r>
            <a:r>
              <a:rPr lang="en-US" altLang="zh-CN">
                <a:latin typeface="微软雅黑" panose="020B0503020204020204" charset="-122"/>
                <a:ea typeface="微软雅黑" panose="020B0503020204020204" charset="-122"/>
                <a:cs typeface="微软雅黑" panose="020B0503020204020204" charset="-122"/>
                <a:sym typeface="+mn-ea"/>
              </a:rPr>
              <a:t>Pydantic</a:t>
            </a:r>
            <a:r>
              <a:rPr lang="en-US" altLang="zh-CN">
                <a:latin typeface="微软雅黑" panose="020B0503020204020204" charset="-122"/>
                <a:ea typeface="微软雅黑" panose="020B0503020204020204" charset="-122"/>
                <a:cs typeface="微软雅黑" panose="020B0503020204020204" charset="-122"/>
                <a:sym typeface="+mn-ea"/>
              </a:rPr>
              <a:t>校验）</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class UserQueryRequest(BaseModel):</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用户查询请求参数模型：严格校验输入格式</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question: str  # </a:t>
            </a:r>
            <a:r>
              <a:rPr lang="en-US" altLang="zh-CN">
                <a:latin typeface="微软雅黑" panose="020B0503020204020204" charset="-122"/>
                <a:ea typeface="微软雅黑" panose="020B0503020204020204" charset="-122"/>
                <a:cs typeface="微软雅黑" panose="020B0503020204020204" charset="-122"/>
                <a:sym typeface="+mn-ea"/>
              </a:rPr>
              <a:t>用户问题（如</a:t>
            </a:r>
            <a:r>
              <a:rPr lang="en-US" altLang="zh-CN">
                <a:latin typeface="微软雅黑" panose="020B0503020204020204" charset="-122"/>
                <a:ea typeface="微软雅黑" panose="020B0503020204020204" charset="-122"/>
                <a:cs typeface="微软雅黑" panose="020B0503020204020204" charset="-122"/>
                <a:sym typeface="+mn-ea"/>
              </a:rPr>
              <a:t>“BMI</a:t>
            </a:r>
            <a:r>
              <a:rPr lang="en-US" altLang="zh-CN">
                <a:latin typeface="微软雅黑" panose="020B0503020204020204" charset="-122"/>
                <a:ea typeface="微软雅黑" panose="020B0503020204020204" charset="-122"/>
                <a:cs typeface="微软雅黑" panose="020B0503020204020204" charset="-122"/>
                <a:sym typeface="+mn-ea"/>
              </a:rPr>
              <a:t>为</a:t>
            </a:r>
            <a:r>
              <a:rPr lang="en-US" altLang="zh-CN">
                <a:latin typeface="微软雅黑" panose="020B0503020204020204" charset="-122"/>
                <a:ea typeface="微软雅黑" panose="020B0503020204020204" charset="-122"/>
                <a:cs typeface="微软雅黑" panose="020B0503020204020204" charset="-122"/>
                <a:sym typeface="+mn-ea"/>
              </a:rPr>
              <a:t>19</a:t>
            </a:r>
            <a:r>
              <a:rPr lang="en-US" altLang="zh-CN">
                <a:latin typeface="微软雅黑" panose="020B0503020204020204" charset="-122"/>
                <a:ea typeface="微软雅黑" panose="020B0503020204020204" charset="-122"/>
                <a:cs typeface="微软雅黑" panose="020B0503020204020204" charset="-122"/>
                <a:sym typeface="+mn-ea"/>
              </a:rPr>
              <a:t>，糖尿病，近</a:t>
            </a:r>
            <a:r>
              <a:rPr lang="en-US" altLang="zh-CN">
                <a:latin typeface="微软雅黑" panose="020B0503020204020204" charset="-122"/>
                <a:ea typeface="微软雅黑" panose="020B0503020204020204" charset="-122"/>
                <a:cs typeface="微软雅黑" panose="020B0503020204020204" charset="-122"/>
                <a:sym typeface="+mn-ea"/>
              </a:rPr>
              <a:t>2</a:t>
            </a:r>
            <a:r>
              <a:rPr lang="en-US" altLang="zh-CN">
                <a:latin typeface="微软雅黑" panose="020B0503020204020204" charset="-122"/>
                <a:ea typeface="微软雅黑" panose="020B0503020204020204" charset="-122"/>
                <a:cs typeface="微软雅黑" panose="020B0503020204020204" charset="-122"/>
                <a:sym typeface="+mn-ea"/>
              </a:rPr>
              <a:t>个月体重下降</a:t>
            </a:r>
            <a:r>
              <a:rPr lang="en-US" altLang="zh-CN">
                <a:latin typeface="微软雅黑" panose="020B0503020204020204" charset="-122"/>
                <a:ea typeface="微软雅黑" panose="020B0503020204020204" charset="-122"/>
                <a:cs typeface="微软雅黑" panose="020B0503020204020204" charset="-122"/>
                <a:sym typeface="+mn-ea"/>
              </a:rPr>
              <a:t>4% ”</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prompt_setting: str  # </a:t>
            </a:r>
            <a:r>
              <a:rPr lang="en-US" altLang="zh-CN">
                <a:latin typeface="微软雅黑" panose="020B0503020204020204" charset="-122"/>
                <a:ea typeface="微软雅黑" panose="020B0503020204020204" charset="-122"/>
                <a:cs typeface="微软雅黑" panose="020B0503020204020204" charset="-122"/>
                <a:sym typeface="+mn-ea"/>
              </a:rPr>
              <a:t>输出格式要求（如</a:t>
            </a:r>
            <a:r>
              <a:rPr lang="en-US" alt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输出示例</a:t>
            </a:r>
            <a:r>
              <a:rPr lang="en-US" altLang="zh-CN">
                <a:latin typeface="微软雅黑" panose="020B0503020204020204" charset="-122"/>
                <a:ea typeface="微软雅黑" panose="020B0503020204020204" charset="-122"/>
                <a:cs typeface="微软雅黑" panose="020B0503020204020204" charset="-122"/>
                <a:sym typeface="+mn-ea"/>
              </a:rPr>
              <a:t>:{"score":4}'</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file_id: str #</a:t>
            </a:r>
            <a:r>
              <a:rPr lang="en-US" altLang="zh-CN">
                <a:latin typeface="微软雅黑" panose="020B0503020204020204" charset="-122"/>
                <a:ea typeface="微软雅黑" panose="020B0503020204020204" charset="-122"/>
                <a:cs typeface="微软雅黑" panose="020B0503020204020204" charset="-122"/>
                <a:sym typeface="+mn-ea"/>
              </a:rPr>
              <a:t>上传知识库文件</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collection_name: str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provider_text_id: str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provider_embedding_id: str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max_distance: float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top_k: int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class Config:</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json_schema_extra =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"example":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"question": "BMI</a:t>
            </a:r>
            <a:r>
              <a:rPr lang="en-US" altLang="zh-CN">
                <a:latin typeface="微软雅黑" panose="020B0503020204020204" charset="-122"/>
                <a:ea typeface="微软雅黑" panose="020B0503020204020204" charset="-122"/>
                <a:cs typeface="微软雅黑" panose="020B0503020204020204" charset="-122"/>
                <a:sym typeface="+mn-ea"/>
              </a:rPr>
              <a:t>为</a:t>
            </a:r>
            <a:r>
              <a:rPr lang="en-US" altLang="zh-CN">
                <a:latin typeface="微软雅黑" panose="020B0503020204020204" charset="-122"/>
                <a:ea typeface="微软雅黑" panose="020B0503020204020204" charset="-122"/>
                <a:cs typeface="微软雅黑" panose="020B0503020204020204" charset="-122"/>
                <a:sym typeface="+mn-ea"/>
              </a:rPr>
              <a:t>19</a:t>
            </a:r>
            <a:r>
              <a:rPr lang="en-US" altLang="zh-CN">
                <a:latin typeface="微软雅黑" panose="020B0503020204020204" charset="-122"/>
                <a:ea typeface="微软雅黑" panose="020B0503020204020204" charset="-122"/>
                <a:cs typeface="微软雅黑" panose="020B0503020204020204" charset="-122"/>
                <a:sym typeface="+mn-ea"/>
              </a:rPr>
              <a:t>，糖尿病，近</a:t>
            </a:r>
            <a:r>
              <a:rPr lang="en-US" altLang="zh-CN">
                <a:latin typeface="微软雅黑" panose="020B0503020204020204" charset="-122"/>
                <a:ea typeface="微软雅黑" panose="020B0503020204020204" charset="-122"/>
                <a:cs typeface="微软雅黑" panose="020B0503020204020204" charset="-122"/>
                <a:sym typeface="+mn-ea"/>
              </a:rPr>
              <a:t>2</a:t>
            </a:r>
            <a:r>
              <a:rPr lang="en-US" altLang="zh-CN">
                <a:latin typeface="微软雅黑" panose="020B0503020204020204" charset="-122"/>
                <a:ea typeface="微软雅黑" panose="020B0503020204020204" charset="-122"/>
                <a:cs typeface="微软雅黑" panose="020B0503020204020204" charset="-122"/>
                <a:sym typeface="+mn-ea"/>
              </a:rPr>
              <a:t>个月体重下降</a:t>
            </a:r>
            <a:r>
              <a:rPr lang="en-US" altLang="zh-CN">
                <a:latin typeface="微软雅黑" panose="020B0503020204020204" charset="-122"/>
                <a:ea typeface="微软雅黑" panose="020B0503020204020204" charset="-122"/>
                <a:cs typeface="微软雅黑" panose="020B0503020204020204" charset="-122"/>
                <a:sym typeface="+mn-ea"/>
              </a:rPr>
              <a:t>4%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"prompt_setting": '</a:t>
            </a:r>
            <a:r>
              <a:rPr lang="en-US" altLang="zh-CN">
                <a:latin typeface="微软雅黑" panose="020B0503020204020204" charset="-122"/>
                <a:ea typeface="微软雅黑" panose="020B0503020204020204" charset="-122"/>
                <a:cs typeface="微软雅黑" panose="020B0503020204020204" charset="-122"/>
                <a:sym typeface="+mn-ea"/>
              </a:rPr>
              <a:t>输出示例</a:t>
            </a:r>
            <a:r>
              <a:rPr lang="en-US" altLang="zh-CN">
                <a:latin typeface="微软雅黑" panose="020B0503020204020204" charset="-122"/>
                <a:ea typeface="微软雅黑" panose="020B0503020204020204" charset="-122"/>
                <a:cs typeface="微软雅黑" panose="020B0503020204020204" charset="-122"/>
                <a:sym typeface="+mn-ea"/>
              </a:rPr>
              <a:t>:{"score":4}'</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代码示例-user_query_router.py：</a:t>
            </a:r>
            <a:endParaRPr lang="zh-CN" altLang="en-US" sz="2700" b="1">
              <a:solidFill>
                <a:schemeClr val="accent1"/>
              </a:solidFill>
              <a:latin typeface="+mj-ea"/>
              <a:ea typeface="+mj-ea"/>
              <a:cs typeface="+mj-ea"/>
            </a:endParaRPr>
          </a:p>
        </p:txBody>
      </p:sp>
      <p:sp>
        <p:nvSpPr>
          <p:cNvPr id="3" name="文本框 2"/>
          <p:cNvSpPr txBox="1"/>
          <p:nvPr/>
        </p:nvSpPr>
        <p:spPr>
          <a:xfrm>
            <a:off x="457835" y="414655"/>
            <a:ext cx="9310370" cy="5292090"/>
          </a:xfrm>
          <a:prstGeom prst="rect">
            <a:avLst/>
          </a:prstGeom>
          <a:noFill/>
        </p:spPr>
        <p:txBody>
          <a:bodyPr wrap="square" rtlCol="0">
            <a:noAutofit/>
          </a:bodyPr>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1. </a:t>
            </a:r>
            <a:r>
              <a:rPr lang="en-US" altLang="zh-CN" sz="1400">
                <a:latin typeface="微软雅黑" panose="020B0503020204020204" charset="-122"/>
                <a:ea typeface="微软雅黑" panose="020B0503020204020204" charset="-122"/>
                <a:cs typeface="微软雅黑" panose="020B0503020204020204" charset="-122"/>
                <a:sym typeface="+mn-ea"/>
              </a:rPr>
              <a:t>核心配置与请求模型（精简必要参数）</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NRS2002_DEFAULT_CONFIG =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"file_id": "68bcd557e2ab0c22ac1997fe",    # </a:t>
            </a:r>
            <a:r>
              <a:rPr lang="en-US" altLang="zh-CN" sz="1400">
                <a:latin typeface="微软雅黑" panose="020B0503020204020204" charset="-122"/>
                <a:ea typeface="微软雅黑" panose="020B0503020204020204" charset="-122"/>
                <a:cs typeface="微软雅黑" panose="020B0503020204020204" charset="-122"/>
                <a:sym typeface="+mn-ea"/>
              </a:rPr>
              <a:t>固定</a:t>
            </a:r>
            <a:r>
              <a:rPr lang="en-US" altLang="zh-CN" sz="1400">
                <a:latin typeface="微软雅黑" panose="020B0503020204020204" charset="-122"/>
                <a:ea typeface="微软雅黑" panose="020B0503020204020204" charset="-122"/>
                <a:cs typeface="微软雅黑" panose="020B0503020204020204" charset="-122"/>
                <a:sym typeface="+mn-ea"/>
              </a:rPr>
              <a:t>NRS2002</a:t>
            </a:r>
            <a:r>
              <a:rPr lang="en-US" altLang="zh-CN" sz="1400">
                <a:latin typeface="微软雅黑" panose="020B0503020204020204" charset="-122"/>
                <a:ea typeface="微软雅黑" panose="020B0503020204020204" charset="-122"/>
                <a:cs typeface="微软雅黑" panose="020B0503020204020204" charset="-122"/>
                <a:sym typeface="+mn-ea"/>
              </a:rPr>
              <a:t>文档</a:t>
            </a:r>
            <a:r>
              <a:rPr lang="en-US" altLang="zh-CN" sz="1400">
                <a:latin typeface="微软雅黑" panose="020B0503020204020204" charset="-122"/>
                <a:ea typeface="微软雅黑" panose="020B0503020204020204" charset="-122"/>
                <a:cs typeface="微软雅黑" panose="020B0503020204020204" charset="-122"/>
                <a:sym typeface="+mn-ea"/>
              </a:rPr>
              <a:t>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"collection_name": "yycp",     # </a:t>
            </a:r>
            <a:r>
              <a:rPr lang="en-US" altLang="zh-CN" sz="1400">
                <a:latin typeface="微软雅黑" panose="020B0503020204020204" charset="-122"/>
                <a:ea typeface="微软雅黑" panose="020B0503020204020204" charset="-122"/>
                <a:cs typeface="微软雅黑" panose="020B0503020204020204" charset="-122"/>
                <a:sym typeface="+mn-ea"/>
              </a:rPr>
              <a:t>对应</a:t>
            </a:r>
            <a:r>
              <a:rPr lang="en-US" altLang="zh-CN" sz="1400">
                <a:latin typeface="微软雅黑" panose="020B0503020204020204" charset="-122"/>
                <a:ea typeface="微软雅黑" panose="020B0503020204020204" charset="-122"/>
                <a:cs typeface="微软雅黑" panose="020B0503020204020204" charset="-122"/>
                <a:sym typeface="+mn-ea"/>
              </a:rPr>
              <a:t>ChromaDB</a:t>
            </a:r>
            <a:r>
              <a:rPr lang="en-US" altLang="zh-CN" sz="1400">
                <a:latin typeface="微软雅黑" panose="020B0503020204020204" charset="-122"/>
                <a:ea typeface="微软雅黑" panose="020B0503020204020204" charset="-122"/>
                <a:cs typeface="微软雅黑" panose="020B0503020204020204" charset="-122"/>
                <a:sym typeface="+mn-ea"/>
              </a:rPr>
              <a:t>集合名</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"ollama_model": "qwen3:8b",                 # </a:t>
            </a:r>
            <a:r>
              <a:rPr lang="en-US" altLang="zh-CN" sz="1400">
                <a:latin typeface="微软雅黑" panose="020B0503020204020204" charset="-122"/>
                <a:ea typeface="微软雅黑" panose="020B0503020204020204" charset="-122"/>
                <a:cs typeface="微软雅黑" panose="020B0503020204020204" charset="-122"/>
                <a:sym typeface="+mn-ea"/>
              </a:rPr>
              <a:t>复用默认</a:t>
            </a:r>
            <a:r>
              <a:rPr lang="en-US" altLang="zh-CN" sz="1400">
                <a:latin typeface="微软雅黑" panose="020B0503020204020204" charset="-122"/>
                <a:ea typeface="微软雅黑" panose="020B0503020204020204" charset="-122"/>
                <a:cs typeface="微软雅黑" panose="020B0503020204020204" charset="-122"/>
                <a:sym typeface="+mn-ea"/>
              </a:rPr>
              <a:t>LLM</a:t>
            </a:r>
            <a:r>
              <a:rPr lang="en-US" altLang="zh-CN" sz="1400">
                <a:latin typeface="微软雅黑" panose="020B0503020204020204" charset="-122"/>
                <a:ea typeface="微软雅黑" panose="020B0503020204020204" charset="-122"/>
                <a:cs typeface="微软雅黑" panose="020B0503020204020204" charset="-122"/>
                <a:sym typeface="+mn-ea"/>
              </a:rPr>
              <a:t>模型</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"top_k": 5                                  # </a:t>
            </a:r>
            <a:r>
              <a:rPr lang="en-US" altLang="zh-CN" sz="1400">
                <a:latin typeface="微软雅黑" panose="020B0503020204020204" charset="-122"/>
                <a:ea typeface="微软雅黑" panose="020B0503020204020204" charset="-122"/>
                <a:cs typeface="微软雅黑" panose="020B0503020204020204" charset="-122"/>
                <a:sym typeface="+mn-ea"/>
              </a:rPr>
              <a:t>匹配原流程</a:t>
            </a:r>
            <a:r>
              <a:rPr lang="en-US" altLang="zh-CN" sz="1400">
                <a:latin typeface="微软雅黑" panose="020B0503020204020204" charset="-122"/>
                <a:ea typeface="微软雅黑" panose="020B0503020204020204" charset="-122"/>
                <a:cs typeface="微软雅黑" panose="020B0503020204020204" charset="-122"/>
                <a:sym typeface="+mn-ea"/>
              </a:rPr>
              <a:t>5</a:t>
            </a:r>
            <a:r>
              <a:rPr lang="en-US" altLang="zh-CN" sz="1400">
                <a:latin typeface="微软雅黑" panose="020B0503020204020204" charset="-122"/>
                <a:ea typeface="微软雅黑" panose="020B0503020204020204" charset="-122"/>
                <a:cs typeface="微软雅黑" panose="020B0503020204020204" charset="-122"/>
                <a:sym typeface="+mn-ea"/>
              </a:rPr>
              <a:t>块分片</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NRS2002_CONFIG =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"default_file_id": "68bcd557e2ab0c22ac1997fe",  # </a:t>
            </a:r>
            <a:r>
              <a:rPr lang="en-US" altLang="zh-CN" sz="1400">
                <a:latin typeface="微软雅黑" panose="020B0503020204020204" charset="-122"/>
                <a:ea typeface="微软雅黑" panose="020B0503020204020204" charset="-122"/>
                <a:cs typeface="微软雅黑" panose="020B0503020204020204" charset="-122"/>
                <a:sym typeface="+mn-ea"/>
              </a:rPr>
              <a:t>日志中实际使用的</a:t>
            </a:r>
            <a:r>
              <a:rPr lang="en-US" altLang="zh-CN" sz="1400">
                <a:latin typeface="微软雅黑" panose="020B0503020204020204" charset="-122"/>
                <a:ea typeface="微软雅黑" panose="020B0503020204020204" charset="-122"/>
                <a:cs typeface="微软雅黑" panose="020B0503020204020204" charset="-122"/>
                <a:sym typeface="+mn-ea"/>
              </a:rPr>
              <a:t>file_id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"default_collection": "yycp",                    # </a:t>
            </a:r>
            <a:r>
              <a:rPr lang="en-US" altLang="zh-CN" sz="1400">
                <a:latin typeface="微软雅黑" panose="020B0503020204020204" charset="-122"/>
                <a:ea typeface="微软雅黑" panose="020B0503020204020204" charset="-122"/>
                <a:cs typeface="微软雅黑" panose="020B0503020204020204" charset="-122"/>
                <a:sym typeface="+mn-ea"/>
              </a:rPr>
              <a:t>日志中实际的</a:t>
            </a:r>
            <a:r>
              <a:rPr lang="en-US" altLang="zh-CN" sz="1400">
                <a:latin typeface="微软雅黑" panose="020B0503020204020204" charset="-122"/>
                <a:ea typeface="微软雅黑" panose="020B0503020204020204" charset="-122"/>
                <a:cs typeface="微软雅黑" panose="020B0503020204020204" charset="-122"/>
                <a:sym typeface="+mn-ea"/>
              </a:rPr>
              <a:t>ChromaDB</a:t>
            </a:r>
            <a:r>
              <a:rPr lang="en-US" altLang="zh-CN" sz="1400">
                <a:latin typeface="微软雅黑" panose="020B0503020204020204" charset="-122"/>
                <a:ea typeface="微软雅黑" panose="020B0503020204020204" charset="-122"/>
                <a:cs typeface="微软雅黑" panose="020B0503020204020204" charset="-122"/>
                <a:sym typeface="+mn-ea"/>
              </a:rPr>
              <a:t>集合名</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"ollama_model": "llama3:8b",</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"top_k": 2,                                      # </a:t>
            </a:r>
            <a:r>
              <a:rPr lang="en-US" altLang="zh-CN" sz="1400">
                <a:latin typeface="微软雅黑" panose="020B0503020204020204" charset="-122"/>
                <a:ea typeface="微软雅黑" panose="020B0503020204020204" charset="-122"/>
                <a:cs typeface="微软雅黑" panose="020B0503020204020204" charset="-122"/>
                <a:sym typeface="+mn-ea"/>
              </a:rPr>
              <a:t>需检索的分片数</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"vector_dim": 1024,                              # </a:t>
            </a:r>
            <a:r>
              <a:rPr lang="en-US" altLang="zh-CN" sz="1400">
                <a:latin typeface="微软雅黑" panose="020B0503020204020204" charset="-122"/>
                <a:ea typeface="微软雅黑" panose="020B0503020204020204" charset="-122"/>
                <a:cs typeface="微软雅黑" panose="020B0503020204020204" charset="-122"/>
                <a:sym typeface="+mn-ea"/>
              </a:rPr>
              <a:t>匹配日志中</a:t>
            </a:r>
            <a:r>
              <a:rPr lang="en-US" altLang="zh-CN" sz="1400">
                <a:latin typeface="微软雅黑" panose="020B0503020204020204" charset="-122"/>
                <a:ea typeface="微软雅黑" panose="020B0503020204020204" charset="-122"/>
                <a:cs typeface="微软雅黑" panose="020B0503020204020204" charset="-122"/>
                <a:sym typeface="+mn-ea"/>
              </a:rPr>
              <a:t>1024</a:t>
            </a:r>
            <a:r>
              <a:rPr lang="en-US" altLang="zh-CN" sz="1400">
                <a:latin typeface="微软雅黑" panose="020B0503020204020204" charset="-122"/>
                <a:ea typeface="微软雅黑" panose="020B0503020204020204" charset="-122"/>
                <a:cs typeface="微软雅黑" panose="020B0503020204020204" charset="-122"/>
                <a:sym typeface="+mn-ea"/>
              </a:rPr>
              <a:t>维向量</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增强型</a:t>
            </a:r>
            <a:r>
              <a:rPr lang="en-US" altLang="zh-CN" sz="1400">
                <a:latin typeface="微软雅黑" panose="020B0503020204020204" charset="-122"/>
                <a:ea typeface="微软雅黑" panose="020B0503020204020204" charset="-122"/>
                <a:cs typeface="微软雅黑" panose="020B0503020204020204" charset="-122"/>
                <a:sym typeface="+mn-ea"/>
              </a:rPr>
              <a:t>Prompt</a:t>
            </a:r>
            <a:r>
              <a:rPr lang="en-US" altLang="zh-CN" sz="1400">
                <a:latin typeface="微软雅黑" panose="020B0503020204020204" charset="-122"/>
                <a:ea typeface="微软雅黑" panose="020B0503020204020204" charset="-122"/>
                <a:cs typeface="微软雅黑" panose="020B0503020204020204" charset="-122"/>
                <a:sym typeface="+mn-ea"/>
              </a:rPr>
              <a:t>：强制</a:t>
            </a:r>
            <a:r>
              <a:rPr lang="en-US" altLang="zh-CN" sz="1400">
                <a:latin typeface="微软雅黑" panose="020B0503020204020204" charset="-122"/>
                <a:ea typeface="微软雅黑" panose="020B0503020204020204" charset="-122"/>
                <a:cs typeface="微软雅黑" panose="020B0503020204020204" charset="-122"/>
                <a:sym typeface="+mn-ea"/>
              </a:rPr>
              <a:t>LLM</a:t>
            </a:r>
            <a:r>
              <a:rPr lang="en-US" altLang="zh-CN" sz="1400">
                <a:latin typeface="微软雅黑" panose="020B0503020204020204" charset="-122"/>
                <a:ea typeface="微软雅黑" panose="020B0503020204020204" charset="-122"/>
                <a:cs typeface="微软雅黑" panose="020B0503020204020204" charset="-122"/>
                <a:sym typeface="+mn-ea"/>
              </a:rPr>
              <a:t>仅输出评分，避免冗余内容</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"prompt_template":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a:latin typeface="微软雅黑" panose="020B0503020204020204" charset="-122"/>
                <a:ea typeface="微软雅黑" panose="020B0503020204020204" charset="-122"/>
                <a:cs typeface="微软雅黑" panose="020B0503020204020204" charset="-122"/>
                <a:sym typeface="+mn-ea"/>
              </a:rPr>
              <a:t>任务：仅基于</a:t>
            </a:r>
            <a:r>
              <a:rPr lang="en-US" altLang="zh-CN" sz="1400">
                <a:latin typeface="微软雅黑" panose="020B0503020204020204" charset="-122"/>
                <a:ea typeface="微软雅黑" panose="020B0503020204020204" charset="-122"/>
                <a:cs typeface="微软雅黑" panose="020B0503020204020204" charset="-122"/>
                <a:sym typeface="+mn-ea"/>
              </a:rPr>
              <a:t>NRS2002</a:t>
            </a:r>
            <a:r>
              <a:rPr lang="en-US" altLang="zh-CN" sz="1400">
                <a:latin typeface="微软雅黑" panose="020B0503020204020204" charset="-122"/>
                <a:ea typeface="微软雅黑" panose="020B0503020204020204" charset="-122"/>
                <a:cs typeface="微软雅黑" panose="020B0503020204020204" charset="-122"/>
                <a:sym typeface="+mn-ea"/>
              </a:rPr>
              <a:t>营养风险筛查规则计算评分，步骤如下：</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1. </a:t>
            </a:r>
            <a:r>
              <a:rPr lang="en-US" altLang="zh-CN" sz="1400">
                <a:latin typeface="微软雅黑" panose="020B0503020204020204" charset="-122"/>
                <a:ea typeface="微软雅黑" panose="020B0503020204020204" charset="-122"/>
                <a:cs typeface="微软雅黑" panose="020B0503020204020204" charset="-122"/>
                <a:sym typeface="+mn-ea"/>
              </a:rPr>
              <a:t>从用户问题提取关键信息：</a:t>
            </a:r>
            <a:r>
              <a:rPr lang="en-US" altLang="zh-CN" sz="1400">
                <a:latin typeface="微软雅黑" panose="020B0503020204020204" charset="-122"/>
                <a:ea typeface="微软雅黑" panose="020B0503020204020204" charset="-122"/>
                <a:cs typeface="微软雅黑" panose="020B0503020204020204" charset="-122"/>
                <a:sym typeface="+mn-ea"/>
              </a:rPr>
              <a:t>{question}</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必须提取：</a:t>
            </a:r>
            <a:r>
              <a:rPr lang="en-US" altLang="zh-CN" sz="1400">
                <a:latin typeface="微软雅黑" panose="020B0503020204020204" charset="-122"/>
                <a:ea typeface="微软雅黑" panose="020B0503020204020204" charset="-122"/>
                <a:cs typeface="微软雅黑" panose="020B0503020204020204" charset="-122"/>
                <a:sym typeface="+mn-ea"/>
              </a:rPr>
              <a:t>BMI</a:t>
            </a:r>
            <a:r>
              <a:rPr lang="en-US" altLang="zh-CN" sz="1400">
                <a:latin typeface="微软雅黑" panose="020B0503020204020204" charset="-122"/>
                <a:ea typeface="微软雅黑" panose="020B0503020204020204" charset="-122"/>
                <a:cs typeface="微软雅黑" panose="020B0503020204020204" charset="-122"/>
                <a:sym typeface="+mn-ea"/>
              </a:rPr>
              <a:t>值、疾病类型（仅糖尿病相关）、体重变化率（近</a:t>
            </a:r>
            <a:r>
              <a:rPr lang="en-US" altLang="zh-CN" sz="1400">
                <a:latin typeface="微软雅黑" panose="020B0503020204020204" charset="-122"/>
                <a:ea typeface="微软雅黑" panose="020B0503020204020204" charset="-122"/>
                <a:cs typeface="微软雅黑" panose="020B0503020204020204" charset="-122"/>
                <a:sym typeface="+mn-ea"/>
              </a:rPr>
              <a:t>2</a:t>
            </a:r>
            <a:r>
              <a:rPr lang="en-US" altLang="zh-CN" sz="1400">
                <a:latin typeface="微软雅黑" panose="020B0503020204020204" charset="-122"/>
                <a:ea typeface="微软雅黑" panose="020B0503020204020204" charset="-122"/>
                <a:cs typeface="微软雅黑" panose="020B0503020204020204" charset="-122"/>
                <a:sym typeface="+mn-ea"/>
              </a:rPr>
              <a:t>个月）</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可选提取：年龄（未提及则为</a:t>
            </a:r>
            <a:r>
              <a:rPr lang="en-US" altLang="zh-CN" sz="1400">
                <a:latin typeface="微软雅黑" panose="020B0503020204020204" charset="-122"/>
                <a:ea typeface="微软雅黑" panose="020B0503020204020204" charset="-122"/>
                <a:cs typeface="微软雅黑" panose="020B0503020204020204" charset="-122"/>
                <a:sym typeface="+mn-ea"/>
              </a:rPr>
              <a:t>0</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2. </a:t>
            </a:r>
            <a:r>
              <a:rPr lang="en-US" altLang="zh-CN" sz="1400">
                <a:latin typeface="微软雅黑" panose="020B0503020204020204" charset="-122"/>
                <a:ea typeface="微软雅黑" panose="020B0503020204020204" charset="-122"/>
                <a:cs typeface="微软雅黑" panose="020B0503020204020204" charset="-122"/>
                <a:sym typeface="+mn-ea"/>
              </a:rPr>
              <a:t>按规则计算：</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营养状态受损评分：</a:t>
            </a:r>
            <a:r>
              <a:rPr lang="en-US" altLang="zh-CN" sz="1400">
                <a:latin typeface="微软雅黑" panose="020B0503020204020204" charset="-122"/>
                <a:ea typeface="微软雅黑" panose="020B0503020204020204" charset="-122"/>
                <a:cs typeface="微软雅黑" panose="020B0503020204020204" charset="-122"/>
                <a:sym typeface="+mn-ea"/>
              </a:rPr>
              <a:t>BMI18.5-20</a:t>
            </a:r>
            <a:r>
              <a:rPr lang="en-US" altLang="zh-CN" sz="1400">
                <a:latin typeface="微软雅黑" panose="020B0503020204020204" charset="-122"/>
                <a:ea typeface="微软雅黑" panose="020B0503020204020204" charset="-122"/>
                <a:cs typeface="微软雅黑" panose="020B0503020204020204" charset="-122"/>
                <a:sym typeface="+mn-ea"/>
              </a:rPr>
              <a:t>得</a:t>
            </a:r>
            <a:r>
              <a:rPr lang="en-US" altLang="zh-CN" sz="1400">
                <a:latin typeface="微软雅黑" panose="020B0503020204020204" charset="-122"/>
                <a:ea typeface="微软雅黑" panose="020B0503020204020204" charset="-122"/>
                <a:cs typeface="微软雅黑" panose="020B0503020204020204" charset="-122"/>
                <a:sym typeface="+mn-ea"/>
              </a:rPr>
              <a:t>1</a:t>
            </a:r>
            <a:r>
              <a:rPr lang="en-US" altLang="zh-CN" sz="1400">
                <a:latin typeface="微软雅黑" panose="020B0503020204020204" charset="-122"/>
                <a:ea typeface="微软雅黑" panose="020B0503020204020204" charset="-122"/>
                <a:cs typeface="微软雅黑" panose="020B0503020204020204" charset="-122"/>
                <a:sym typeface="+mn-ea"/>
              </a:rPr>
              <a:t>分，</a:t>
            </a:r>
            <a:r>
              <a:rPr lang="en-US" altLang="zh-CN" sz="1400">
                <a:latin typeface="微软雅黑" panose="020B0503020204020204" charset="-122"/>
                <a:ea typeface="微软雅黑" panose="020B0503020204020204" charset="-122"/>
                <a:cs typeface="微软雅黑" panose="020B0503020204020204" charset="-122"/>
                <a:sym typeface="+mn-ea"/>
              </a:rPr>
              <a:t>2</a:t>
            </a:r>
            <a:r>
              <a:rPr lang="en-US" altLang="zh-CN" sz="1400">
                <a:latin typeface="微软雅黑" panose="020B0503020204020204" charset="-122"/>
                <a:ea typeface="微软雅黑" panose="020B0503020204020204" charset="-122"/>
                <a:cs typeface="微软雅黑" panose="020B0503020204020204" charset="-122"/>
                <a:sym typeface="+mn-ea"/>
              </a:rPr>
              <a:t>个月体重下降</a:t>
            </a:r>
            <a:r>
              <a:rPr lang="en-US" altLang="zh-CN" sz="1400">
                <a:latin typeface="微软雅黑" panose="020B0503020204020204" charset="-122"/>
                <a:ea typeface="微软雅黑" panose="020B0503020204020204" charset="-122"/>
                <a:cs typeface="微软雅黑" panose="020B0503020204020204" charset="-122"/>
                <a:sym typeface="+mn-ea"/>
              </a:rPr>
              <a:t>4%</a:t>
            </a:r>
            <a:r>
              <a:rPr lang="en-US" altLang="zh-CN" sz="1400">
                <a:latin typeface="微软雅黑" panose="020B0503020204020204" charset="-122"/>
                <a:ea typeface="微软雅黑" panose="020B0503020204020204" charset="-122"/>
                <a:cs typeface="微软雅黑" panose="020B0503020204020204" charset="-122"/>
                <a:sym typeface="+mn-ea"/>
              </a:rPr>
              <a:t>得</a:t>
            </a:r>
            <a:r>
              <a:rPr lang="en-US" altLang="zh-CN" sz="1400">
                <a:latin typeface="微软雅黑" panose="020B0503020204020204" charset="-122"/>
                <a:ea typeface="微软雅黑" panose="020B0503020204020204" charset="-122"/>
                <a:cs typeface="微软雅黑" panose="020B0503020204020204" charset="-122"/>
                <a:sym typeface="+mn-ea"/>
              </a:rPr>
              <a:t>1</a:t>
            </a:r>
            <a:r>
              <a:rPr lang="en-US" altLang="zh-CN" sz="1400">
                <a:latin typeface="微软雅黑" panose="020B0503020204020204" charset="-122"/>
                <a:ea typeface="微软雅黑" panose="020B0503020204020204" charset="-122"/>
                <a:cs typeface="微软雅黑" panose="020B0503020204020204" charset="-122"/>
                <a:sym typeface="+mn-ea"/>
              </a:rPr>
              <a:t>分（共</a:t>
            </a:r>
            <a:r>
              <a:rPr lang="en-US" altLang="zh-CN" sz="1400">
                <a:latin typeface="微软雅黑" panose="020B0503020204020204" charset="-122"/>
                <a:ea typeface="微软雅黑" panose="020B0503020204020204" charset="-122"/>
                <a:cs typeface="微软雅黑" panose="020B0503020204020204" charset="-122"/>
                <a:sym typeface="+mn-ea"/>
              </a:rPr>
              <a:t>2</a:t>
            </a:r>
            <a:r>
              <a:rPr lang="en-US" altLang="zh-CN" sz="1400">
                <a:latin typeface="微软雅黑" panose="020B0503020204020204" charset="-122"/>
                <a:ea typeface="微软雅黑" panose="020B0503020204020204" charset="-122"/>
                <a:cs typeface="微软雅黑" panose="020B0503020204020204" charset="-122"/>
                <a:sym typeface="+mn-ea"/>
              </a:rPr>
              <a:t>分）</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疾病严重程度评分：糖尿病得</a:t>
            </a:r>
            <a:r>
              <a:rPr lang="en-US" altLang="zh-CN" sz="1400">
                <a:latin typeface="微软雅黑" panose="020B0503020204020204" charset="-122"/>
                <a:ea typeface="微软雅黑" panose="020B0503020204020204" charset="-122"/>
                <a:cs typeface="微软雅黑" panose="020B0503020204020204" charset="-122"/>
                <a:sym typeface="+mn-ea"/>
              </a:rPr>
              <a:t>1</a:t>
            </a:r>
            <a:r>
              <a:rPr lang="en-US" altLang="zh-CN" sz="1400">
                <a:latin typeface="微软雅黑" panose="020B0503020204020204" charset="-122"/>
                <a:ea typeface="微软雅黑" panose="020B0503020204020204" charset="-122"/>
                <a:cs typeface="微软雅黑" panose="020B0503020204020204" charset="-122"/>
                <a:sym typeface="+mn-ea"/>
              </a:rPr>
              <a:t>分</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年龄评分：</a:t>
            </a:r>
            <a:r>
              <a:rPr lang="en-US" altLang="zh-CN" sz="1400">
                <a:latin typeface="微软雅黑" panose="020B0503020204020204" charset="-122"/>
                <a:ea typeface="微软雅黑" panose="020B0503020204020204" charset="-122"/>
                <a:cs typeface="微软雅黑" panose="020B0503020204020204" charset="-122"/>
                <a:sym typeface="+mn-ea"/>
              </a:rPr>
              <a:t>≥70</a:t>
            </a:r>
            <a:r>
              <a:rPr lang="en-US" altLang="zh-CN" sz="1400">
                <a:latin typeface="微软雅黑" panose="020B0503020204020204" charset="-122"/>
                <a:ea typeface="微软雅黑" panose="020B0503020204020204" charset="-122"/>
                <a:cs typeface="微软雅黑" panose="020B0503020204020204" charset="-122"/>
                <a:sym typeface="+mn-ea"/>
              </a:rPr>
              <a:t>岁得</a:t>
            </a:r>
            <a:r>
              <a:rPr lang="en-US" altLang="zh-CN" sz="1400">
                <a:latin typeface="微软雅黑" panose="020B0503020204020204" charset="-122"/>
                <a:ea typeface="微软雅黑" panose="020B0503020204020204" charset="-122"/>
                <a:cs typeface="微软雅黑" panose="020B0503020204020204" charset="-122"/>
                <a:sym typeface="+mn-ea"/>
              </a:rPr>
              <a:t>1</a:t>
            </a:r>
            <a:r>
              <a:rPr lang="en-US" altLang="zh-CN" sz="1400">
                <a:latin typeface="微软雅黑" panose="020B0503020204020204" charset="-122"/>
                <a:ea typeface="微软雅黑" panose="020B0503020204020204" charset="-122"/>
                <a:cs typeface="微软雅黑" panose="020B0503020204020204" charset="-122"/>
                <a:sym typeface="+mn-ea"/>
              </a:rPr>
              <a:t>分（未提及则</a:t>
            </a:r>
            <a:r>
              <a:rPr lang="en-US" altLang="zh-CN" sz="1400">
                <a:latin typeface="微软雅黑" panose="020B0503020204020204" charset="-122"/>
                <a:ea typeface="微软雅黑" panose="020B0503020204020204" charset="-122"/>
                <a:cs typeface="微软雅黑" panose="020B0503020204020204" charset="-122"/>
                <a:sym typeface="+mn-ea"/>
              </a:rPr>
              <a:t>0</a:t>
            </a:r>
            <a:r>
              <a:rPr lang="en-US" altLang="zh-CN" sz="1400">
                <a:latin typeface="微软雅黑" panose="020B0503020204020204" charset="-122"/>
                <a:ea typeface="微软雅黑" panose="020B0503020204020204" charset="-122"/>
                <a:cs typeface="微软雅黑" panose="020B0503020204020204" charset="-122"/>
                <a:sym typeface="+mn-ea"/>
              </a:rPr>
              <a:t>分）</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总分</a:t>
            </a:r>
            <a:r>
              <a:rPr lang="en-US" altLang="zh-CN"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三项之和（范围</a:t>
            </a:r>
            <a:r>
              <a:rPr lang="en-US" altLang="zh-CN" sz="1400">
                <a:latin typeface="微软雅黑" panose="020B0503020204020204" charset="-122"/>
                <a:ea typeface="微软雅黑" panose="020B0503020204020204" charset="-122"/>
                <a:cs typeface="微软雅黑" panose="020B0503020204020204" charset="-122"/>
                <a:sym typeface="+mn-ea"/>
              </a:rPr>
              <a:t>0-7</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3. </a:t>
            </a:r>
            <a:r>
              <a:rPr lang="en-US" altLang="zh-CN" sz="1400">
                <a:latin typeface="微软雅黑" panose="020B0503020204020204" charset="-122"/>
                <a:ea typeface="微软雅黑" panose="020B0503020204020204" charset="-122"/>
                <a:cs typeface="微软雅黑" panose="020B0503020204020204" charset="-122"/>
                <a:sym typeface="+mn-ea"/>
              </a:rPr>
              <a:t>输出要求：仅返回</a:t>
            </a:r>
            <a:r>
              <a:rPr lang="en-US" altLang="zh-CN" sz="1400">
                <a:latin typeface="微软雅黑" panose="020B0503020204020204" charset="-122"/>
                <a:ea typeface="微软雅黑" panose="020B0503020204020204" charset="-122"/>
                <a:cs typeface="微软雅黑" panose="020B0503020204020204" charset="-122"/>
                <a:sym typeface="+mn-ea"/>
              </a:rPr>
              <a:t>JSON</a:t>
            </a:r>
            <a:r>
              <a:rPr lang="en-US" altLang="zh-CN" sz="1400">
                <a:latin typeface="微软雅黑" panose="020B0503020204020204" charset="-122"/>
                <a:ea typeface="微软雅黑" panose="020B0503020204020204" charset="-122"/>
                <a:cs typeface="微软雅黑" panose="020B0503020204020204" charset="-122"/>
                <a:sym typeface="+mn-ea"/>
              </a:rPr>
              <a:t>，格式严格匹配</a:t>
            </a:r>
            <a:r>
              <a:rPr lang="en-US" altLang="zh-CN" sz="1400">
                <a:latin typeface="微软雅黑" panose="020B0503020204020204" charset="-122"/>
                <a:ea typeface="微软雅黑" panose="020B0503020204020204" charset="-122"/>
                <a:cs typeface="微软雅黑" panose="020B0503020204020204" charset="-122"/>
                <a:sym typeface="+mn-ea"/>
              </a:rPr>
              <a:t>{prompt_setting}</a:t>
            </a:r>
            <a:r>
              <a:rPr lang="en-US" altLang="zh-CN" sz="1400">
                <a:latin typeface="微软雅黑" panose="020B0503020204020204" charset="-122"/>
                <a:ea typeface="微软雅黑" panose="020B0503020204020204" charset="-122"/>
                <a:cs typeface="微软雅黑" panose="020B0503020204020204" charset="-122"/>
                <a:sym typeface="+mn-ea"/>
              </a:rPr>
              <a:t>，无任何多余文字</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a:t>
            </a:r>
            <a:r>
              <a:rPr lang="zh-CN" altLang="en-US" sz="2700" b="1">
                <a:solidFill>
                  <a:schemeClr val="accent1"/>
                </a:solidFill>
                <a:latin typeface="+mj-ea"/>
                <a:ea typeface="+mj-ea"/>
                <a:cs typeface="+mj-ea"/>
              </a:rPr>
              <a:t>_router.py：</a:t>
            </a:r>
            <a:endParaRPr lang="zh-CN" altLang="en-US" sz="2700" b="1">
              <a:solidFill>
                <a:schemeClr val="accent1"/>
              </a:solidFill>
              <a:latin typeface="+mj-ea"/>
              <a:ea typeface="+mj-ea"/>
              <a:cs typeface="+mj-ea"/>
            </a:endParaRPr>
          </a:p>
        </p:txBody>
      </p:sp>
      <p:sp>
        <p:nvSpPr>
          <p:cNvPr id="3" name="文本框 2"/>
          <p:cNvSpPr txBox="1"/>
          <p:nvPr/>
        </p:nvSpPr>
        <p:spPr>
          <a:xfrm>
            <a:off x="457835" y="398780"/>
            <a:ext cx="9310370" cy="5307965"/>
          </a:xfrm>
          <a:prstGeom prst="rect">
            <a:avLst/>
          </a:prstGeom>
          <a:noFill/>
        </p:spPr>
        <p:txBody>
          <a:bodyPr wrap="square" rtlCol="0">
            <a:noAutofit/>
          </a:bodyPr>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2. </a:t>
            </a:r>
            <a:r>
              <a:rPr lang="en-US" altLang="zh-CN">
                <a:latin typeface="微软雅黑" panose="020B0503020204020204" charset="-122"/>
                <a:ea typeface="微软雅黑" panose="020B0503020204020204" charset="-122"/>
                <a:cs typeface="微软雅黑" panose="020B0503020204020204" charset="-122"/>
                <a:sym typeface="+mn-ea"/>
              </a:rPr>
              <a:t>路由实现（遵循</a:t>
            </a:r>
            <a:r>
              <a:rPr lang="en-US" altLang="zh-CN">
                <a:latin typeface="微软雅黑" panose="020B0503020204020204" charset="-122"/>
                <a:ea typeface="微软雅黑" panose="020B0503020204020204" charset="-122"/>
                <a:cs typeface="微软雅黑" panose="020B0503020204020204" charset="-122"/>
                <a:sym typeface="+mn-ea"/>
              </a:rPr>
              <a:t>BaseRouter</a:t>
            </a:r>
            <a:r>
              <a:rPr lang="en-US" altLang="zh-CN">
                <a:latin typeface="微软雅黑" panose="020B0503020204020204" charset="-122"/>
                <a:ea typeface="微软雅黑" panose="020B0503020204020204" charset="-122"/>
                <a:cs typeface="微软雅黑" panose="020B0503020204020204" charset="-122"/>
                <a:sym typeface="+mn-ea"/>
              </a:rPr>
              <a:t>规范）</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class UserQueryRouter(BaseRouter):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"""NRS2002</a:t>
            </a:r>
            <a:r>
              <a:rPr lang="en-US" altLang="zh-CN">
                <a:latin typeface="微软雅黑" panose="020B0503020204020204" charset="-122"/>
                <a:ea typeface="微软雅黑" panose="020B0503020204020204" charset="-122"/>
                <a:cs typeface="微软雅黑" panose="020B0503020204020204" charset="-122"/>
                <a:sym typeface="+mn-ea"/>
              </a:rPr>
              <a:t>评分查询路由：对外提供</a:t>
            </a:r>
            <a:r>
              <a:rPr lang="en-US" altLang="zh-CN">
                <a:latin typeface="微软雅黑" panose="020B0503020204020204" charset="-122"/>
                <a:ea typeface="微软雅黑" panose="020B0503020204020204" charset="-122"/>
                <a:cs typeface="微软雅黑" panose="020B0503020204020204" charset="-122"/>
                <a:sym typeface="+mn-ea"/>
              </a:rPr>
              <a:t>HTTP</a:t>
            </a:r>
            <a:r>
              <a:rPr lang="en-US" altLang="zh-CN">
                <a:latin typeface="微软雅黑" panose="020B0503020204020204" charset="-122"/>
                <a:ea typeface="微软雅黑" panose="020B0503020204020204" charset="-122"/>
                <a:cs typeface="微软雅黑" panose="020B0503020204020204" charset="-122"/>
                <a:sym typeface="+mn-ea"/>
              </a:rPr>
              <a:t>接口</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def __init__(self):</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logger.info("Initializing UserQueryRouter")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super().__init__()</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 </a:t>
            </a:r>
            <a:r>
              <a:rPr lang="en-US" altLang="zh-CN">
                <a:latin typeface="微软雅黑" panose="020B0503020204020204" charset="-122"/>
                <a:ea typeface="微软雅黑" panose="020B0503020204020204" charset="-122"/>
                <a:cs typeface="微软雅黑" panose="020B0503020204020204" charset="-122"/>
                <a:sym typeface="+mn-ea"/>
              </a:rPr>
              <a:t>初始化核心服务（全局单例）</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初始化</a:t>
            </a:r>
            <a:r>
              <a:rPr lang="en-US" altLang="zh-CN">
                <a:latin typeface="微软雅黑" panose="020B0503020204020204" charset="-122"/>
                <a:ea typeface="微软雅黑" panose="020B0503020204020204" charset="-122"/>
                <a:cs typeface="微软雅黑" panose="020B0503020204020204" charset="-122"/>
                <a:sym typeface="+mn-ea"/>
              </a:rPr>
              <a:t>ChatBoxApi</a:t>
            </a:r>
            <a:r>
              <a:rPr lang="en-US" altLang="zh-CN">
                <a:latin typeface="微软雅黑" panose="020B0503020204020204" charset="-122"/>
                <a:ea typeface="微软雅黑" panose="020B0503020204020204" charset="-122"/>
                <a:cs typeface="微软雅黑" panose="020B0503020204020204" charset="-122"/>
                <a:sym typeface="+mn-ea"/>
              </a:rPr>
              <a:t>（复用已有</a:t>
            </a:r>
            <a:r>
              <a:rPr lang="en-US" altLang="zh-CN">
                <a:latin typeface="微软雅黑" panose="020B0503020204020204" charset="-122"/>
                <a:ea typeface="微软雅黑" panose="020B0503020204020204" charset="-122"/>
                <a:cs typeface="微软雅黑" panose="020B0503020204020204" charset="-122"/>
                <a:sym typeface="+mn-ea"/>
              </a:rPr>
              <a:t>RAG</a:t>
            </a:r>
            <a:r>
              <a:rPr lang="en-US" altLang="zh-CN">
                <a:latin typeface="微软雅黑" panose="020B0503020204020204" charset="-122"/>
                <a:ea typeface="微软雅黑" panose="020B0503020204020204" charset="-122"/>
                <a:cs typeface="微软雅黑" panose="020B0503020204020204" charset="-122"/>
                <a:sym typeface="+mn-ea"/>
              </a:rPr>
              <a:t>能力）</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self.chat_box_api = ChatBoxApi()</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self.vector_service = VectorService(NRS2002_CONFIG["default_collection"])  # </a:t>
            </a:r>
            <a:r>
              <a:rPr lang="en-US" altLang="zh-CN">
                <a:latin typeface="微软雅黑" panose="020B0503020204020204" charset="-122"/>
                <a:ea typeface="微软雅黑" panose="020B0503020204020204" charset="-122"/>
                <a:cs typeface="微软雅黑" panose="020B0503020204020204" charset="-122"/>
                <a:sym typeface="+mn-ea"/>
              </a:rPr>
              <a:t>初始化向量服务</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self.chunk_service = ChunkService()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注册路由</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self.router = self._register_routes()}</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a:t>
            </a:r>
            <a:r>
              <a:rPr lang="zh-CN" altLang="en-US" sz="2700" b="1">
                <a:solidFill>
                  <a:schemeClr val="accent1"/>
                </a:solidFill>
                <a:latin typeface="+mj-ea"/>
                <a:ea typeface="+mj-ea"/>
                <a:cs typeface="+mj-ea"/>
              </a:rPr>
              <a:t>-user_query_router.py：</a:t>
            </a:r>
            <a:endParaRPr lang="zh-CN" altLang="en-US" sz="2700" b="1">
              <a:solidFill>
                <a:schemeClr val="accent1"/>
              </a:solidFill>
              <a:latin typeface="+mj-ea"/>
              <a:ea typeface="+mj-ea"/>
              <a:cs typeface="+mj-ea"/>
            </a:endParaRPr>
          </a:p>
        </p:txBody>
      </p:sp>
      <p:sp>
        <p:nvSpPr>
          <p:cNvPr id="3" name="文本框 2"/>
          <p:cNvSpPr txBox="1"/>
          <p:nvPr/>
        </p:nvSpPr>
        <p:spPr>
          <a:xfrm>
            <a:off x="457835" y="398780"/>
            <a:ext cx="9310370" cy="5307965"/>
          </a:xfrm>
          <a:prstGeom prst="rect">
            <a:avLst/>
          </a:prstGeom>
          <a:noFill/>
        </p:spPr>
        <p:txBody>
          <a:bodyPr wrap="square" rtlCol="0">
            <a:noAutofit/>
          </a:bodyPr>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def _register_routes(self):</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a:latin typeface="微软雅黑" panose="020B0503020204020204" charset="-122"/>
                <a:ea typeface="微软雅黑" panose="020B0503020204020204" charset="-122"/>
                <a:cs typeface="微软雅黑" panose="020B0503020204020204" charset="-122"/>
                <a:sym typeface="+mn-ea"/>
              </a:rPr>
              <a:t>注册所有路由并添加</a:t>
            </a:r>
            <a:r>
              <a:rPr lang="en-US" altLang="zh-CN" sz="1400">
                <a:latin typeface="微软雅黑" panose="020B0503020204020204" charset="-122"/>
                <a:ea typeface="微软雅黑" panose="020B0503020204020204" charset="-122"/>
                <a:cs typeface="微软雅黑" panose="020B0503020204020204" charset="-122"/>
                <a:sym typeface="+mn-ea"/>
              </a:rPr>
              <a:t>Swagger</a:t>
            </a:r>
            <a:r>
              <a:rPr lang="en-US" altLang="zh-CN" sz="1400">
                <a:latin typeface="微软雅黑" panose="020B0503020204020204" charset="-122"/>
                <a:ea typeface="微软雅黑" panose="020B0503020204020204" charset="-122"/>
                <a:cs typeface="微软雅黑" panose="020B0503020204020204" charset="-122"/>
                <a:sym typeface="+mn-ea"/>
              </a:rPr>
              <a:t>文档注解</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NRS2002</a:t>
            </a:r>
            <a:r>
              <a:rPr lang="en-US" altLang="zh-CN" sz="1400">
                <a:latin typeface="微软雅黑" panose="020B0503020204020204" charset="-122"/>
                <a:ea typeface="微软雅黑" panose="020B0503020204020204" charset="-122"/>
                <a:cs typeface="微软雅黑" panose="020B0503020204020204" charset="-122"/>
                <a:sym typeface="+mn-ea"/>
              </a:rPr>
              <a:t>评分查询接口</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self.router.post(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"/queryRag",</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response_model=ApiResponse,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status_code=status.HTTP_200_OK,</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summary="</a:t>
            </a:r>
            <a:r>
              <a:rPr lang="en-US" altLang="zh-CN" sz="1400">
                <a:latin typeface="微软雅黑" panose="020B0503020204020204" charset="-122"/>
                <a:ea typeface="微软雅黑" panose="020B0503020204020204" charset="-122"/>
                <a:cs typeface="微软雅黑" panose="020B0503020204020204" charset="-122"/>
                <a:sym typeface="+mn-ea"/>
              </a:rPr>
              <a:t>查询</a:t>
            </a:r>
            <a:r>
              <a:rPr lang="en-US" altLang="zh-CN" sz="1400">
                <a:latin typeface="微软雅黑" panose="020B0503020204020204" charset="-122"/>
                <a:ea typeface="微软雅黑" panose="020B0503020204020204" charset="-122"/>
                <a:cs typeface="微软雅黑" panose="020B0503020204020204" charset="-122"/>
                <a:sym typeface="+mn-ea"/>
              </a:rPr>
              <a:t>NRS2002</a:t>
            </a:r>
            <a:r>
              <a:rPr lang="en-US" altLang="zh-CN" sz="1400">
                <a:latin typeface="微软雅黑" panose="020B0503020204020204" charset="-122"/>
                <a:ea typeface="微软雅黑" panose="020B0503020204020204" charset="-122"/>
                <a:cs typeface="微软雅黑" panose="020B0503020204020204" charset="-122"/>
                <a:sym typeface="+mn-ea"/>
              </a:rPr>
              <a:t>营养风险评分</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description="</a:t>
            </a:r>
            <a:r>
              <a:rPr lang="en-US" altLang="zh-CN" sz="1400">
                <a:latin typeface="微软雅黑" panose="020B0503020204020204" charset="-122"/>
                <a:ea typeface="微软雅黑" panose="020B0503020204020204" charset="-122"/>
                <a:cs typeface="微软雅黑" panose="020B0503020204020204" charset="-122"/>
                <a:sym typeface="+mn-ea"/>
              </a:rPr>
              <a:t>接收用户问题，通过向量检索匹配相关规则，调用</a:t>
            </a:r>
            <a:r>
              <a:rPr lang="en-US" altLang="zh-CN" sz="1400">
                <a:latin typeface="微软雅黑" panose="020B0503020204020204" charset="-122"/>
                <a:ea typeface="微软雅黑" panose="020B0503020204020204" charset="-122"/>
                <a:cs typeface="微软雅黑" panose="020B0503020204020204" charset="-122"/>
                <a:sym typeface="+mn-ea"/>
              </a:rPr>
              <a:t>Ollama</a:t>
            </a:r>
            <a:r>
              <a:rPr lang="en-US" altLang="zh-CN" sz="1400">
                <a:latin typeface="微软雅黑" panose="020B0503020204020204" charset="-122"/>
                <a:ea typeface="微软雅黑" panose="020B0503020204020204" charset="-122"/>
                <a:cs typeface="微软雅黑" panose="020B0503020204020204" charset="-122"/>
                <a:sym typeface="+mn-ea"/>
              </a:rPr>
              <a:t>生成评分结果</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tags=["</a:t>
            </a:r>
            <a:r>
              <a:rPr lang="en-US" altLang="zh-CN" sz="1400">
                <a:latin typeface="微软雅黑" panose="020B0503020204020204" charset="-122"/>
                <a:ea typeface="微软雅黑" panose="020B0503020204020204" charset="-122"/>
                <a:cs typeface="微软雅黑" panose="020B0503020204020204" charset="-122"/>
                <a:sym typeface="+mn-ea"/>
              </a:rPr>
              <a:t>营养风险筛查（</a:t>
            </a:r>
            <a:r>
              <a:rPr lang="en-US" altLang="zh-CN" sz="1400">
                <a:latin typeface="微软雅黑" panose="020B0503020204020204" charset="-122"/>
                <a:ea typeface="微软雅黑" panose="020B0503020204020204" charset="-122"/>
                <a:cs typeface="微软雅黑" panose="020B0503020204020204" charset="-122"/>
                <a:sym typeface="+mn-ea"/>
              </a:rPr>
              <a:t>NRS2002</a:t>
            </a:r>
            <a:r>
              <a:rPr lang="en-US" altLang="zh-CN"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)(self.query_rag)</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return self.router</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def _validate_file_status(self, file_id: str) -&gt; None: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a:latin typeface="微软雅黑" panose="020B0503020204020204" charset="-122"/>
                <a:ea typeface="微软雅黑" panose="020B0503020204020204" charset="-122"/>
                <a:cs typeface="微软雅黑" panose="020B0503020204020204" charset="-122"/>
                <a:sym typeface="+mn-ea"/>
              </a:rPr>
              <a:t>轻量校验文件状态（确保已解析，避免无效</a:t>
            </a:r>
            <a:r>
              <a:rPr lang="en-US" altLang="zh-CN" sz="1400">
                <a:latin typeface="微软雅黑" panose="020B0503020204020204" charset="-122"/>
                <a:ea typeface="微软雅黑" panose="020B0503020204020204" charset="-122"/>
                <a:cs typeface="微软雅黑" panose="020B0503020204020204" charset="-122"/>
                <a:sym typeface="+mn-ea"/>
              </a:rPr>
              <a:t>RAG</a:t>
            </a:r>
            <a:r>
              <a:rPr lang="en-US" altLang="zh-CN" sz="1400">
                <a:latin typeface="微软雅黑" panose="020B0503020204020204" charset="-122"/>
                <a:ea typeface="微软雅黑" panose="020B0503020204020204" charset="-122"/>
                <a:cs typeface="微软雅黑" panose="020B0503020204020204" charset="-122"/>
                <a:sym typeface="+mn-ea"/>
              </a:rPr>
              <a:t>查询）</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try:</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knowledge_file = KnowledgeFile.objects.get(id=file_id)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if knowledge_file.status not in ["processed", "partial_error"]:</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ValidationException(</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a:t>
            </a:r>
            <a:r>
              <a:rPr lang="en-US" altLang="zh-CN" sz="1400">
                <a:latin typeface="微软雅黑" panose="020B0503020204020204" charset="-122"/>
                <a:ea typeface="微软雅黑" panose="020B0503020204020204" charset="-122"/>
                <a:cs typeface="微软雅黑" panose="020B0503020204020204" charset="-122"/>
                <a:sym typeface="+mn-ea"/>
              </a:rPr>
              <a:t>文件</a:t>
            </a:r>
            <a:r>
              <a:rPr lang="en-US" altLang="zh-CN" sz="1400">
                <a:latin typeface="微软雅黑" panose="020B0503020204020204" charset="-122"/>
                <a:ea typeface="微软雅黑" panose="020B0503020204020204" charset="-122"/>
                <a:cs typeface="微软雅黑" panose="020B0503020204020204" charset="-122"/>
                <a:sym typeface="+mn-ea"/>
              </a:rPr>
              <a:t>[{file_id}]</a:t>
            </a:r>
            <a:r>
              <a:rPr lang="en-US" altLang="zh-CN" sz="1400">
                <a:latin typeface="微软雅黑" panose="020B0503020204020204" charset="-122"/>
                <a:ea typeface="微软雅黑" panose="020B0503020204020204" charset="-122"/>
                <a:cs typeface="微软雅黑" panose="020B0503020204020204" charset="-122"/>
                <a:sym typeface="+mn-ea"/>
              </a:rPr>
              <a:t>未完成解析（状态：</a:t>
            </a:r>
            <a:r>
              <a:rPr lang="en-US" altLang="zh-CN" sz="1400">
                <a:latin typeface="微软雅黑" panose="020B0503020204020204" charset="-122"/>
                <a:ea typeface="微软雅黑" panose="020B0503020204020204" charset="-122"/>
                <a:cs typeface="微软雅黑" panose="020B0503020204020204" charset="-122"/>
                <a:sym typeface="+mn-ea"/>
              </a:rPr>
              <a:t>{knowledge_file.status}</a:t>
            </a:r>
            <a:r>
              <a:rPr lang="en-US" altLang="zh-CN" sz="1400">
                <a:latin typeface="微软雅黑" panose="020B0503020204020204" charset="-122"/>
                <a:ea typeface="微软雅黑" panose="020B0503020204020204" charset="-122"/>
                <a:cs typeface="微软雅黑" panose="020B0503020204020204" charset="-122"/>
                <a:sym typeface="+mn-ea"/>
              </a:rPr>
              <a:t>），请先调用</a:t>
            </a:r>
            <a:r>
              <a:rPr lang="en-US" altLang="zh-CN" sz="1400">
                <a:latin typeface="微软雅黑" panose="020B0503020204020204" charset="-122"/>
                <a:ea typeface="微软雅黑" panose="020B0503020204020204" charset="-122"/>
                <a:cs typeface="微软雅黑" panose="020B0503020204020204" charset="-122"/>
                <a:sym typeface="+mn-ea"/>
              </a:rPr>
              <a:t>/file/parse</a:t>
            </a:r>
            <a:r>
              <a:rPr lang="en-US" altLang="zh-CN" sz="1400">
                <a:latin typeface="微软雅黑" panose="020B0503020204020204" charset="-122"/>
                <a:ea typeface="微软雅黑" panose="020B0503020204020204" charset="-122"/>
                <a:cs typeface="微软雅黑" panose="020B0503020204020204" charset="-122"/>
                <a:sym typeface="+mn-ea"/>
              </a:rPr>
              <a:t>接口</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if knowledge_file is None: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DatabaseException(f"</a:t>
            </a:r>
            <a:r>
              <a:rPr lang="en-US" altLang="zh-CN" sz="1400">
                <a:latin typeface="微软雅黑" panose="020B0503020204020204" charset="-122"/>
                <a:ea typeface="微软雅黑" panose="020B0503020204020204" charset="-122"/>
                <a:cs typeface="微软雅黑" panose="020B0503020204020204" charset="-122"/>
                <a:sym typeface="+mn-ea"/>
              </a:rPr>
              <a:t>文件</a:t>
            </a:r>
            <a:r>
              <a:rPr lang="en-US" altLang="zh-CN" sz="1400">
                <a:latin typeface="微软雅黑" panose="020B0503020204020204" charset="-122"/>
                <a:ea typeface="微软雅黑" panose="020B0503020204020204" charset="-122"/>
                <a:cs typeface="微软雅黑" panose="020B0503020204020204" charset="-122"/>
                <a:sym typeface="+mn-ea"/>
              </a:rPr>
              <a:t>[{file_id}]</a:t>
            </a:r>
            <a:r>
              <a:rPr lang="en-US" altLang="zh-CN" sz="1400">
                <a:latin typeface="微软雅黑" panose="020B0503020204020204" charset="-122"/>
                <a:ea typeface="微软雅黑" panose="020B0503020204020204" charset="-122"/>
                <a:cs typeface="微软雅黑" panose="020B0503020204020204" charset="-122"/>
                <a:sym typeface="+mn-ea"/>
              </a:rPr>
              <a:t>无有效分片，解析失败</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except Exception as 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DatabaseException(f"</a:t>
            </a:r>
            <a:r>
              <a:rPr lang="en-US" altLang="zh-CN" sz="1400">
                <a:latin typeface="微软雅黑" panose="020B0503020204020204" charset="-122"/>
                <a:ea typeface="微软雅黑" panose="020B0503020204020204" charset="-122"/>
                <a:cs typeface="微软雅黑" panose="020B0503020204020204" charset="-122"/>
                <a:sym typeface="+mn-ea"/>
              </a:rPr>
              <a:t>文件状态校验失败：</a:t>
            </a:r>
            <a:r>
              <a:rPr lang="en-US" altLang="zh-CN" sz="1400">
                <a:latin typeface="微软雅黑" panose="020B0503020204020204" charset="-122"/>
                <a:ea typeface="微软雅黑" panose="020B0503020204020204" charset="-122"/>
                <a:cs typeface="微软雅黑" panose="020B0503020204020204" charset="-122"/>
                <a:sym typeface="+mn-ea"/>
              </a:rPr>
              <a:t>{str(e)}")</a:t>
            </a:r>
            <a:endParaRPr lang="en-US" altLang="zh-CN" sz="1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代码示例-user_query_router.py：</a:t>
            </a:r>
            <a:endParaRPr lang="zh-CN" altLang="en-US" sz="2700" b="1">
              <a:solidFill>
                <a:schemeClr val="accent1"/>
              </a:solidFill>
              <a:latin typeface="+mj-ea"/>
              <a:ea typeface="+mj-ea"/>
              <a:cs typeface="+mj-ea"/>
            </a:endParaRPr>
          </a:p>
        </p:txBody>
      </p:sp>
      <p:sp>
        <p:nvSpPr>
          <p:cNvPr id="3" name="文本框 2"/>
          <p:cNvSpPr txBox="1"/>
          <p:nvPr/>
        </p:nvSpPr>
        <p:spPr>
          <a:xfrm>
            <a:off x="411480" y="446405"/>
            <a:ext cx="9310370" cy="5307965"/>
          </a:xfrm>
          <a:prstGeom prst="rect">
            <a:avLst/>
          </a:prstGeom>
          <a:noFill/>
        </p:spPr>
        <p:txBody>
          <a:bodyPr wrap="square" rtlCol="0">
            <a:noAutofit/>
          </a:bodyPr>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async def query_rag(</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self,</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request: UserQueryRequest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-&gt; ApiResponse: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a:latin typeface="微软雅黑" panose="020B0503020204020204" charset="-122"/>
                <a:ea typeface="微软雅黑" panose="020B0503020204020204" charset="-122"/>
                <a:cs typeface="微软雅黑" panose="020B0503020204020204" charset="-122"/>
                <a:sym typeface="+mn-ea"/>
              </a:rPr>
              <a:t>核心逻辑：</a:t>
            </a:r>
            <a:r>
              <a:rPr lang="en-US" altLang="zh-CN" sz="1400">
                <a:latin typeface="微软雅黑" panose="020B0503020204020204" charset="-122"/>
                <a:ea typeface="微软雅黑" panose="020B0503020204020204" charset="-122"/>
                <a:cs typeface="微软雅黑" panose="020B0503020204020204" charset="-122"/>
                <a:sym typeface="+mn-ea"/>
              </a:rPr>
              <a:t>1.</a:t>
            </a:r>
            <a:r>
              <a:rPr lang="en-US" altLang="zh-CN" sz="1400">
                <a:latin typeface="微软雅黑" panose="020B0503020204020204" charset="-122"/>
                <a:ea typeface="微软雅黑" panose="020B0503020204020204" charset="-122"/>
                <a:cs typeface="微软雅黑" panose="020B0503020204020204" charset="-122"/>
                <a:sym typeface="+mn-ea"/>
              </a:rPr>
              <a:t>校验文件</a:t>
            </a:r>
            <a:r>
              <a:rPr lang="en-US" altLang="zh-CN" sz="1400">
                <a:latin typeface="微软雅黑" panose="020B0503020204020204" charset="-122"/>
                <a:ea typeface="微软雅黑" panose="020B0503020204020204" charset="-122"/>
                <a:cs typeface="微软雅黑" panose="020B0503020204020204" charset="-122"/>
                <a:sym typeface="+mn-ea"/>
              </a:rPr>
              <a:t> 2.</a:t>
            </a:r>
            <a:r>
              <a:rPr lang="en-US" altLang="zh-CN" sz="1400">
                <a:latin typeface="微软雅黑" panose="020B0503020204020204" charset="-122"/>
                <a:ea typeface="微软雅黑" panose="020B0503020204020204" charset="-122"/>
                <a:cs typeface="微软雅黑" panose="020B0503020204020204" charset="-122"/>
                <a:sym typeface="+mn-ea"/>
              </a:rPr>
              <a:t>构造</a:t>
            </a:r>
            <a:r>
              <a:rPr lang="en-US" altLang="zh-CN" sz="1400">
                <a:latin typeface="微软雅黑" panose="020B0503020204020204" charset="-122"/>
                <a:ea typeface="微软雅黑" panose="020B0503020204020204" charset="-122"/>
                <a:cs typeface="微软雅黑" panose="020B0503020204020204" charset="-122"/>
                <a:sym typeface="+mn-ea"/>
              </a:rPr>
              <a:t>ChatBoxApi</a:t>
            </a:r>
            <a:r>
              <a:rPr lang="en-US" altLang="zh-CN" sz="1400">
                <a:latin typeface="微软雅黑" panose="020B0503020204020204" charset="-122"/>
                <a:ea typeface="微软雅黑" panose="020B0503020204020204" charset="-122"/>
                <a:cs typeface="微软雅黑" panose="020B0503020204020204" charset="-122"/>
                <a:sym typeface="+mn-ea"/>
              </a:rPr>
              <a:t>参数</a:t>
            </a:r>
            <a:r>
              <a:rPr lang="en-US" altLang="zh-CN" sz="1400">
                <a:latin typeface="微软雅黑" panose="020B0503020204020204" charset="-122"/>
                <a:ea typeface="微软雅黑" panose="020B0503020204020204" charset="-122"/>
                <a:cs typeface="微软雅黑" panose="020B0503020204020204" charset="-122"/>
                <a:sym typeface="+mn-ea"/>
              </a:rPr>
              <a:t> 3.</a:t>
            </a:r>
            <a:r>
              <a:rPr lang="en-US" altLang="zh-CN" sz="1400">
                <a:latin typeface="微软雅黑" panose="020B0503020204020204" charset="-122"/>
                <a:ea typeface="微软雅黑" panose="020B0503020204020204" charset="-122"/>
                <a:cs typeface="微软雅黑" panose="020B0503020204020204" charset="-122"/>
                <a:sym typeface="+mn-ea"/>
              </a:rPr>
              <a:t>调用</a:t>
            </a:r>
            <a:r>
              <a:rPr lang="en-US" altLang="zh-CN" sz="1400">
                <a:latin typeface="微软雅黑" panose="020B0503020204020204" charset="-122"/>
                <a:ea typeface="微软雅黑" panose="020B0503020204020204" charset="-122"/>
                <a:cs typeface="微软雅黑" panose="020B0503020204020204" charset="-122"/>
                <a:sym typeface="+mn-ea"/>
              </a:rPr>
              <a:t>RAG</a:t>
            </a:r>
            <a:r>
              <a:rPr lang="en-US" altLang="zh-CN" sz="1400">
                <a:latin typeface="微软雅黑" panose="020B0503020204020204" charset="-122"/>
                <a:ea typeface="微软雅黑" panose="020B0503020204020204" charset="-122"/>
                <a:cs typeface="微软雅黑" panose="020B0503020204020204" charset="-122"/>
                <a:sym typeface="+mn-ea"/>
              </a:rPr>
              <a:t>查询</a:t>
            </a:r>
            <a:r>
              <a:rPr lang="en-US" altLang="zh-CN" sz="1400">
                <a:latin typeface="微软雅黑" panose="020B0503020204020204" charset="-122"/>
                <a:ea typeface="微软雅黑" panose="020B0503020204020204" charset="-122"/>
                <a:cs typeface="微软雅黑" panose="020B0503020204020204" charset="-122"/>
                <a:sym typeface="+mn-ea"/>
              </a:rPr>
              <a:t> 4.</a:t>
            </a:r>
            <a:r>
              <a:rPr lang="en-US" altLang="zh-CN" sz="1400">
                <a:latin typeface="微软雅黑" panose="020B0503020204020204" charset="-122"/>
                <a:ea typeface="微软雅黑" panose="020B0503020204020204" charset="-122"/>
                <a:cs typeface="微软雅黑" panose="020B0503020204020204" charset="-122"/>
                <a:sym typeface="+mn-ea"/>
              </a:rPr>
              <a:t>返回结果</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try:</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1. </a:t>
            </a:r>
            <a:r>
              <a:rPr lang="en-US" altLang="zh-CN" sz="1400">
                <a:latin typeface="微软雅黑" panose="020B0503020204020204" charset="-122"/>
                <a:ea typeface="微软雅黑" panose="020B0503020204020204" charset="-122"/>
                <a:cs typeface="微软雅黑" panose="020B0503020204020204" charset="-122"/>
                <a:sym typeface="+mn-ea"/>
              </a:rPr>
              <a:t>基础参数校验</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if not request.question.strip():</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ValidationException("</a:t>
            </a:r>
            <a:r>
              <a:rPr lang="en-US" altLang="zh-CN" sz="1400">
                <a:latin typeface="微软雅黑" panose="020B0503020204020204" charset="-122"/>
                <a:ea typeface="微软雅黑" panose="020B0503020204020204" charset="-122"/>
                <a:cs typeface="微软雅黑" panose="020B0503020204020204" charset="-122"/>
                <a:sym typeface="+mn-ea"/>
              </a:rPr>
              <a:t>用户问题不能为空</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if not request.prompt_setting.strip():</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ValidationException("</a:t>
            </a:r>
            <a:r>
              <a:rPr lang="en-US" altLang="zh-CN" sz="1400">
                <a:latin typeface="微软雅黑" panose="020B0503020204020204" charset="-122"/>
                <a:ea typeface="微软雅黑" panose="020B0503020204020204" charset="-122"/>
                <a:cs typeface="微软雅黑" panose="020B0503020204020204" charset="-122"/>
                <a:sym typeface="+mn-ea"/>
              </a:rPr>
              <a:t>输出格式要求（</a:t>
            </a:r>
            <a:r>
              <a:rPr lang="en-US" altLang="zh-CN" sz="1400">
                <a:latin typeface="微软雅黑" panose="020B0503020204020204" charset="-122"/>
                <a:ea typeface="微软雅黑" panose="020B0503020204020204" charset="-122"/>
                <a:cs typeface="微软雅黑" panose="020B0503020204020204" charset="-122"/>
                <a:sym typeface="+mn-ea"/>
              </a:rPr>
              <a:t>prompt_setting</a:t>
            </a:r>
            <a:r>
              <a:rPr lang="en-US" altLang="zh-CN" sz="1400">
                <a:latin typeface="微软雅黑" panose="020B0503020204020204" charset="-122"/>
                <a:ea typeface="微软雅黑" panose="020B0503020204020204" charset="-122"/>
                <a:cs typeface="微软雅黑" panose="020B0503020204020204" charset="-122"/>
                <a:sym typeface="+mn-ea"/>
              </a:rPr>
              <a:t>）不能为空</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2. </a:t>
            </a:r>
            <a:r>
              <a:rPr lang="en-US" altLang="zh-CN" sz="1400">
                <a:latin typeface="微软雅黑" panose="020B0503020204020204" charset="-122"/>
                <a:ea typeface="微软雅黑" panose="020B0503020204020204" charset="-122"/>
                <a:cs typeface="微软雅黑" panose="020B0503020204020204" charset="-122"/>
                <a:sym typeface="+mn-ea"/>
              </a:rPr>
              <a:t>校验文件状态（避免无效</a:t>
            </a:r>
            <a:r>
              <a:rPr lang="en-US" altLang="zh-CN" sz="1400">
                <a:latin typeface="微软雅黑" panose="020B0503020204020204" charset="-122"/>
                <a:ea typeface="微软雅黑" panose="020B0503020204020204" charset="-122"/>
                <a:cs typeface="微软雅黑" panose="020B0503020204020204" charset="-122"/>
                <a:sym typeface="+mn-ea"/>
              </a:rPr>
              <a:t>RAG</a:t>
            </a:r>
            <a:r>
              <a:rPr lang="en-US" altLang="zh-CN" sz="1400">
                <a:latin typeface="微软雅黑" panose="020B0503020204020204" charset="-122"/>
                <a:ea typeface="微软雅黑" panose="020B0503020204020204" charset="-122"/>
                <a:cs typeface="微软雅黑" panose="020B0503020204020204" charset="-122"/>
                <a:sym typeface="+mn-ea"/>
              </a:rPr>
              <a:t>调用）</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self._validate_file_status(request.file_id)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3. </a:t>
            </a:r>
            <a:r>
              <a:rPr lang="en-US" altLang="zh-CN" sz="1400">
                <a:latin typeface="微软雅黑" panose="020B0503020204020204" charset="-122"/>
                <a:ea typeface="微软雅黑" panose="020B0503020204020204" charset="-122"/>
                <a:cs typeface="微软雅黑" panose="020B0503020204020204" charset="-122"/>
                <a:sym typeface="+mn-ea"/>
              </a:rPr>
              <a:t>构造</a:t>
            </a:r>
            <a:r>
              <a:rPr lang="en-US" altLang="zh-CN" sz="1400">
                <a:latin typeface="微软雅黑" panose="020B0503020204020204" charset="-122"/>
                <a:ea typeface="微软雅黑" panose="020B0503020204020204" charset="-122"/>
                <a:cs typeface="微软雅黑" panose="020B0503020204020204" charset="-122"/>
                <a:sym typeface="+mn-ea"/>
              </a:rPr>
              <a:t>ChatBoxApi</a:t>
            </a:r>
            <a:r>
              <a:rPr lang="en-US" altLang="zh-CN" sz="1400">
                <a:latin typeface="微软雅黑" panose="020B0503020204020204" charset="-122"/>
                <a:ea typeface="微软雅黑" panose="020B0503020204020204" charset="-122"/>
                <a:cs typeface="微软雅黑" panose="020B0503020204020204" charset="-122"/>
                <a:sym typeface="+mn-ea"/>
              </a:rPr>
              <a:t>所需参数（对齐</a:t>
            </a:r>
            <a:r>
              <a:rPr lang="en-US" altLang="zh-CN" sz="1400">
                <a:latin typeface="微软雅黑" panose="020B0503020204020204" charset="-122"/>
                <a:ea typeface="微软雅黑" panose="020B0503020204020204" charset="-122"/>
                <a:cs typeface="微软雅黑" panose="020B0503020204020204" charset="-122"/>
                <a:sym typeface="+mn-ea"/>
              </a:rPr>
              <a:t>query_rag</a:t>
            </a:r>
            <a:r>
              <a:rPr lang="en-US" altLang="zh-CN" sz="1400">
                <a:latin typeface="微软雅黑" panose="020B0503020204020204" charset="-122"/>
                <a:ea typeface="微软雅黑" panose="020B0503020204020204" charset="-122"/>
                <a:cs typeface="微软雅黑" panose="020B0503020204020204" charset="-122"/>
                <a:sym typeface="+mn-ea"/>
              </a:rPr>
              <a:t>方法入参格式）</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chat_params =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"question": f"{request.question},{request.prompt_setting}",</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"file_id": request.file_id,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"collection_name": request.collection_name,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"metadata_filter": {"file_id": request.file_id},  # </a:t>
            </a:r>
            <a:r>
              <a:rPr lang="en-US" altLang="zh-CN" sz="1400">
                <a:latin typeface="微软雅黑" panose="020B0503020204020204" charset="-122"/>
                <a:ea typeface="微软雅黑" panose="020B0503020204020204" charset="-122"/>
                <a:cs typeface="微软雅黑" panose="020B0503020204020204" charset="-122"/>
                <a:sym typeface="+mn-ea"/>
              </a:rPr>
              <a:t>过滤指定文件分片</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"provider_text_id": request.provider_text_id,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"max_distance": request.max_distance,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"provider_embedding_id": request.provider_embedding_id,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"top_k": request.top_k</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logger.info(f"</a:t>
            </a:r>
            <a:r>
              <a:rPr lang="en-US" altLang="zh-CN" sz="1400">
                <a:latin typeface="微软雅黑" panose="020B0503020204020204" charset="-122"/>
                <a:ea typeface="微软雅黑" panose="020B0503020204020204" charset="-122"/>
                <a:cs typeface="微软雅黑" panose="020B0503020204020204" charset="-122"/>
                <a:sym typeface="+mn-ea"/>
              </a:rPr>
              <a:t>构造</a:t>
            </a:r>
            <a:r>
              <a:rPr lang="en-US" altLang="zh-CN" sz="1400">
                <a:latin typeface="微软雅黑" panose="020B0503020204020204" charset="-122"/>
                <a:ea typeface="微软雅黑" panose="020B0503020204020204" charset="-122"/>
                <a:cs typeface="微软雅黑" panose="020B0503020204020204" charset="-122"/>
                <a:sym typeface="+mn-ea"/>
              </a:rPr>
              <a:t>ChatBoxApi</a:t>
            </a:r>
            <a:r>
              <a:rPr lang="en-US" altLang="zh-CN" sz="1400">
                <a:latin typeface="微软雅黑" panose="020B0503020204020204" charset="-122"/>
                <a:ea typeface="微软雅黑" panose="020B0503020204020204" charset="-122"/>
                <a:cs typeface="微软雅黑" panose="020B0503020204020204" charset="-122"/>
                <a:sym typeface="+mn-ea"/>
              </a:rPr>
              <a:t>参数：</a:t>
            </a:r>
            <a:r>
              <a:rPr lang="en-US" altLang="zh-CN" sz="1400">
                <a:latin typeface="微软雅黑" panose="020B0503020204020204" charset="-122"/>
                <a:ea typeface="微软雅黑" panose="020B0503020204020204" charset="-122"/>
                <a:cs typeface="微软雅黑" panose="020B0503020204020204" charset="-122"/>
                <a:sym typeface="+mn-ea"/>
              </a:rPr>
              <a:t>question={request.question[:50]}..."</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代码示例-user_query_router</a:t>
            </a:r>
            <a:r>
              <a:rPr lang="zh-CN" altLang="en-US" sz="2700" b="1">
                <a:solidFill>
                  <a:schemeClr val="accent1"/>
                </a:solidFill>
                <a:latin typeface="+mj-ea"/>
                <a:ea typeface="+mj-ea"/>
                <a:cs typeface="+mj-ea"/>
              </a:rPr>
              <a:t>.py：</a:t>
            </a:r>
            <a:endParaRPr lang="zh-CN" altLang="en-US" sz="2700" b="1">
              <a:solidFill>
                <a:schemeClr val="accent1"/>
              </a:solidFill>
              <a:latin typeface="+mj-ea"/>
              <a:ea typeface="+mj-ea"/>
              <a:cs typeface="+mj-ea"/>
            </a:endParaRPr>
          </a:p>
        </p:txBody>
      </p:sp>
      <p:sp>
        <p:nvSpPr>
          <p:cNvPr id="3" name="文本框 2"/>
          <p:cNvSpPr txBox="1"/>
          <p:nvPr/>
        </p:nvSpPr>
        <p:spPr>
          <a:xfrm>
            <a:off x="411480" y="446405"/>
            <a:ext cx="9310370" cy="5307965"/>
          </a:xfrm>
          <a:prstGeom prst="rect">
            <a:avLst/>
          </a:prstGeom>
          <a:noFill/>
        </p:spPr>
        <p:txBody>
          <a:bodyPr wrap="square" rtlCol="0">
            <a:noAutofit/>
          </a:bodyPr>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4. </a:t>
            </a:r>
            <a:r>
              <a:rPr lang="en-US" altLang="zh-CN" sz="1400">
                <a:latin typeface="微软雅黑" panose="020B0503020204020204" charset="-122"/>
                <a:ea typeface="微软雅黑" panose="020B0503020204020204" charset="-122"/>
                <a:cs typeface="微软雅黑" panose="020B0503020204020204" charset="-122"/>
                <a:sym typeface="+mn-ea"/>
              </a:rPr>
              <a:t>直接调用</a:t>
            </a:r>
            <a:r>
              <a:rPr lang="en-US" altLang="zh-CN" sz="1400">
                <a:latin typeface="微软雅黑" panose="020B0503020204020204" charset="-122"/>
                <a:ea typeface="微软雅黑" panose="020B0503020204020204" charset="-122"/>
                <a:cs typeface="微软雅黑" panose="020B0503020204020204" charset="-122"/>
                <a:sym typeface="+mn-ea"/>
              </a:rPr>
              <a:t>ChatBoxApi.query_rag</a:t>
            </a:r>
            <a:r>
              <a:rPr lang="en-US" altLang="zh-CN" sz="1400">
                <a:latin typeface="微软雅黑" panose="020B0503020204020204" charset="-122"/>
                <a:ea typeface="微软雅黑" panose="020B0503020204020204" charset="-122"/>
                <a:cs typeface="微软雅黑" panose="020B0503020204020204" charset="-122"/>
                <a:sym typeface="+mn-ea"/>
              </a:rPr>
              <a:t>完成</a:t>
            </a:r>
            <a:r>
              <a:rPr lang="en-US" altLang="zh-CN" sz="1400">
                <a:latin typeface="微软雅黑" panose="020B0503020204020204" charset="-122"/>
                <a:ea typeface="微软雅黑" panose="020B0503020204020204" charset="-122"/>
                <a:cs typeface="微软雅黑" panose="020B0503020204020204" charset="-122"/>
                <a:sym typeface="+mn-ea"/>
              </a:rPr>
              <a:t>RAG</a:t>
            </a:r>
            <a:r>
              <a:rPr lang="en-US" altLang="zh-CN" sz="1400">
                <a:latin typeface="微软雅黑" panose="020B0503020204020204" charset="-122"/>
                <a:ea typeface="微软雅黑" panose="020B0503020204020204" charset="-122"/>
                <a:cs typeface="微软雅黑" panose="020B0503020204020204" charset="-122"/>
                <a:sym typeface="+mn-ea"/>
              </a:rPr>
              <a:t>流程（检索</a:t>
            </a:r>
            <a:r>
              <a:rPr lang="en-US" altLang="zh-CN"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评分）</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question_result = self.chat_box_api.query_rag_docs(chat_params)</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logger.info(f"question_result:{question_result}")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if not question_result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DatabaseException(f"RAG</a:t>
            </a:r>
            <a:r>
              <a:rPr lang="en-US" altLang="zh-CN" sz="1400">
                <a:latin typeface="微软雅黑" panose="020B0503020204020204" charset="-122"/>
                <a:ea typeface="微软雅黑" panose="020B0503020204020204" charset="-122"/>
                <a:cs typeface="微软雅黑" panose="020B0503020204020204" charset="-122"/>
                <a:sym typeface="+mn-ea"/>
              </a:rPr>
              <a:t>查询返回无效结果：</a:t>
            </a:r>
            <a:r>
              <a:rPr lang="en-US" altLang="zh-CN" sz="1400">
                <a:latin typeface="微软雅黑" panose="020B0503020204020204" charset="-122"/>
                <a:ea typeface="微软雅黑" panose="020B0503020204020204" charset="-122"/>
                <a:cs typeface="微软雅黑" panose="020B0503020204020204" charset="-122"/>
                <a:sym typeface="+mn-ea"/>
              </a:rPr>
              <a:t>{question_result}")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5. </a:t>
            </a:r>
            <a:r>
              <a:rPr lang="en-US" altLang="zh-CN" sz="1400">
                <a:latin typeface="微软雅黑" panose="020B0503020204020204" charset="-122"/>
                <a:ea typeface="微软雅黑" panose="020B0503020204020204" charset="-122"/>
                <a:cs typeface="微软雅黑" panose="020B0503020204020204" charset="-122"/>
                <a:sym typeface="+mn-ea"/>
              </a:rPr>
              <a:t>构造标准化响应</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return ApiResponse(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status=200,</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message="NRS2002</a:t>
            </a:r>
            <a:r>
              <a:rPr lang="en-US" altLang="zh-CN" sz="1400">
                <a:latin typeface="微软雅黑" panose="020B0503020204020204" charset="-122"/>
                <a:ea typeface="微软雅黑" panose="020B0503020204020204" charset="-122"/>
                <a:cs typeface="微软雅黑" panose="020B0503020204020204" charset="-122"/>
                <a:sym typeface="+mn-ea"/>
              </a:rPr>
              <a:t>评分查询成功（基于</a:t>
            </a:r>
            <a:r>
              <a:rPr lang="en-US" altLang="zh-CN" sz="1400">
                <a:latin typeface="微软雅黑" panose="020B0503020204020204" charset="-122"/>
                <a:ea typeface="微软雅黑" panose="020B0503020204020204" charset="-122"/>
                <a:cs typeface="微软雅黑" panose="020B0503020204020204" charset="-122"/>
                <a:sym typeface="+mn-ea"/>
              </a:rPr>
              <a:t>ChatBoxApi RAG</a:t>
            </a:r>
            <a:r>
              <a:rPr lang="en-US" altLang="zh-CN"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data={</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"score": question_result['result'],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"query_info":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"file_id": request.file_id,</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"collection_name": request.collection_name,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"used_model": NRS2002_DEFAULT_CONFIG["ollama_model"],</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"query_time": datetime.now().isoformat(),</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"rag_result": question_result.get("ref_docs", {})  # </a:t>
            </a:r>
            <a:r>
              <a:rPr lang="en-US" altLang="zh-CN" sz="1400">
                <a:latin typeface="微软雅黑" panose="020B0503020204020204" charset="-122"/>
                <a:ea typeface="微软雅黑" panose="020B0503020204020204" charset="-122"/>
                <a:cs typeface="微软雅黑" panose="020B0503020204020204" charset="-122"/>
                <a:sym typeface="+mn-ea"/>
              </a:rPr>
              <a:t>保留</a:t>
            </a:r>
            <a:r>
              <a:rPr lang="en-US" altLang="zh-CN" sz="1400">
                <a:latin typeface="微软雅黑" panose="020B0503020204020204" charset="-122"/>
                <a:ea typeface="微软雅黑" panose="020B0503020204020204" charset="-122"/>
                <a:cs typeface="微软雅黑" panose="020B0503020204020204" charset="-122"/>
                <a:sym typeface="+mn-ea"/>
              </a:rPr>
              <a:t>RAG</a:t>
            </a:r>
            <a:r>
              <a:rPr lang="en-US" altLang="zh-CN" sz="1400">
                <a:latin typeface="微软雅黑" panose="020B0503020204020204" charset="-122"/>
                <a:ea typeface="微软雅黑" panose="020B0503020204020204" charset="-122"/>
                <a:cs typeface="微软雅黑" panose="020B0503020204020204" charset="-122"/>
                <a:sym typeface="+mn-ea"/>
              </a:rPr>
              <a:t>额外信息</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 </a:t>
            </a:r>
            <a:r>
              <a:rPr lang="en-US" altLang="zh-CN" sz="1400">
                <a:latin typeface="微软雅黑" panose="020B0503020204020204" charset="-122"/>
                <a:ea typeface="微软雅黑" panose="020B0503020204020204" charset="-122"/>
                <a:cs typeface="微软雅黑" panose="020B0503020204020204" charset="-122"/>
                <a:sym typeface="+mn-ea"/>
              </a:rPr>
              <a:t>精简异常处理：仅捕获核心异常类型</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except (ValidationException, NotFoundException) as 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except Exception as 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logger.error(f"NRS2002</a:t>
            </a:r>
            <a:r>
              <a:rPr lang="en-US" altLang="zh-CN" sz="1400">
                <a:latin typeface="微软雅黑" panose="020B0503020204020204" charset="-122"/>
                <a:ea typeface="微软雅黑" panose="020B0503020204020204" charset="-122"/>
                <a:cs typeface="微软雅黑" panose="020B0503020204020204" charset="-122"/>
                <a:sym typeface="+mn-ea"/>
              </a:rPr>
              <a:t>查询异常：</a:t>
            </a:r>
            <a:r>
              <a:rPr lang="en-US" altLang="zh-CN" sz="1400">
                <a:latin typeface="微软雅黑" panose="020B0503020204020204" charset="-122"/>
                <a:ea typeface="微软雅黑" panose="020B0503020204020204" charset="-122"/>
                <a:cs typeface="微软雅黑" panose="020B0503020204020204" charset="-122"/>
                <a:sym typeface="+mn-ea"/>
              </a:rPr>
              <a:t>{str(e)}", exc_info=True)</a:t>
            </a:r>
            <a:endParaRPr lang="en-US" altLang="zh-CN" sz="14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400">
                <a:latin typeface="微软雅黑" panose="020B0503020204020204" charset="-122"/>
                <a:ea typeface="微软雅黑" panose="020B0503020204020204" charset="-122"/>
                <a:cs typeface="微软雅黑" panose="020B0503020204020204" charset="-122"/>
                <a:sym typeface="+mn-ea"/>
              </a:rPr>
              <a:t>            raise DatabaseException(f"</a:t>
            </a:r>
            <a:r>
              <a:rPr lang="en-US" altLang="zh-CN" sz="1400">
                <a:latin typeface="微软雅黑" panose="020B0503020204020204" charset="-122"/>
                <a:ea typeface="微软雅黑" panose="020B0503020204020204" charset="-122"/>
                <a:cs typeface="微软雅黑" panose="020B0503020204020204" charset="-122"/>
                <a:sym typeface="+mn-ea"/>
              </a:rPr>
              <a:t>查询失败：</a:t>
            </a:r>
            <a:r>
              <a:rPr lang="en-US" altLang="zh-CN" sz="1400">
                <a:latin typeface="微软雅黑" panose="020B0503020204020204" charset="-122"/>
                <a:ea typeface="微软雅黑" panose="020B0503020204020204" charset="-122"/>
                <a:cs typeface="微软雅黑" panose="020B0503020204020204" charset="-122"/>
                <a:sym typeface="+mn-ea"/>
              </a:rPr>
              <a:t>{str(e)}") from e</a:t>
            </a:r>
            <a:endParaRPr lang="en-US" altLang="zh-CN" sz="1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程序运行</a:t>
            </a:r>
            <a:endParaRPr lang="zh-CN" altLang="en-US" sz="2700" b="1">
              <a:solidFill>
                <a:schemeClr val="accent1"/>
              </a:solidFill>
              <a:latin typeface="+mj-ea"/>
              <a:ea typeface="+mj-ea"/>
              <a:cs typeface="+mj-ea"/>
            </a:endParaRPr>
          </a:p>
        </p:txBody>
      </p:sp>
      <p:sp>
        <p:nvSpPr>
          <p:cNvPr id="2" name="文本框 1"/>
          <p:cNvSpPr txBox="1"/>
          <p:nvPr/>
        </p:nvSpPr>
        <p:spPr>
          <a:xfrm>
            <a:off x="566420" y="1075690"/>
            <a:ext cx="5784215" cy="119888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1. </a:t>
            </a:r>
            <a:r>
              <a:rPr lang="en-US" altLang="zh-CN">
                <a:latin typeface="微软雅黑" panose="020B0503020204020204" charset="-122"/>
                <a:ea typeface="微软雅黑" panose="020B0503020204020204" charset="-122"/>
                <a:cs typeface="微软雅黑" panose="020B0503020204020204" charset="-122"/>
                <a:sym typeface="+mn-ea"/>
              </a:rPr>
              <a:t>安装依赖包：</a:t>
            </a:r>
            <a:r>
              <a:rPr lang="en-US" altLang="zh-CN">
                <a:latin typeface="微软雅黑" panose="020B0503020204020204" charset="-122"/>
                <a:ea typeface="微软雅黑" panose="020B0503020204020204" charset="-122"/>
                <a:cs typeface="微软雅黑" panose="020B0503020204020204" charset="-122"/>
                <a:sym typeface="+mn-ea"/>
              </a:rPr>
              <a:t>pip install -r requirements.txt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2. </a:t>
            </a:r>
            <a:r>
              <a:rPr lang="en-US" altLang="zh-CN">
                <a:latin typeface="微软雅黑" panose="020B0503020204020204" charset="-122"/>
                <a:ea typeface="微软雅黑" panose="020B0503020204020204" charset="-122"/>
                <a:cs typeface="微软雅黑" panose="020B0503020204020204" charset="-122"/>
                <a:sym typeface="+mn-ea"/>
              </a:rPr>
              <a:t>运行脚本</a:t>
            </a:r>
            <a:r>
              <a:rPr lang="en-US" altLang="zh-CN">
                <a:latin typeface="微软雅黑" panose="020B0503020204020204" charset="-122"/>
                <a:ea typeface="微软雅黑" panose="020B0503020204020204" charset="-122"/>
                <a:cs typeface="微软雅黑" panose="020B0503020204020204" charset="-122"/>
                <a:sym typeface="+mn-ea"/>
              </a:rPr>
              <a:t>python main.py</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3.</a:t>
            </a:r>
            <a:r>
              <a:rPr lang="en-US" altLang="zh-CN">
                <a:latin typeface="微软雅黑" panose="020B0503020204020204" charset="-122"/>
                <a:ea typeface="微软雅黑" panose="020B0503020204020204" charset="-122"/>
                <a:cs typeface="微软雅黑" panose="020B0503020204020204" charset="-122"/>
                <a:sym typeface="+mn-ea"/>
              </a:rPr>
              <a:t>编写</a:t>
            </a:r>
            <a:r>
              <a:rPr lang="en-US" altLang="zh-CN">
                <a:latin typeface="微软雅黑" panose="020B0503020204020204" charset="-122"/>
                <a:ea typeface="微软雅黑" panose="020B0503020204020204" charset="-122"/>
                <a:cs typeface="微软雅黑" panose="020B0503020204020204" charset="-122"/>
                <a:sym typeface="+mn-ea"/>
              </a:rPr>
              <a:t>dockerfile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4.</a:t>
            </a:r>
            <a:r>
              <a:rPr lang="en-US" altLang="zh-CN">
                <a:latin typeface="微软雅黑" panose="020B0503020204020204" charset="-122"/>
                <a:ea typeface="微软雅黑" panose="020B0503020204020204" charset="-122"/>
                <a:cs typeface="微软雅黑" panose="020B0503020204020204" charset="-122"/>
                <a:sym typeface="+mn-ea"/>
              </a:rPr>
              <a:t>编写</a:t>
            </a:r>
            <a:r>
              <a:rPr lang="en-US" altLang="zh-CN">
                <a:latin typeface="微软雅黑" panose="020B0503020204020204" charset="-122"/>
                <a:ea typeface="微软雅黑" panose="020B0503020204020204" charset="-122"/>
                <a:cs typeface="微软雅黑" panose="020B0503020204020204" charset="-122"/>
                <a:sym typeface="+mn-ea"/>
              </a:rPr>
              <a:t>deploy_all.sh</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Dockerfile</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50774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使用官方</a:t>
            </a:r>
            <a:r>
              <a:rPr lang="en-US" altLang="zh-CN">
                <a:latin typeface="微软雅黑" panose="020B0503020204020204" charset="-122"/>
                <a:ea typeface="微软雅黑" panose="020B0503020204020204" charset="-122"/>
                <a:cs typeface="微软雅黑" panose="020B0503020204020204" charset="-122"/>
                <a:sym typeface="+mn-ea"/>
              </a:rPr>
              <a:t>Python</a:t>
            </a:r>
            <a:r>
              <a:rPr lang="en-US" altLang="zh-CN">
                <a:latin typeface="微软雅黑" panose="020B0503020204020204" charset="-122"/>
                <a:ea typeface="微软雅黑" panose="020B0503020204020204" charset="-122"/>
                <a:cs typeface="微软雅黑" panose="020B0503020204020204" charset="-122"/>
                <a:sym typeface="+mn-ea"/>
              </a:rPr>
              <a:t>镜像作为构建阶段基础</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docker.io/library/python:3.11-slim AS builder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设置工作目录</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WORKDIR /app</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安装系统依赖（包括</a:t>
            </a:r>
            <a:r>
              <a:rPr lang="en-US" altLang="zh-CN">
                <a:latin typeface="微软雅黑" panose="020B0503020204020204" charset="-122"/>
                <a:ea typeface="微软雅黑" panose="020B0503020204020204" charset="-122"/>
                <a:cs typeface="微软雅黑" panose="020B0503020204020204" charset="-122"/>
                <a:sym typeface="+mn-ea"/>
              </a:rPr>
              <a:t>PostgreSQL</a:t>
            </a:r>
            <a:r>
              <a:rPr lang="en-US" altLang="zh-CN">
                <a:latin typeface="微软雅黑" panose="020B0503020204020204" charset="-122"/>
                <a:ea typeface="微软雅黑" panose="020B0503020204020204" charset="-122"/>
                <a:cs typeface="微软雅黑" panose="020B0503020204020204" charset="-122"/>
                <a:sym typeface="+mn-ea"/>
              </a:rPr>
              <a:t>开发库）</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RUN apt-get update &amp;&amp; apt-get install -y --no-install-recommends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gcc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libpq-dev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&amp;&amp; rm -rf /var/lib/apt/lists/*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复制依赖文件</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COPY requirements.txt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升级</a:t>
            </a:r>
            <a:r>
              <a:rPr lang="en-US" altLang="zh-CN">
                <a:latin typeface="微软雅黑" panose="020B0503020204020204" charset="-122"/>
                <a:ea typeface="微软雅黑" panose="020B0503020204020204" charset="-122"/>
                <a:cs typeface="微软雅黑" panose="020B0503020204020204" charset="-122"/>
                <a:sym typeface="+mn-ea"/>
              </a:rPr>
              <a:t>pip</a:t>
            </a:r>
            <a:r>
              <a:rPr lang="en-US" altLang="zh-CN">
                <a:latin typeface="微软雅黑" panose="020B0503020204020204" charset="-122"/>
                <a:ea typeface="微软雅黑" panose="020B0503020204020204" charset="-122"/>
                <a:cs typeface="微软雅黑" panose="020B0503020204020204" charset="-122"/>
                <a:sym typeface="+mn-ea"/>
              </a:rPr>
              <a:t>并安装依赖</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RUN pip install --upgrade pip</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RUN pip install -r requirements.txt</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Dockerfile</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618553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第二阶段：运行阶段</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FROM docker.io/library/python:3.11-slim</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WORKDIR /app</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安装运行时依赖</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RUN apt-get update &amp;&amp; apt-get install -y --no-install-recommends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libpq5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&amp;&amp; rm -rf /var/lib/apt/lists/*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从构建阶段复制安装好的依赖</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COPY --from=builder /usr/local/lib/python3.11/site-packages /usr/local/lib/python3.11/site-packages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COPY --from=builder /usr/local/bin /usr/local/bin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复制应用代码</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COPY .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暴露端口（根据需要修改）</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EXPOSE 8000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启动命令</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CMD ["uvicorn", "main:app", "--host", "0.0.0.0", "--port", "8000"]</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部署脚本</a:t>
            </a:r>
            <a:r>
              <a:rPr lang="en-US" altLang="zh-CN" sz="2700" b="1">
                <a:solidFill>
                  <a:schemeClr val="accent1"/>
                </a:solidFill>
                <a:latin typeface="+mj-ea"/>
                <a:ea typeface="+mj-ea"/>
                <a:cs typeface="+mj-ea"/>
              </a:rPr>
              <a:t>-deploy_all.sh</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590804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#!/bin/bash</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set -e  # </a:t>
            </a:r>
            <a:r>
              <a:rPr lang="en-US" altLang="zh-CN">
                <a:latin typeface="微软雅黑" panose="020B0503020204020204" charset="-122"/>
                <a:ea typeface="微软雅黑" panose="020B0503020204020204" charset="-122"/>
                <a:cs typeface="微软雅黑" panose="020B0503020204020204" charset="-122"/>
                <a:sym typeface="+mn-ea"/>
              </a:rPr>
              <a:t>当命令出错时退出脚本</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定义变量</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IMAGE_NAME="agents_dev"</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IMAGE_TAG="1.0"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CONTAINER_NAME="agents_container"</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PORT_MAPPING="8000:8000"</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环境变量配置</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ENV_VARS=(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"ENV_NAME=value"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"DB_HOST=localhost"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"DB_PORT=5432"</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数据卷挂载配置</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VOLUME_MAPPINGS=(</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"/host/path:/container/path"</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"/host/data:/container/data"</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3" name="文本框 2"/>
          <p:cNvSpPr txBox="1"/>
          <p:nvPr/>
        </p:nvSpPr>
        <p:spPr>
          <a:xfrm>
            <a:off x="344805" y="813435"/>
            <a:ext cx="6096000" cy="4276725"/>
          </a:xfrm>
          <a:prstGeom prst="rect">
            <a:avLst/>
          </a:prstGeom>
          <a:noFill/>
        </p:spPr>
        <p:txBody>
          <a:bodyPr wrap="square" rtlCol="0" anchor="t">
            <a:spAutoFit/>
          </a:bodyPr>
          <a:p>
            <a:r>
              <a:rPr lang="en-US" altLang="zh-CN" sz="1600">
                <a:latin typeface="微软雅黑" panose="020B0503020204020204" charset="-122"/>
                <a:ea typeface="微软雅黑" panose="020B0503020204020204" charset="-122"/>
                <a:cs typeface="微软雅黑" panose="020B0503020204020204" charset="-122"/>
              </a:rPr>
              <a:t>from elasticsearch import Elasticsearch</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from elasticsearch.exceptions import RequestError</a:t>
            </a:r>
            <a:endParaRPr lang="en-US" altLang="zh-CN" sz="1600">
              <a:latin typeface="微软雅黑" panose="020B0503020204020204" charset="-122"/>
              <a:ea typeface="微软雅黑" panose="020B0503020204020204" charset="-122"/>
              <a:cs typeface="微软雅黑" panose="020B0503020204020204" charset="-122"/>
            </a:endParaRPr>
          </a:p>
          <a:p>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连接</a:t>
            </a:r>
            <a:r>
              <a:rPr lang="en-US" altLang="zh-CN" sz="1600">
                <a:latin typeface="微软雅黑" panose="020B0503020204020204" charset="-122"/>
                <a:ea typeface="微软雅黑" panose="020B0503020204020204" charset="-122"/>
                <a:cs typeface="微软雅黑" panose="020B0503020204020204" charset="-122"/>
              </a:rPr>
              <a:t>Elasticsearch</a:t>
            </a:r>
            <a:r>
              <a:rPr lang="zh-CN" altLang="en-US" sz="1600">
                <a:latin typeface="微软雅黑" panose="020B0503020204020204" charset="-122"/>
                <a:ea typeface="微软雅黑" panose="020B0503020204020204" charset="-122"/>
                <a:cs typeface="微软雅黑" panose="020B0503020204020204" charset="-122"/>
              </a:rPr>
              <a:t>（无</a:t>
            </a:r>
            <a:r>
              <a:rPr lang="en-US" altLang="zh-CN" sz="1600">
                <a:latin typeface="微软雅黑" panose="020B0503020204020204" charset="-122"/>
                <a:ea typeface="微软雅黑" panose="020B0503020204020204" charset="-122"/>
                <a:cs typeface="微软雅黑" panose="020B0503020204020204" charset="-122"/>
              </a:rPr>
              <a:t>SSL</a:t>
            </a:r>
            <a:r>
              <a:rPr lang="zh-CN" altLang="en-US" sz="1600">
                <a:latin typeface="微软雅黑" panose="020B0503020204020204" charset="-122"/>
                <a:ea typeface="微软雅黑" panose="020B0503020204020204" charset="-122"/>
                <a:cs typeface="微软雅黑" panose="020B0503020204020204" charset="-122"/>
              </a:rPr>
              <a:t>配置）</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确保</a:t>
            </a:r>
            <a:r>
              <a:rPr lang="en-US" altLang="zh-CN" sz="1600">
                <a:latin typeface="微软雅黑" panose="020B0503020204020204" charset="-122"/>
                <a:ea typeface="微软雅黑" panose="020B0503020204020204" charset="-122"/>
                <a:cs typeface="微软雅黑" panose="020B0503020204020204" charset="-122"/>
              </a:rPr>
              <a:t>elasticsearch.yml</a:t>
            </a:r>
            <a:r>
              <a:rPr lang="zh-CN" altLang="en-US" sz="1600">
                <a:latin typeface="微软雅黑" panose="020B0503020204020204" charset="-122"/>
                <a:ea typeface="微软雅黑" panose="020B0503020204020204" charset="-122"/>
                <a:cs typeface="微软雅黑" panose="020B0503020204020204" charset="-122"/>
              </a:rPr>
              <a:t>中已设置</a:t>
            </a:r>
            <a:r>
              <a:rPr lang="en-US" altLang="zh-CN" sz="1600">
                <a:latin typeface="微软雅黑" panose="020B0503020204020204" charset="-122"/>
                <a:ea typeface="微软雅黑" panose="020B0503020204020204" charset="-122"/>
                <a:cs typeface="微软雅黑" panose="020B0503020204020204" charset="-122"/>
              </a:rPr>
              <a:t>xpack.security.enabled: false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es = Elasticsearch(</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["http://localhost:9200"],  # </a:t>
            </a:r>
            <a:r>
              <a:rPr lang="zh-CN" altLang="en-US" sz="1600">
                <a:latin typeface="微软雅黑" panose="020B0503020204020204" charset="-122"/>
                <a:ea typeface="微软雅黑" panose="020B0503020204020204" charset="-122"/>
                <a:cs typeface="微软雅黑" panose="020B0503020204020204" charset="-122"/>
              </a:rPr>
              <a:t>使用</a:t>
            </a:r>
            <a:r>
              <a:rPr lang="en-US" altLang="zh-CN" sz="1600">
                <a:latin typeface="微软雅黑" panose="020B0503020204020204" charset="-122"/>
                <a:ea typeface="微软雅黑" panose="020B0503020204020204" charset="-122"/>
                <a:cs typeface="微软雅黑" panose="020B0503020204020204" charset="-122"/>
              </a:rPr>
              <a:t>HTTP</a:t>
            </a:r>
            <a:r>
              <a:rPr lang="zh-CN" altLang="en-US" sz="1600">
                <a:latin typeface="微软雅黑" panose="020B0503020204020204" charset="-122"/>
                <a:ea typeface="微软雅黑" panose="020B0503020204020204" charset="-122"/>
                <a:cs typeface="微软雅黑" panose="020B0503020204020204" charset="-122"/>
              </a:rPr>
              <a:t>而非</a:t>
            </a:r>
            <a:r>
              <a:rPr lang="en-US" altLang="zh-CN" sz="1600">
                <a:latin typeface="微软雅黑" panose="020B0503020204020204" charset="-122"/>
                <a:ea typeface="微软雅黑" panose="020B0503020204020204" charset="-122"/>
                <a:cs typeface="微软雅黑" panose="020B0503020204020204" charset="-122"/>
              </a:rPr>
              <a:t>HTTPS</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 </a:t>
            </a:r>
            <a:r>
              <a:rPr lang="zh-CN" altLang="en-US" sz="1600">
                <a:latin typeface="微软雅黑" panose="020B0503020204020204" charset="-122"/>
                <a:ea typeface="微软雅黑" panose="020B0503020204020204" charset="-122"/>
                <a:cs typeface="微软雅黑" panose="020B0503020204020204" charset="-122"/>
              </a:rPr>
              <a:t>无需安全验证相关配置</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request_timeout=30  # </a:t>
            </a:r>
            <a:r>
              <a:rPr lang="zh-CN" altLang="en-US" sz="1600">
                <a:latin typeface="微软雅黑" panose="020B0503020204020204" charset="-122"/>
                <a:ea typeface="微软雅黑" panose="020B0503020204020204" charset="-122"/>
                <a:cs typeface="微软雅黑" panose="020B0503020204020204" charset="-122"/>
              </a:rPr>
              <a:t>设置请求超时时间</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a:t>
            </a:r>
            <a:endParaRPr lang="en-US" altLang="zh-CN" sz="1600">
              <a:latin typeface="微软雅黑" panose="020B0503020204020204" charset="-122"/>
              <a:ea typeface="微软雅黑" panose="020B0503020204020204" charset="-122"/>
              <a:cs typeface="微软雅黑" panose="020B0503020204020204" charset="-122"/>
            </a:endParaRPr>
          </a:p>
          <a:p>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验证连接</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if es.ping():</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print("</a:t>
            </a:r>
            <a:r>
              <a:rPr lang="en-US"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成功连接到</a:t>
            </a:r>
            <a:r>
              <a:rPr lang="en-US" altLang="zh-CN" sz="1600">
                <a:latin typeface="微软雅黑" panose="020B0503020204020204" charset="-122"/>
                <a:ea typeface="微软雅黑" panose="020B0503020204020204" charset="-122"/>
                <a:cs typeface="微软雅黑" panose="020B0503020204020204" charset="-122"/>
              </a:rPr>
              <a:t>Elasticsearch")</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else:</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print("</a:t>
            </a:r>
            <a:r>
              <a:rPr lang="en-US"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无法连接到</a:t>
            </a:r>
            <a:r>
              <a:rPr lang="en-US" altLang="zh-CN" sz="1600">
                <a:latin typeface="微软雅黑" panose="020B0503020204020204" charset="-122"/>
                <a:ea typeface="微软雅黑" panose="020B0503020204020204" charset="-122"/>
                <a:cs typeface="微软雅黑" panose="020B0503020204020204" charset="-122"/>
              </a:rPr>
              <a:t>Elasticsearch</a:t>
            </a:r>
            <a:r>
              <a:rPr lang="zh-CN" altLang="en-US" sz="1600">
                <a:latin typeface="微软雅黑" panose="020B0503020204020204" charset="-122"/>
                <a:ea typeface="微软雅黑" panose="020B0503020204020204" charset="-122"/>
                <a:cs typeface="微软雅黑" panose="020B0503020204020204" charset="-122"/>
              </a:rPr>
              <a:t>，请检查服务是否启动</a:t>
            </a:r>
            <a:r>
              <a:rPr lang="en-US" altLang="zh-CN" sz="1600">
                <a:latin typeface="微软雅黑" panose="020B0503020204020204" charset="-122"/>
                <a:ea typeface="微软雅黑" panose="020B0503020204020204" charset="-122"/>
                <a:cs typeface="微软雅黑" panose="020B0503020204020204" charset="-122"/>
              </a:rPr>
              <a:t>")</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    exit(1)</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955" y="28575"/>
            <a:ext cx="5501640" cy="368300"/>
          </a:xfrm>
          <a:prstGeom prst="rect">
            <a:avLst/>
          </a:prstGeom>
          <a:noFill/>
        </p:spPr>
        <p:txBody>
          <a:bodyPr wrap="square" rtlCol="0">
            <a:noAutofit/>
          </a:bodyPr>
          <a:lstStyle/>
          <a:p>
            <a:pPr algn="l">
              <a:buClrTx/>
              <a:buSzTx/>
              <a:buFontTx/>
            </a:pPr>
            <a:r>
              <a:rPr lang="zh-CN" altLang="en-US" sz="1600" b="1">
                <a:solidFill>
                  <a:schemeClr val="accent1"/>
                </a:solidFill>
                <a:latin typeface="+mj-ea"/>
                <a:ea typeface="+mj-ea"/>
                <a:cs typeface="+mj-ea"/>
              </a:rPr>
              <a:t>部署脚本-deploy_all.sh</a:t>
            </a:r>
            <a:endParaRPr lang="zh-CN" altLang="en-US" sz="1600" b="1">
              <a:solidFill>
                <a:schemeClr val="accent1"/>
              </a:solidFill>
              <a:latin typeface="+mj-ea"/>
              <a:ea typeface="+mj-ea"/>
              <a:cs typeface="+mj-ea"/>
            </a:endParaRPr>
          </a:p>
        </p:txBody>
      </p:sp>
      <p:sp>
        <p:nvSpPr>
          <p:cNvPr id="2" name="文本框 1"/>
          <p:cNvSpPr txBox="1"/>
          <p:nvPr/>
        </p:nvSpPr>
        <p:spPr>
          <a:xfrm>
            <a:off x="442595" y="503555"/>
            <a:ext cx="9061450" cy="4799965"/>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显示帮助信息</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show_help()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a:t>
            </a:r>
            <a:r>
              <a:rPr lang="en-US" altLang="zh-CN">
                <a:latin typeface="微软雅黑" panose="020B0503020204020204" charset="-122"/>
                <a:ea typeface="微软雅黑" panose="020B0503020204020204" charset="-122"/>
                <a:cs typeface="微软雅黑" panose="020B0503020204020204" charset="-122"/>
                <a:sym typeface="+mn-ea"/>
              </a:rPr>
              <a:t>用法</a:t>
            </a:r>
            <a:r>
              <a:rPr lang="en-US" altLang="zh-CN">
                <a:latin typeface="微软雅黑" panose="020B0503020204020204" charset="-122"/>
                <a:ea typeface="微软雅黑" panose="020B0503020204020204" charset="-122"/>
                <a:cs typeface="微软雅黑" panose="020B0503020204020204" charset="-122"/>
                <a:sym typeface="+mn-ea"/>
              </a:rPr>
              <a:t>: $0 [</a:t>
            </a:r>
            <a:r>
              <a:rPr lang="en-US" altLang="zh-CN">
                <a:latin typeface="微软雅黑" panose="020B0503020204020204" charset="-122"/>
                <a:ea typeface="微软雅黑" panose="020B0503020204020204" charset="-122"/>
                <a:cs typeface="微软雅黑" panose="020B0503020204020204" charset="-122"/>
                <a:sym typeface="+mn-ea"/>
              </a:rPr>
              <a:t>选项</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a:t>
            </a:r>
            <a:r>
              <a:rPr lang="en-US" altLang="zh-CN">
                <a:latin typeface="微软雅黑" panose="020B0503020204020204" charset="-122"/>
                <a:ea typeface="微软雅黑" panose="020B0503020204020204" charset="-122"/>
                <a:cs typeface="微软雅黑" panose="020B0503020204020204" charset="-122"/>
                <a:sym typeface="+mn-ea"/>
              </a:rPr>
              <a:t>选项</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deploy   - </a:t>
            </a:r>
            <a:r>
              <a:rPr lang="en-US" altLang="zh-CN">
                <a:latin typeface="微软雅黑" panose="020B0503020204020204" charset="-122"/>
                <a:ea typeface="微软雅黑" panose="020B0503020204020204" charset="-122"/>
                <a:cs typeface="微软雅黑" panose="020B0503020204020204" charset="-122"/>
                <a:sym typeface="+mn-ea"/>
              </a:rPr>
              <a:t>执行完整部署流程（默认）</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restart  - </a:t>
            </a:r>
            <a:r>
              <a:rPr lang="en-US" altLang="zh-CN">
                <a:latin typeface="微软雅黑" panose="020B0503020204020204" charset="-122"/>
                <a:ea typeface="微软雅黑" panose="020B0503020204020204" charset="-122"/>
                <a:cs typeface="微软雅黑" panose="020B0503020204020204" charset="-122"/>
                <a:sym typeface="+mn-ea"/>
              </a:rPr>
              <a:t>仅重启容器</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help     - </a:t>
            </a:r>
            <a:r>
              <a:rPr lang="en-US" altLang="zh-CN">
                <a:latin typeface="微软雅黑" panose="020B0503020204020204" charset="-122"/>
                <a:ea typeface="微软雅黑" panose="020B0503020204020204" charset="-122"/>
                <a:cs typeface="微软雅黑" panose="020B0503020204020204" charset="-122"/>
                <a:sym typeface="+mn-ea"/>
              </a:rPr>
              <a:t>显示帮助信息</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exit 1</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构建镜像函数</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build_image()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a:t>
            </a:r>
            <a:r>
              <a:rPr lang="en-US" altLang="zh-CN">
                <a:latin typeface="微软雅黑" panose="020B0503020204020204" charset="-122"/>
                <a:ea typeface="微软雅黑" panose="020B0503020204020204" charset="-122"/>
                <a:cs typeface="微软雅黑" panose="020B0503020204020204" charset="-122"/>
                <a:sym typeface="+mn-ea"/>
              </a:rPr>
              <a:t>开始构建镜像</a:t>
            </a:r>
            <a:r>
              <a:rPr lang="en-US" altLang="zh-CN">
                <a:latin typeface="微软雅黑" panose="020B0503020204020204" charset="-122"/>
                <a:ea typeface="微软雅黑" panose="020B0503020204020204" charset="-122"/>
                <a:cs typeface="微软雅黑" panose="020B0503020204020204" charset="-122"/>
                <a:sym typeface="+mn-ea"/>
              </a:rPr>
              <a:t> $IMAGE_NAME:$IMAGE_TAG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docker build -t $IMAGE_NAME:$IMAGE_TAG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部署脚本</a:t>
            </a:r>
            <a:r>
              <a:rPr lang="en-US" altLang="zh-CN" sz="2700" b="1">
                <a:solidFill>
                  <a:schemeClr val="accent1"/>
                </a:solidFill>
                <a:latin typeface="+mj-ea"/>
                <a:ea typeface="+mj-ea"/>
                <a:cs typeface="+mj-ea"/>
              </a:rPr>
              <a:t>-deploy_all.sh</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341503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停止并移除容器函数</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remove_container()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 "$(docker ps -q -f name=$CONTAINER_NAME)" ]; then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a:t>
            </a:r>
            <a:r>
              <a:rPr lang="en-US" altLang="zh-CN">
                <a:latin typeface="微软雅黑" panose="020B0503020204020204" charset="-122"/>
                <a:ea typeface="微软雅黑" panose="020B0503020204020204" charset="-122"/>
                <a:cs typeface="微软雅黑" panose="020B0503020204020204" charset="-122"/>
                <a:sym typeface="+mn-ea"/>
              </a:rPr>
              <a:t>停止运行中的容器</a:t>
            </a:r>
            <a:r>
              <a:rPr lang="en-US" altLang="zh-CN">
                <a:latin typeface="微软雅黑" panose="020B0503020204020204" charset="-122"/>
                <a:ea typeface="微软雅黑" panose="020B0503020204020204" charset="-122"/>
                <a:cs typeface="微软雅黑" panose="020B0503020204020204" charset="-122"/>
                <a:sym typeface="+mn-ea"/>
              </a:rPr>
              <a:t> $CONTAINER_NAME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docker stop $CONTAINER_NAME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if [ "$(docker ps -aq -f name=$CONTAINER_NAME)" ]; then</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a:t>
            </a:r>
            <a:r>
              <a:rPr lang="en-US" altLang="zh-CN">
                <a:latin typeface="微软雅黑" panose="020B0503020204020204" charset="-122"/>
                <a:ea typeface="微软雅黑" panose="020B0503020204020204" charset="-122"/>
                <a:cs typeface="微软雅黑" panose="020B0503020204020204" charset="-122"/>
                <a:sym typeface="+mn-ea"/>
              </a:rPr>
              <a:t>移除已停止的容器</a:t>
            </a:r>
            <a:r>
              <a:rPr lang="en-US" altLang="zh-CN">
                <a:latin typeface="微软雅黑" panose="020B0503020204020204" charset="-122"/>
                <a:ea typeface="微软雅黑" panose="020B0503020204020204" charset="-122"/>
                <a:cs typeface="微软雅黑" panose="020B0503020204020204" charset="-122"/>
                <a:sym typeface="+mn-ea"/>
              </a:rPr>
              <a:t> $CONTAINER_NAME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docker rm $CONTAINER_NAME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fi</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部署脚本</a:t>
            </a:r>
            <a:r>
              <a:rPr lang="en-US" altLang="zh-CN" sz="2700" b="1">
                <a:solidFill>
                  <a:schemeClr val="accent1"/>
                </a:solidFill>
                <a:latin typeface="+mj-ea"/>
                <a:ea typeface="+mj-ea"/>
                <a:cs typeface="+mj-ea"/>
              </a:rPr>
              <a:t>-deploy_all.sh</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5477510"/>
          </a:xfrm>
          <a:prstGeom prst="rect">
            <a:avLst/>
          </a:prstGeom>
          <a:noFill/>
        </p:spPr>
        <p:txBody>
          <a:bodyPr wrap="square" rtlCol="0">
            <a:noAutofit/>
          </a:bodyPr>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启动容器函数</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start_container()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echo "=== </a:t>
            </a:r>
            <a:r>
              <a:rPr lang="en-US" altLang="zh-CN" sz="1600">
                <a:latin typeface="微软雅黑" panose="020B0503020204020204" charset="-122"/>
                <a:ea typeface="微软雅黑" panose="020B0503020204020204" charset="-122"/>
                <a:cs typeface="微软雅黑" panose="020B0503020204020204" charset="-122"/>
                <a:sym typeface="+mn-ea"/>
              </a:rPr>
              <a:t>启动新容器</a:t>
            </a:r>
            <a:r>
              <a:rPr lang="en-US" altLang="zh-CN" sz="1600">
                <a:latin typeface="微软雅黑" panose="020B0503020204020204" charset="-122"/>
                <a:ea typeface="微软雅黑" panose="020B0503020204020204" charset="-122"/>
                <a:cs typeface="微软雅黑" panose="020B0503020204020204" charset="-122"/>
                <a:sym typeface="+mn-ea"/>
              </a:rPr>
              <a:t> $CONTAINER_NAME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构建环境变量参数</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env_args=""</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for env in "${ENV_VARS[@]}"; do</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env_args+=" -e $env"</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done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构建数据卷参数</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volume_args=""</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for volume in "${VOLUME_MAPPINGS[@]}"; do</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volume_args+=" -v $volume"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done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 </a:t>
            </a:r>
            <a:r>
              <a:rPr lang="en-US" altLang="zh-CN" sz="1600">
                <a:latin typeface="微软雅黑" panose="020B0503020204020204" charset="-122"/>
                <a:ea typeface="微软雅黑" panose="020B0503020204020204" charset="-122"/>
                <a:cs typeface="微软雅黑" panose="020B0503020204020204" charset="-122"/>
                <a:sym typeface="+mn-ea"/>
              </a:rPr>
              <a:t>启动容器，添加</a:t>
            </a:r>
            <a:r>
              <a:rPr lang="en-US" altLang="zh-CN" sz="1600">
                <a:latin typeface="微软雅黑" panose="020B0503020204020204" charset="-122"/>
                <a:ea typeface="微软雅黑" panose="020B0503020204020204" charset="-122"/>
                <a:cs typeface="微软雅黑" panose="020B0503020204020204" charset="-122"/>
                <a:sym typeface="+mn-ea"/>
              </a:rPr>
              <a:t>--restart always</a:t>
            </a:r>
            <a:r>
              <a:rPr lang="en-US" altLang="zh-CN" sz="1600">
                <a:latin typeface="微软雅黑" panose="020B0503020204020204" charset="-122"/>
                <a:ea typeface="微软雅黑" panose="020B0503020204020204" charset="-122"/>
                <a:cs typeface="微软雅黑" panose="020B0503020204020204" charset="-122"/>
                <a:sym typeface="+mn-ea"/>
              </a:rPr>
              <a:t>实现开机自启动</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eval "docker run -d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-p $PORT_MAPPING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$env_args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$volume_args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--restart always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--name $CONTAINER_NAME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$IMAGE_NAME:$IMAGE_TAG"</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a:t>
            </a:r>
            <a:endParaRPr lang="en-US" altLang="zh-CN" sz="16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部署脚本</a:t>
            </a:r>
            <a:r>
              <a:rPr lang="en-US" altLang="zh-CN" sz="2700" b="1">
                <a:solidFill>
                  <a:schemeClr val="accent1"/>
                </a:solidFill>
                <a:latin typeface="+mj-ea"/>
                <a:ea typeface="+mj-ea"/>
                <a:cs typeface="+mj-ea"/>
              </a:rPr>
              <a:t>-deploy_all.sh</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5652770"/>
          </a:xfrm>
          <a:prstGeom prst="rect">
            <a:avLst/>
          </a:prstGeom>
          <a:noFill/>
        </p:spPr>
        <p:txBody>
          <a:bodyPr wrap="square" rtlCol="0">
            <a:noAutofit/>
          </a:bodyPr>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重启容器函数</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restart_container()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if [ "$(docker ps -q -f name=$CONTAINER_NAME)" ]; then</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echo "=== </a:t>
            </a:r>
            <a:r>
              <a:rPr lang="en-US" altLang="zh-CN" sz="1600">
                <a:latin typeface="微软雅黑" panose="020B0503020204020204" charset="-122"/>
                <a:ea typeface="微软雅黑" panose="020B0503020204020204" charset="-122"/>
                <a:cs typeface="微软雅黑" panose="020B0503020204020204" charset="-122"/>
                <a:sym typeface="+mn-ea"/>
              </a:rPr>
              <a:t>重启运行中的容器</a:t>
            </a:r>
            <a:r>
              <a:rPr lang="en-US" altLang="zh-CN" sz="1600">
                <a:latin typeface="微软雅黑" panose="020B0503020204020204" charset="-122"/>
                <a:ea typeface="微软雅黑" panose="020B0503020204020204" charset="-122"/>
                <a:cs typeface="微软雅黑" panose="020B0503020204020204" charset="-122"/>
                <a:sym typeface="+mn-ea"/>
              </a:rPr>
              <a:t> $CONTAINER_NAME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docker restart $CONTAINER_NAME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else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echo "=== </a:t>
            </a:r>
            <a:r>
              <a:rPr lang="en-US" altLang="zh-CN" sz="1600">
                <a:latin typeface="微软雅黑" panose="020B0503020204020204" charset="-122"/>
                <a:ea typeface="微软雅黑" panose="020B0503020204020204" charset="-122"/>
                <a:cs typeface="微软雅黑" panose="020B0503020204020204" charset="-122"/>
                <a:sym typeface="+mn-ea"/>
              </a:rPr>
              <a:t>容器</a:t>
            </a:r>
            <a:r>
              <a:rPr lang="en-US" altLang="zh-CN" sz="1600">
                <a:latin typeface="微软雅黑" panose="020B0503020204020204" charset="-122"/>
                <a:ea typeface="微软雅黑" panose="020B0503020204020204" charset="-122"/>
                <a:cs typeface="微软雅黑" panose="020B0503020204020204" charset="-122"/>
                <a:sym typeface="+mn-ea"/>
              </a:rPr>
              <a:t> $CONTAINER_NAME </a:t>
            </a:r>
            <a:r>
              <a:rPr lang="en-US" altLang="zh-CN" sz="1600">
                <a:latin typeface="微软雅黑" panose="020B0503020204020204" charset="-122"/>
                <a:ea typeface="微软雅黑" panose="020B0503020204020204" charset="-122"/>
                <a:cs typeface="微软雅黑" panose="020B0503020204020204" charset="-122"/>
                <a:sym typeface="+mn-ea"/>
              </a:rPr>
              <a:t>未在运行，尝试启动</a:t>
            </a: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start_container</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fi</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r>
              <a:rPr lang="en-US" altLang="zh-CN" sz="1600">
                <a:latin typeface="微软雅黑" panose="020B0503020204020204" charset="-122"/>
                <a:ea typeface="微软雅黑" panose="020B0503020204020204" charset="-122"/>
                <a:cs typeface="微软雅黑" panose="020B0503020204020204" charset="-122"/>
                <a:sym typeface="+mn-ea"/>
              </a:rPr>
              <a:t>主流程</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main()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case "$1" in</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restart)</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restart_container</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help)</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show_help</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deploy|*)</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remove_container</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build_image</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start_container</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sz="1600">
                <a:latin typeface="微软雅黑" panose="020B0503020204020204" charset="-122"/>
                <a:ea typeface="微软雅黑" panose="020B0503020204020204" charset="-122"/>
                <a:cs typeface="微软雅黑" panose="020B0503020204020204" charset="-122"/>
                <a:sym typeface="+mn-ea"/>
              </a:rPr>
              <a:t>  esac</a:t>
            </a:r>
            <a:endParaRPr lang="en-US" altLang="zh-CN" sz="1600">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sz="16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zh-CN" altLang="en-US" sz="2700" b="1">
                <a:solidFill>
                  <a:schemeClr val="accent1"/>
                </a:solidFill>
                <a:latin typeface="+mj-ea"/>
                <a:ea typeface="+mj-ea"/>
                <a:cs typeface="+mj-ea"/>
              </a:rPr>
              <a:t>部署脚本</a:t>
            </a:r>
            <a:r>
              <a:rPr lang="en-US" altLang="zh-CN" sz="2700" b="1">
                <a:solidFill>
                  <a:schemeClr val="accent1"/>
                </a:solidFill>
                <a:latin typeface="+mj-ea"/>
                <a:ea typeface="+mj-ea"/>
                <a:cs typeface="+mj-ea"/>
              </a:rPr>
              <a:t>-deploy_all.sh</a:t>
            </a:r>
            <a:endParaRPr lang="en-US" altLang="zh-CN" sz="2700" b="1">
              <a:solidFill>
                <a:schemeClr val="accent1"/>
              </a:solidFill>
              <a:latin typeface="+mj-ea"/>
              <a:ea typeface="+mj-ea"/>
              <a:cs typeface="+mj-ea"/>
            </a:endParaRPr>
          </a:p>
        </p:txBody>
      </p:sp>
      <p:sp>
        <p:nvSpPr>
          <p:cNvPr id="2" name="文本框 1"/>
          <p:cNvSpPr txBox="1"/>
          <p:nvPr/>
        </p:nvSpPr>
        <p:spPr>
          <a:xfrm>
            <a:off x="442595" y="503555"/>
            <a:ext cx="9061450" cy="2245360"/>
          </a:xfrm>
          <a:prstGeom prst="rect">
            <a:avLst/>
          </a:prstGeom>
          <a:noFill/>
        </p:spPr>
        <p:txBody>
          <a:bodyPr wrap="square" rtlCol="0">
            <a:noAutofit/>
          </a:bodyPr>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 </a:t>
            </a:r>
            <a:r>
              <a:rPr lang="en-US" altLang="zh-CN">
                <a:latin typeface="微软雅黑" panose="020B0503020204020204" charset="-122"/>
                <a:ea typeface="微软雅黑" panose="020B0503020204020204" charset="-122"/>
                <a:cs typeface="微软雅黑" panose="020B0503020204020204" charset="-122"/>
                <a:sym typeface="+mn-ea"/>
              </a:rPr>
              <a:t>操作完成</a:t>
            </a: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a:t>
            </a:r>
            <a:r>
              <a:rPr lang="en-US" altLang="zh-CN">
                <a:latin typeface="微软雅黑" panose="020B0503020204020204" charset="-122"/>
                <a:ea typeface="微软雅黑" panose="020B0503020204020204" charset="-122"/>
                <a:cs typeface="微软雅黑" panose="020B0503020204020204" charset="-122"/>
                <a:sym typeface="+mn-ea"/>
              </a:rPr>
              <a:t>容器</a:t>
            </a:r>
            <a:r>
              <a:rPr lang="en-US" altLang="zh-CN">
                <a:latin typeface="微软雅黑" panose="020B0503020204020204" charset="-122"/>
                <a:ea typeface="微软雅黑" panose="020B0503020204020204" charset="-122"/>
                <a:cs typeface="微软雅黑" panose="020B0503020204020204" charset="-122"/>
                <a:sym typeface="+mn-ea"/>
              </a:rPr>
              <a:t> $CONTAINER_NAME </a:t>
            </a:r>
            <a:r>
              <a:rPr lang="en-US" altLang="zh-CN">
                <a:latin typeface="微软雅黑" panose="020B0503020204020204" charset="-122"/>
                <a:ea typeface="微软雅黑" panose="020B0503020204020204" charset="-122"/>
                <a:cs typeface="微软雅黑" panose="020B0503020204020204" charset="-122"/>
                <a:sym typeface="+mn-ea"/>
              </a:rPr>
              <a:t>状态</a:t>
            </a:r>
            <a:r>
              <a:rPr lang="en-US" altLang="zh-CN">
                <a:latin typeface="微软雅黑" panose="020B0503020204020204" charset="-122"/>
                <a:ea typeface="微软雅黑" panose="020B0503020204020204" charset="-122"/>
                <a:cs typeface="微软雅黑" panose="020B0503020204020204" charset="-122"/>
                <a:sym typeface="+mn-ea"/>
              </a:rPr>
              <a:t>: $(docker inspect -f '{{.State.Status}}' $CONTAINER_NAME 2&gt;/dev/null || echo '</a:t>
            </a:r>
            <a:r>
              <a:rPr lang="en-US" altLang="zh-CN">
                <a:latin typeface="微软雅黑" panose="020B0503020204020204" charset="-122"/>
                <a:ea typeface="微软雅黑" panose="020B0503020204020204" charset="-122"/>
                <a:cs typeface="微软雅黑" panose="020B0503020204020204" charset="-122"/>
                <a:sym typeface="+mn-ea"/>
              </a:rPr>
              <a:t>未运行</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a:t>
            </a:r>
            <a:r>
              <a:rPr lang="en-US" altLang="zh-CN">
                <a:latin typeface="微软雅黑" panose="020B0503020204020204" charset="-122"/>
                <a:ea typeface="微软雅黑" panose="020B0503020204020204" charset="-122"/>
                <a:cs typeface="微软雅黑" panose="020B0503020204020204" charset="-122"/>
                <a:sym typeface="+mn-ea"/>
              </a:rPr>
              <a:t>查看日志</a:t>
            </a:r>
            <a:r>
              <a:rPr lang="en-US" altLang="zh-CN">
                <a:latin typeface="微软雅黑" panose="020B0503020204020204" charset="-122"/>
                <a:ea typeface="微软雅黑" panose="020B0503020204020204" charset="-122"/>
                <a:cs typeface="微软雅黑" panose="020B0503020204020204" charset="-122"/>
                <a:sym typeface="+mn-ea"/>
              </a:rPr>
              <a:t>: docker logs -f $CONTAINER_NAME"</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echo "</a:t>
            </a:r>
            <a:r>
              <a:rPr lang="en-US" altLang="zh-CN">
                <a:latin typeface="微软雅黑" panose="020B0503020204020204" charset="-122"/>
                <a:ea typeface="微软雅黑" panose="020B0503020204020204" charset="-122"/>
                <a:cs typeface="微软雅黑" panose="020B0503020204020204" charset="-122"/>
                <a:sym typeface="+mn-ea"/>
              </a:rPr>
              <a:t>重启容器</a:t>
            </a:r>
            <a:r>
              <a:rPr lang="en-US" altLang="zh-CN">
                <a:latin typeface="微软雅黑" panose="020B0503020204020204" charset="-122"/>
                <a:ea typeface="微软雅黑" panose="020B0503020204020204" charset="-122"/>
                <a:cs typeface="微软雅黑" panose="020B0503020204020204" charset="-122"/>
                <a:sym typeface="+mn-ea"/>
              </a:rPr>
              <a:t>: $0 restart"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执行主流程</a:t>
            </a:r>
            <a:endParaRPr lang="en-US" altLang="zh-CN">
              <a:latin typeface="微软雅黑" panose="020B0503020204020204" charset="-122"/>
              <a:ea typeface="微软雅黑" panose="020B0503020204020204" charset="-122"/>
              <a:cs typeface="微软雅黑" panose="020B0503020204020204" charset="-122"/>
              <a:sym typeface="+mn-ea"/>
            </a:endParaRPr>
          </a:p>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main "$@"</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890" y="2651125"/>
            <a:ext cx="12176125" cy="9328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4 </a:t>
            </a:r>
            <a:r>
              <a:rPr lang="zh-CN" altLang="en-US" sz="2800" b="1"/>
              <a:t>面试分享</a:t>
            </a:r>
            <a:endParaRPr lang="zh-CN" altLang="en-US" sz="2800" b="1"/>
          </a:p>
        </p:txBody>
      </p:sp>
    </p:spTree>
    <p:custDataLst>
      <p:tags r:id="rId1"/>
    </p:custData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92100" y="103505"/>
            <a:ext cx="10800080" cy="534035"/>
          </a:xfrm>
        </p:spPr>
        <p:txBody>
          <a:bodyPr>
            <a:normAutofit/>
          </a:bodyPr>
          <a:p>
            <a:pPr algn="l">
              <a:buClrTx/>
              <a:buSzTx/>
              <a:buFontTx/>
            </a:pPr>
            <a:r>
              <a:rPr lang="zh-CN" altLang="en-US" sz="2800"/>
              <a:t>如何拿到offer</a:t>
            </a:r>
            <a:endParaRPr lang="zh-CN" altLang="en-US" sz="2800"/>
          </a:p>
        </p:txBody>
      </p:sp>
      <p:sp>
        <p:nvSpPr>
          <p:cNvPr id="6" name="矩形 5"/>
          <p:cNvSpPr/>
          <p:nvPr/>
        </p:nvSpPr>
        <p:spPr>
          <a:xfrm>
            <a:off x="4697095" y="1957705"/>
            <a:ext cx="1871345" cy="8775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刷题</a:t>
            </a:r>
            <a:endParaRPr lang="zh-CN" altLang="en-US"/>
          </a:p>
        </p:txBody>
      </p:sp>
      <p:sp>
        <p:nvSpPr>
          <p:cNvPr id="7" name="矩形 6"/>
          <p:cNvSpPr/>
          <p:nvPr/>
        </p:nvSpPr>
        <p:spPr>
          <a:xfrm>
            <a:off x="4697095" y="803275"/>
            <a:ext cx="1871345" cy="8775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写好简历</a:t>
            </a:r>
            <a:endParaRPr lang="zh-CN" altLang="en-US"/>
          </a:p>
        </p:txBody>
      </p:sp>
      <p:sp>
        <p:nvSpPr>
          <p:cNvPr id="8" name="矩形 7"/>
          <p:cNvSpPr/>
          <p:nvPr/>
        </p:nvSpPr>
        <p:spPr>
          <a:xfrm>
            <a:off x="4697095" y="3112135"/>
            <a:ext cx="1871345" cy="8775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项目实战经验</a:t>
            </a:r>
            <a:endParaRPr lang="zh-CN" altLang="en-US"/>
          </a:p>
          <a:p>
            <a:pPr algn="ctr"/>
            <a:r>
              <a:rPr lang="zh-CN" altLang="en-US"/>
              <a:t>总结</a:t>
            </a:r>
            <a:endParaRPr lang="zh-CN" altLang="en-US"/>
          </a:p>
        </p:txBody>
      </p:sp>
      <p:sp>
        <p:nvSpPr>
          <p:cNvPr id="9" name="矩形 8"/>
          <p:cNvSpPr/>
          <p:nvPr/>
        </p:nvSpPr>
        <p:spPr>
          <a:xfrm>
            <a:off x="4697095" y="5361940"/>
            <a:ext cx="1871345" cy="8775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重点分享</a:t>
            </a:r>
            <a:endParaRPr lang="zh-CN" altLang="en-US"/>
          </a:p>
        </p:txBody>
      </p:sp>
      <p:sp>
        <p:nvSpPr>
          <p:cNvPr id="10" name="矩形 9"/>
          <p:cNvSpPr/>
          <p:nvPr/>
        </p:nvSpPr>
        <p:spPr>
          <a:xfrm>
            <a:off x="4697095" y="4236720"/>
            <a:ext cx="1871345" cy="8775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面试复盘</a:t>
            </a:r>
            <a:endParaRPr lang="zh-CN" altLang="en-US"/>
          </a:p>
        </p:txBody>
      </p:sp>
    </p:spTree>
    <p:custDataLst>
      <p:tags r:id="rId2"/>
    </p:custData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75935" y="-4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测试用例作用</a:t>
            </a:r>
            <a:endParaRPr lang="zh-CN" altLang="en-US" sz="2700">
              <a:sym typeface="+mn-ea"/>
            </a:endParaRPr>
          </a:p>
        </p:txBody>
      </p:sp>
      <p:sp>
        <p:nvSpPr>
          <p:cNvPr id="151" name="圆角矩形 150"/>
          <p:cNvSpPr/>
          <p:nvPr>
            <p:custDataLst>
              <p:tags r:id="rId2"/>
            </p:custDataLst>
          </p:nvPr>
        </p:nvSpPr>
        <p:spPr>
          <a:xfrm>
            <a:off x="796925" y="145192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明确测试目标，避免</a:t>
            </a:r>
            <a:r>
              <a:rPr lang="en-US" altLang="zh-CN" sz="1400">
                <a:solidFill>
                  <a:schemeClr val="tx1"/>
                </a:solidFill>
                <a:sym typeface="+mn-ea"/>
              </a:rPr>
              <a:t> “</a:t>
            </a:r>
            <a:r>
              <a:rPr lang="zh-CN" altLang="en-US" sz="1400">
                <a:solidFill>
                  <a:schemeClr val="tx1"/>
                </a:solidFill>
                <a:sym typeface="+mn-ea"/>
              </a:rPr>
              <a:t>盲目测试</a:t>
            </a:r>
            <a:r>
              <a:rPr lang="en-US" altLang="zh-CN" sz="1400">
                <a:solidFill>
                  <a:schemeClr val="tx1"/>
                </a:solidFill>
                <a:sym typeface="+mn-ea"/>
              </a:rPr>
              <a:t>”</a:t>
            </a:r>
            <a:endParaRPr lang="en-US" altLang="zh-CN" sz="1400" dirty="0">
              <a:solidFill>
                <a:schemeClr val="tx1"/>
              </a:solidFill>
              <a:sym typeface="+mn-ea"/>
            </a:endParaRPr>
          </a:p>
        </p:txBody>
      </p:sp>
      <p:sp>
        <p:nvSpPr>
          <p:cNvPr id="152" name="椭圆 151"/>
          <p:cNvSpPr>
            <a:spLocks noChangeAspect="1"/>
          </p:cNvSpPr>
          <p:nvPr>
            <p:custDataLst>
              <p:tags r:id="rId3"/>
            </p:custDataLst>
          </p:nvPr>
        </p:nvSpPr>
        <p:spPr>
          <a:xfrm>
            <a:off x="989966" y="196437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1</a:t>
            </a:r>
            <a:endParaRPr lang="en-US" altLang="zh-CN" dirty="0">
              <a:solidFill>
                <a:srgbClr val="FFFFFF"/>
              </a:solidFill>
              <a:sym typeface="+mn-ea"/>
            </a:endParaRPr>
          </a:p>
        </p:txBody>
      </p:sp>
      <p:sp>
        <p:nvSpPr>
          <p:cNvPr id="153" name="圆角矩形 152"/>
          <p:cNvSpPr/>
          <p:nvPr>
            <p:custDataLst>
              <p:tags r:id="rId4"/>
            </p:custDataLst>
          </p:nvPr>
        </p:nvSpPr>
        <p:spPr>
          <a:xfrm>
            <a:off x="796925" y="306990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便于团队协作与知识传承</a:t>
            </a:r>
            <a:endParaRPr lang="zh-CN" altLang="en-US" sz="1400" dirty="0">
              <a:solidFill>
                <a:schemeClr val="tx1"/>
              </a:solidFill>
              <a:sym typeface="+mn-ea"/>
            </a:endParaRPr>
          </a:p>
        </p:txBody>
      </p:sp>
      <p:sp>
        <p:nvSpPr>
          <p:cNvPr id="154" name="椭圆 153"/>
          <p:cNvSpPr>
            <a:spLocks noChangeAspect="1"/>
          </p:cNvSpPr>
          <p:nvPr>
            <p:custDataLst>
              <p:tags r:id="rId5"/>
            </p:custDataLst>
          </p:nvPr>
        </p:nvSpPr>
        <p:spPr>
          <a:xfrm>
            <a:off x="989966" y="358235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3</a:t>
            </a:r>
            <a:endParaRPr lang="en-US" altLang="zh-CN" dirty="0">
              <a:solidFill>
                <a:srgbClr val="FFFFFF"/>
              </a:solidFill>
              <a:sym typeface="+mn-ea"/>
            </a:endParaRPr>
          </a:p>
        </p:txBody>
      </p:sp>
      <p:sp>
        <p:nvSpPr>
          <p:cNvPr id="155" name="圆角矩形 154"/>
          <p:cNvSpPr/>
          <p:nvPr>
            <p:custDataLst>
              <p:tags r:id="rId6"/>
            </p:custDataLst>
          </p:nvPr>
        </p:nvSpPr>
        <p:spPr>
          <a:xfrm>
            <a:off x="796925" y="468788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支持回归测试，防止</a:t>
            </a:r>
            <a:r>
              <a:rPr lang="en-US" altLang="zh-CN" sz="1400">
                <a:solidFill>
                  <a:schemeClr val="tx1"/>
                </a:solidFill>
                <a:sym typeface="+mn-ea"/>
              </a:rPr>
              <a:t> “</a:t>
            </a:r>
            <a:r>
              <a:rPr lang="zh-CN" altLang="en-US" sz="1400">
                <a:solidFill>
                  <a:schemeClr val="tx1"/>
                </a:solidFill>
                <a:sym typeface="+mn-ea"/>
              </a:rPr>
              <a:t>旧问题复现</a:t>
            </a:r>
            <a:r>
              <a:rPr lang="en-US" altLang="zh-CN" sz="1400">
                <a:solidFill>
                  <a:schemeClr val="tx1"/>
                </a:solidFill>
                <a:sym typeface="+mn-ea"/>
              </a:rPr>
              <a:t>”</a:t>
            </a:r>
            <a:endParaRPr lang="en-US" altLang="zh-CN" sz="1400" dirty="0">
              <a:solidFill>
                <a:schemeClr val="tx1"/>
              </a:solidFill>
              <a:sym typeface="+mn-ea"/>
            </a:endParaRPr>
          </a:p>
        </p:txBody>
      </p:sp>
      <p:sp>
        <p:nvSpPr>
          <p:cNvPr id="156" name="椭圆 155"/>
          <p:cNvSpPr>
            <a:spLocks noChangeAspect="1"/>
          </p:cNvSpPr>
          <p:nvPr>
            <p:custDataLst>
              <p:tags r:id="rId7"/>
            </p:custDataLst>
          </p:nvPr>
        </p:nvSpPr>
        <p:spPr>
          <a:xfrm>
            <a:off x="989966" y="520033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5</a:t>
            </a:r>
            <a:endParaRPr lang="en-US" altLang="zh-CN" dirty="0">
              <a:solidFill>
                <a:srgbClr val="FFFFFF"/>
              </a:solidFill>
              <a:sym typeface="+mn-ea"/>
            </a:endParaRPr>
          </a:p>
        </p:txBody>
      </p:sp>
      <p:sp>
        <p:nvSpPr>
          <p:cNvPr id="157" name="圆角矩形 156"/>
          <p:cNvSpPr/>
          <p:nvPr>
            <p:custDataLst>
              <p:tags r:id="rId8"/>
            </p:custDataLst>
          </p:nvPr>
        </p:nvSpPr>
        <p:spPr>
          <a:xfrm>
            <a:off x="6271261" y="145192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保障测试覆盖的完整性与系统性</a:t>
            </a:r>
            <a:endParaRPr lang="zh-CN" altLang="en-US" sz="1400" dirty="0">
              <a:solidFill>
                <a:schemeClr val="tx1"/>
              </a:solidFill>
              <a:sym typeface="+mn-ea"/>
            </a:endParaRPr>
          </a:p>
        </p:txBody>
      </p:sp>
      <p:sp>
        <p:nvSpPr>
          <p:cNvPr id="158" name="椭圆 157"/>
          <p:cNvSpPr>
            <a:spLocks noChangeAspect="1"/>
          </p:cNvSpPr>
          <p:nvPr>
            <p:custDataLst>
              <p:tags r:id="rId9"/>
            </p:custDataLst>
          </p:nvPr>
        </p:nvSpPr>
        <p:spPr>
          <a:xfrm>
            <a:off x="6464301" y="196437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2</a:t>
            </a:r>
            <a:endParaRPr lang="en-US" altLang="zh-CN" dirty="0">
              <a:solidFill>
                <a:srgbClr val="FFFFFF"/>
              </a:solidFill>
              <a:sym typeface="+mn-ea"/>
            </a:endParaRPr>
          </a:p>
        </p:txBody>
      </p:sp>
      <p:sp>
        <p:nvSpPr>
          <p:cNvPr id="159" name="圆角矩形 158"/>
          <p:cNvSpPr/>
          <p:nvPr>
            <p:custDataLst>
              <p:tags r:id="rId10"/>
            </p:custDataLst>
          </p:nvPr>
        </p:nvSpPr>
        <p:spPr>
          <a:xfrm>
            <a:off x="6271261" y="306990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验证需求与功能的一致性</a:t>
            </a:r>
            <a:endParaRPr lang="zh-CN" altLang="en-US" sz="1400" dirty="0">
              <a:solidFill>
                <a:schemeClr val="tx1"/>
              </a:solidFill>
              <a:sym typeface="+mn-ea"/>
            </a:endParaRPr>
          </a:p>
        </p:txBody>
      </p:sp>
      <p:sp>
        <p:nvSpPr>
          <p:cNvPr id="160" name="椭圆 159"/>
          <p:cNvSpPr>
            <a:spLocks noChangeAspect="1"/>
          </p:cNvSpPr>
          <p:nvPr>
            <p:custDataLst>
              <p:tags r:id="rId11"/>
            </p:custDataLst>
          </p:nvPr>
        </p:nvSpPr>
        <p:spPr>
          <a:xfrm>
            <a:off x="6464301" y="358235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4</a:t>
            </a:r>
            <a:endParaRPr lang="en-US" altLang="zh-CN" dirty="0">
              <a:solidFill>
                <a:srgbClr val="FFFFFF"/>
              </a:solidFill>
              <a:sym typeface="+mn-ea"/>
            </a:endParaRPr>
          </a:p>
        </p:txBody>
      </p:sp>
      <p:sp>
        <p:nvSpPr>
          <p:cNvPr id="161" name="圆角矩形 160"/>
          <p:cNvSpPr/>
          <p:nvPr>
            <p:custDataLst>
              <p:tags r:id="rId12"/>
            </p:custDataLst>
          </p:nvPr>
        </p:nvSpPr>
        <p:spPr>
          <a:xfrm>
            <a:off x="6271261" y="468788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a:solidFill>
                  <a:schemeClr val="tx1"/>
                </a:solidFill>
                <a:sym typeface="+mn-ea"/>
              </a:rPr>
              <a:t>量化测试进度与质量，辅助决策</a:t>
            </a:r>
            <a:endParaRPr lang="zh-CN" altLang="en-US" sz="1400" dirty="0">
              <a:solidFill>
                <a:schemeClr val="tx1"/>
              </a:solidFill>
              <a:sym typeface="+mn-ea"/>
            </a:endParaRPr>
          </a:p>
        </p:txBody>
      </p:sp>
      <p:sp>
        <p:nvSpPr>
          <p:cNvPr id="162" name="椭圆 161"/>
          <p:cNvSpPr>
            <a:spLocks noChangeAspect="1"/>
          </p:cNvSpPr>
          <p:nvPr>
            <p:custDataLst>
              <p:tags r:id="rId13"/>
            </p:custDataLst>
          </p:nvPr>
        </p:nvSpPr>
        <p:spPr>
          <a:xfrm>
            <a:off x="6464301" y="520033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6</a:t>
            </a:r>
            <a:endParaRPr lang="en-US" altLang="zh-CN" dirty="0">
              <a:solidFill>
                <a:srgbClr val="FFFFFF"/>
              </a:solidFill>
              <a:sym typeface="+mn-ea"/>
            </a:endParaRPr>
          </a:p>
        </p:txBody>
      </p:sp>
      <p:sp>
        <p:nvSpPr>
          <p:cNvPr id="7" name="文本框 6"/>
          <p:cNvSpPr txBox="1"/>
          <p:nvPr>
            <p:custDataLst>
              <p:tags r:id="rId14"/>
            </p:custDataLst>
          </p:nvPr>
        </p:nvSpPr>
        <p:spPr>
          <a:xfrm>
            <a:off x="391795" y="797560"/>
            <a:ext cx="11429365" cy="422910"/>
          </a:xfrm>
          <a:prstGeom prst="rect">
            <a:avLst/>
          </a:prstGeom>
        </p:spPr>
        <p:txBody>
          <a:bodyPr wrap="square">
            <a:normAutofit/>
          </a:bodyPr>
          <a:p>
            <a:r>
              <a:rPr lang="zh-CN" altLang="en-US" sz="1600">
                <a:solidFill>
                  <a:schemeClr val="tx1"/>
                </a:solidFill>
              </a:rPr>
              <a:t>测试用例在软件测试和质量保障过程中具有核心作用，贯穿从需求验证到产品交付的全流程，具体可从以下</a:t>
            </a:r>
            <a:r>
              <a:rPr lang="en-US" altLang="zh-CN" sz="1600">
                <a:solidFill>
                  <a:schemeClr val="tx1"/>
                </a:solidFill>
              </a:rPr>
              <a:t> 6 </a:t>
            </a:r>
            <a:r>
              <a:rPr lang="zh-CN" altLang="en-US" sz="1600">
                <a:solidFill>
                  <a:schemeClr val="tx1"/>
                </a:solidFill>
              </a:rPr>
              <a:t>个关键维度展开</a:t>
            </a:r>
            <a:endParaRPr lang="zh-CN" altLang="en-US" sz="1600">
              <a:solidFill>
                <a:schemeClr val="tx1"/>
              </a:solidFill>
            </a:endParaRPr>
          </a:p>
        </p:txBody>
      </p:sp>
    </p:spTree>
    <p:custDataLst>
      <p:tags r:id="rId15"/>
    </p:custData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测试用例作用</a:t>
            </a:r>
            <a:endParaRPr lang="zh-CN" altLang="en-US" sz="2800">
              <a:sym typeface="+mn-ea"/>
            </a:endParaRPr>
          </a:p>
        </p:txBody>
      </p:sp>
      <p:grpSp>
        <p:nvGrpSpPr>
          <p:cNvPr id="167" name="组合 166"/>
          <p:cNvGrpSpPr/>
          <p:nvPr/>
        </p:nvGrpSpPr>
        <p:grpSpPr>
          <a:xfrm>
            <a:off x="379730" y="719455"/>
            <a:ext cx="11182350" cy="2010410"/>
            <a:chOff x="598" y="1445"/>
            <a:chExt cx="17610" cy="3166"/>
          </a:xfrm>
        </p:grpSpPr>
        <p:sp>
          <p:nvSpPr>
            <p:cNvPr id="164" name="矩形 163"/>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698" y="2483"/>
              <a:ext cx="17357" cy="2129"/>
            </a:xfrm>
            <a:prstGeom prst="rect">
              <a:avLst/>
            </a:prstGeom>
            <a:noFill/>
          </p:spPr>
          <p:txBody>
            <a:bodyPr wrap="square" rtlCol="0">
              <a:noAutofit/>
            </a:bodyPr>
            <a:p>
              <a:r>
                <a:rPr lang="zh-CN" altLang="en-US">
                  <a:sym typeface="+mn-ea"/>
                </a:rPr>
                <a:t>测试用例通过结构化的方式（如输入数据、操作步骤、预期结果）将抽象的需求</a:t>
              </a:r>
              <a:r>
                <a:rPr lang="en-US" altLang="zh-CN">
                  <a:sym typeface="+mn-ea"/>
                </a:rPr>
                <a:t> / </a:t>
              </a:r>
              <a:r>
                <a:rPr lang="zh-CN" altLang="en-US">
                  <a:sym typeface="+mn-ea"/>
                </a:rPr>
                <a:t>功能点转化为可执行的测试任务，确保测试人员清晰知道</a:t>
              </a:r>
              <a:r>
                <a:rPr lang="en-US" altLang="zh-CN">
                  <a:sym typeface="+mn-ea"/>
                </a:rPr>
                <a:t> “</a:t>
              </a:r>
              <a:r>
                <a:rPr lang="zh-CN" altLang="en-US">
                  <a:sym typeface="+mn-ea"/>
                </a:rPr>
                <a:t>测什么</a:t>
              </a:r>
              <a:r>
                <a:rPr lang="en-US" altLang="zh-CN">
                  <a:sym typeface="+mn-ea"/>
                </a:rPr>
                <a:t>”“</a:t>
              </a:r>
              <a:r>
                <a:rPr lang="zh-CN" altLang="en-US">
                  <a:sym typeface="+mn-ea"/>
                </a:rPr>
                <a:t>怎么测</a:t>
              </a:r>
              <a:r>
                <a:rPr lang="en-US" altLang="zh-CN">
                  <a:sym typeface="+mn-ea"/>
                </a:rPr>
                <a:t>”“</a:t>
              </a:r>
              <a:r>
                <a:rPr lang="zh-CN" altLang="en-US">
                  <a:sym typeface="+mn-ea"/>
                </a:rPr>
                <a:t>测到什么程度算通过</a:t>
              </a:r>
              <a:r>
                <a:rPr lang="en-US" altLang="zh-CN">
                  <a:sym typeface="+mn-ea"/>
                </a:rPr>
                <a:t>”</a:t>
              </a:r>
              <a:r>
                <a:rPr lang="zh-CN" altLang="en-US">
                  <a:sym typeface="+mn-ea"/>
                </a:rPr>
                <a:t>。例如针对</a:t>
              </a:r>
              <a:r>
                <a:rPr lang="en-US" altLang="zh-CN">
                  <a:sym typeface="+mn-ea"/>
                </a:rPr>
                <a:t> “</a:t>
              </a:r>
              <a:r>
                <a:rPr lang="zh-CN" altLang="en-US">
                  <a:sym typeface="+mn-ea"/>
                </a:rPr>
                <a:t>用户登录功能</a:t>
              </a:r>
              <a:r>
                <a:rPr lang="en-US" altLang="zh-CN">
                  <a:sym typeface="+mn-ea"/>
                </a:rPr>
                <a:t>”</a:t>
              </a:r>
              <a:r>
                <a:rPr lang="zh-CN" altLang="en-US">
                  <a:sym typeface="+mn-ea"/>
                </a:rPr>
                <a:t>，测试用例会明确</a:t>
              </a:r>
              <a:r>
                <a:rPr lang="en-US" altLang="zh-CN">
                  <a:sym typeface="+mn-ea"/>
                </a:rPr>
                <a:t> “</a:t>
              </a:r>
              <a:r>
                <a:rPr lang="zh-CN" altLang="en-US">
                  <a:sym typeface="+mn-ea"/>
                </a:rPr>
                <a:t>输入正确账号密码应登录成功</a:t>
              </a:r>
              <a:r>
                <a:rPr lang="en-US" altLang="zh-CN">
                  <a:sym typeface="+mn-ea"/>
                </a:rPr>
                <a:t>”“</a:t>
              </a:r>
              <a:r>
                <a:rPr lang="zh-CN" altLang="en-US">
                  <a:sym typeface="+mn-ea"/>
                </a:rPr>
                <a:t>输入错误密码应提示</a:t>
              </a:r>
              <a:r>
                <a:rPr lang="en-US" altLang="zh-CN">
                  <a:sym typeface="+mn-ea"/>
                </a:rPr>
                <a:t>‘</a:t>
              </a:r>
              <a:r>
                <a:rPr lang="zh-CN" altLang="en-US">
                  <a:sym typeface="+mn-ea"/>
                </a:rPr>
                <a:t>密码错误</a:t>
              </a:r>
              <a:r>
                <a:rPr lang="en-US" altLang="zh-CN">
                  <a:sym typeface="+mn-ea"/>
                </a:rPr>
                <a:t>’” </a:t>
              </a:r>
              <a:r>
                <a:rPr lang="zh-CN" altLang="en-US">
                  <a:sym typeface="+mn-ea"/>
                </a:rPr>
                <a:t>等具体场景，避免因理解偏差导致测试遗漏或重复。</a:t>
              </a:r>
              <a:endParaRPr lang="zh-CN" altLang="en-US">
                <a:sym typeface="+mn-ea"/>
              </a:endParaRPr>
            </a:p>
            <a:p>
              <a:endParaRPr lang="zh-CN" altLang="en-US"/>
            </a:p>
          </p:txBody>
        </p:sp>
        <p:sp>
          <p:nvSpPr>
            <p:cNvPr id="166" name="矩形 165"/>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1. </a:t>
              </a:r>
              <a:r>
                <a:rPr lang="zh-CN" altLang="en-US">
                  <a:sym typeface="+mn-ea"/>
                </a:rPr>
                <a:t>明确测试目标，避免</a:t>
              </a:r>
              <a:r>
                <a:rPr lang="en-US" altLang="zh-CN">
                  <a:sym typeface="+mn-ea"/>
                </a:rPr>
                <a:t> “</a:t>
              </a:r>
              <a:r>
                <a:rPr lang="zh-CN" altLang="en-US">
                  <a:sym typeface="+mn-ea"/>
                </a:rPr>
                <a:t>盲目测试</a:t>
              </a:r>
              <a:r>
                <a:rPr lang="en-US" altLang="zh-CN">
                  <a:sym typeface="+mn-ea"/>
                </a:rPr>
                <a:t>”</a:t>
              </a:r>
              <a:endParaRPr lang="zh-CN" altLang="en-US"/>
            </a:p>
          </p:txBody>
        </p:sp>
      </p:grpSp>
      <p:grpSp>
        <p:nvGrpSpPr>
          <p:cNvPr id="172" name="组合 171"/>
          <p:cNvGrpSpPr/>
          <p:nvPr/>
        </p:nvGrpSpPr>
        <p:grpSpPr>
          <a:xfrm>
            <a:off x="387350" y="2765425"/>
            <a:ext cx="11182350" cy="2010410"/>
            <a:chOff x="598" y="1445"/>
            <a:chExt cx="17610" cy="3166"/>
          </a:xfrm>
        </p:grpSpPr>
        <p:sp>
          <p:nvSpPr>
            <p:cNvPr id="173" name="矩形 172"/>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4" name="文本框 173"/>
            <p:cNvSpPr txBox="1"/>
            <p:nvPr/>
          </p:nvSpPr>
          <p:spPr>
            <a:xfrm>
              <a:off x="698" y="2483"/>
              <a:ext cx="17357" cy="2129"/>
            </a:xfrm>
            <a:prstGeom prst="rect">
              <a:avLst/>
            </a:prstGeom>
            <a:noFill/>
          </p:spPr>
          <p:txBody>
            <a:bodyPr wrap="square" rtlCol="0">
              <a:noAutofit/>
            </a:bodyPr>
            <a:p>
              <a:r>
                <a:rPr lang="zh-CN" altLang="en-US">
                  <a:sym typeface="+mn-ea"/>
                </a:rPr>
                <a:t>通过梳理需求文档、设计文档中的功能点、边界条件、异常场景，测试用例可系统性覆盖软件的核心流程、边缘场景（如数据长度上限、特殊字符输入）、异常情况（如网络中断、数据库连接失败），减少</a:t>
              </a:r>
              <a:r>
                <a:rPr lang="en-US" altLang="zh-CN">
                  <a:sym typeface="+mn-ea"/>
                </a:rPr>
                <a:t> “</a:t>
              </a:r>
              <a:r>
                <a:rPr lang="zh-CN" altLang="en-US">
                  <a:sym typeface="+mn-ea"/>
                </a:rPr>
                <a:t>测试盲区</a:t>
              </a:r>
              <a:r>
                <a:rPr lang="en-US" altLang="zh-CN">
                  <a:sym typeface="+mn-ea"/>
                </a:rPr>
                <a:t>”</a:t>
              </a:r>
              <a:r>
                <a:rPr lang="zh-CN" altLang="en-US">
                  <a:sym typeface="+mn-ea"/>
                </a:rPr>
                <a:t>。例如电商订单支付功能，测试用例会覆盖</a:t>
              </a:r>
              <a:r>
                <a:rPr lang="en-US" altLang="zh-CN">
                  <a:sym typeface="+mn-ea"/>
                </a:rPr>
                <a:t> “</a:t>
              </a:r>
              <a:r>
                <a:rPr lang="zh-CN" altLang="en-US">
                  <a:sym typeface="+mn-ea"/>
                </a:rPr>
                <a:t>正常支付</a:t>
              </a:r>
              <a:r>
                <a:rPr lang="en-US" altLang="zh-CN">
                  <a:sym typeface="+mn-ea"/>
                </a:rPr>
                <a:t>”“</a:t>
              </a:r>
              <a:r>
                <a:rPr lang="zh-CN" altLang="en-US">
                  <a:sym typeface="+mn-ea"/>
                </a:rPr>
                <a:t>余额不足支付</a:t>
              </a:r>
              <a:r>
                <a:rPr lang="en-US" altLang="zh-CN">
                  <a:sym typeface="+mn-ea"/>
                </a:rPr>
                <a:t>”“</a:t>
              </a:r>
              <a:r>
                <a:rPr lang="zh-CN" altLang="en-US">
                  <a:sym typeface="+mn-ea"/>
                </a:rPr>
                <a:t>支付超时重试</a:t>
              </a:r>
              <a:r>
                <a:rPr lang="en-US" altLang="zh-CN">
                  <a:sym typeface="+mn-ea"/>
                </a:rPr>
                <a:t>”“</a:t>
              </a:r>
              <a:r>
                <a:rPr lang="zh-CN" altLang="en-US">
                  <a:sym typeface="+mn-ea"/>
                </a:rPr>
                <a:t>跨时段支付</a:t>
              </a:r>
              <a:r>
                <a:rPr lang="en-US" altLang="zh-CN">
                  <a:sym typeface="+mn-ea"/>
                </a:rPr>
                <a:t>” </a:t>
              </a:r>
              <a:r>
                <a:rPr lang="zh-CN" altLang="en-US">
                  <a:sym typeface="+mn-ea"/>
                </a:rPr>
                <a:t>等场景，确保功能在各类情况下均能稳定运行。</a:t>
              </a:r>
              <a:endParaRPr lang="zh-CN" altLang="en-US">
                <a:solidFill>
                  <a:schemeClr val="tx1"/>
                </a:solidFill>
              </a:endParaRPr>
            </a:p>
            <a:p>
              <a:endParaRPr lang="zh-CN" altLang="en-US"/>
            </a:p>
          </p:txBody>
        </p:sp>
        <p:sp>
          <p:nvSpPr>
            <p:cNvPr id="175" name="矩形 174"/>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2. </a:t>
              </a:r>
              <a:r>
                <a:rPr lang="zh-CN" altLang="en-US">
                  <a:sym typeface="+mn-ea"/>
                </a:rPr>
                <a:t>保障测试覆盖的完整性与系统性</a:t>
              </a:r>
              <a:endParaRPr lang="zh-CN" altLang="en-US"/>
            </a:p>
          </p:txBody>
        </p:sp>
      </p:grpSp>
      <p:grpSp>
        <p:nvGrpSpPr>
          <p:cNvPr id="177" name="组合 176"/>
          <p:cNvGrpSpPr/>
          <p:nvPr/>
        </p:nvGrpSpPr>
        <p:grpSpPr>
          <a:xfrm>
            <a:off x="394970" y="4841875"/>
            <a:ext cx="11182350" cy="2010410"/>
            <a:chOff x="598" y="1445"/>
            <a:chExt cx="17610" cy="3166"/>
          </a:xfrm>
        </p:grpSpPr>
        <p:sp>
          <p:nvSpPr>
            <p:cNvPr id="178" name="矩形 177"/>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9" name="文本框 178"/>
            <p:cNvSpPr txBox="1"/>
            <p:nvPr/>
          </p:nvSpPr>
          <p:spPr>
            <a:xfrm>
              <a:off x="698" y="2483"/>
              <a:ext cx="17357" cy="2129"/>
            </a:xfrm>
            <a:prstGeom prst="rect">
              <a:avLst/>
            </a:prstGeom>
            <a:noFill/>
          </p:spPr>
          <p:txBody>
            <a:bodyPr wrap="square" rtlCol="0">
              <a:noAutofit/>
            </a:bodyPr>
            <a:p>
              <a:r>
                <a:rPr lang="zh-CN" altLang="en-US">
                  <a:sym typeface="+mn-ea"/>
                </a:rPr>
                <a:t>测试用例是团队内的</a:t>
              </a:r>
              <a:r>
                <a:rPr lang="en-US" altLang="zh-CN">
                  <a:sym typeface="+mn-ea"/>
                </a:rPr>
                <a:t> “</a:t>
              </a:r>
              <a:r>
                <a:rPr lang="zh-CN" altLang="en-US">
                  <a:sym typeface="+mn-ea"/>
                </a:rPr>
                <a:t>通用测试语言</a:t>
              </a:r>
              <a:r>
                <a:rPr lang="en-US" altLang="zh-CN">
                  <a:sym typeface="+mn-ea"/>
                </a:rPr>
                <a:t>”</a:t>
              </a:r>
              <a:r>
                <a:rPr lang="zh-CN" altLang="en-US">
                  <a:sym typeface="+mn-ea"/>
                </a:rPr>
                <a:t>：新人可通过复用现有测试用例快速熟悉业务逻辑和测试标准；跨团队协作（如开发、测试、产品）时，可通过测试用例对齐对功能的认知（例如开发可根据测试用例明确边界条件的处理要求）；同时，测试用例也是项目的</a:t>
              </a:r>
              <a:r>
                <a:rPr lang="en-US" altLang="zh-CN">
                  <a:sym typeface="+mn-ea"/>
                </a:rPr>
                <a:t> “</a:t>
              </a:r>
              <a:r>
                <a:rPr lang="zh-CN" altLang="en-US">
                  <a:sym typeface="+mn-ea"/>
                </a:rPr>
                <a:t>测试知识库</a:t>
              </a:r>
              <a:r>
                <a:rPr lang="en-US" altLang="zh-CN">
                  <a:sym typeface="+mn-ea"/>
                </a:rPr>
                <a:t>”</a:t>
              </a:r>
              <a:r>
                <a:rPr lang="zh-CN" altLang="en-US">
                  <a:sym typeface="+mn-ea"/>
                </a:rPr>
                <a:t>，便于后续版本迭代时复用、修改，减少重复工作量。</a:t>
              </a:r>
              <a:endParaRPr lang="zh-CN" altLang="en-US">
                <a:solidFill>
                  <a:schemeClr val="tx1"/>
                </a:solidFill>
              </a:endParaRPr>
            </a:p>
            <a:p>
              <a:endParaRPr lang="zh-CN" altLang="en-US"/>
            </a:p>
          </p:txBody>
        </p:sp>
        <p:sp>
          <p:nvSpPr>
            <p:cNvPr id="180" name="矩形 179"/>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3. </a:t>
              </a:r>
              <a:r>
                <a:rPr lang="zh-CN" altLang="en-US">
                  <a:sym typeface="+mn-ea"/>
                </a:rPr>
                <a:t>便于团队协作与知识传承</a:t>
              </a:r>
              <a:endParaRPr lang="zh-CN" altLang="en-US"/>
            </a:p>
          </p:txBody>
        </p:sp>
      </p:grpSp>
    </p:spTree>
    <p:custDataLst>
      <p:tags r:id="rId2"/>
    </p:custData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测试用例作用</a:t>
            </a:r>
            <a:endParaRPr lang="zh-CN" altLang="en-US" sz="2800">
              <a:sym typeface="+mn-ea"/>
            </a:endParaRPr>
          </a:p>
        </p:txBody>
      </p:sp>
      <p:grpSp>
        <p:nvGrpSpPr>
          <p:cNvPr id="167" name="组合 166"/>
          <p:cNvGrpSpPr/>
          <p:nvPr/>
        </p:nvGrpSpPr>
        <p:grpSpPr>
          <a:xfrm>
            <a:off x="379730" y="719455"/>
            <a:ext cx="11182350" cy="2010410"/>
            <a:chOff x="598" y="1445"/>
            <a:chExt cx="17610" cy="3166"/>
          </a:xfrm>
        </p:grpSpPr>
        <p:sp>
          <p:nvSpPr>
            <p:cNvPr id="164" name="矩形 163"/>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698" y="2483"/>
              <a:ext cx="17357" cy="2129"/>
            </a:xfrm>
            <a:prstGeom prst="rect">
              <a:avLst/>
            </a:prstGeom>
            <a:noFill/>
          </p:spPr>
          <p:txBody>
            <a:bodyPr wrap="square" rtlCol="0">
              <a:noAutofit/>
            </a:bodyPr>
            <a:p>
              <a:r>
                <a:rPr lang="zh-CN" altLang="en-US">
                  <a:sym typeface="+mn-ea"/>
                </a:rPr>
                <a:t>测试用例的设计以需求文档为依据，执行测试用例的过程本质是</a:t>
              </a:r>
              <a:r>
                <a:rPr lang="en-US" altLang="zh-CN">
                  <a:sym typeface="+mn-ea"/>
                </a:rPr>
                <a:t> “</a:t>
              </a:r>
              <a:r>
                <a:rPr lang="zh-CN" altLang="en-US">
                  <a:sym typeface="+mn-ea"/>
                </a:rPr>
                <a:t>验证软件功能是否符合需求定义</a:t>
              </a:r>
              <a:r>
                <a:rPr lang="en-US" altLang="zh-CN">
                  <a:sym typeface="+mn-ea"/>
                </a:rPr>
                <a:t>”</a:t>
              </a:r>
              <a:r>
                <a:rPr lang="zh-CN" altLang="en-US">
                  <a:sym typeface="+mn-ea"/>
                </a:rPr>
                <a:t>。例如需求规定</a:t>
              </a:r>
              <a:r>
                <a:rPr lang="en-US" altLang="zh-CN">
                  <a:sym typeface="+mn-ea"/>
                </a:rPr>
                <a:t> “</a:t>
              </a:r>
              <a:r>
                <a:rPr lang="zh-CN" altLang="en-US">
                  <a:sym typeface="+mn-ea"/>
                </a:rPr>
                <a:t>用户注册时手机号需符合</a:t>
              </a:r>
              <a:r>
                <a:rPr lang="en-US" altLang="zh-CN">
                  <a:sym typeface="+mn-ea"/>
                </a:rPr>
                <a:t> 11 </a:t>
              </a:r>
              <a:r>
                <a:rPr lang="zh-CN" altLang="en-US">
                  <a:sym typeface="+mn-ea"/>
                </a:rPr>
                <a:t>位数字格式</a:t>
              </a:r>
              <a:r>
                <a:rPr lang="en-US" altLang="zh-CN">
                  <a:sym typeface="+mn-ea"/>
                </a:rPr>
                <a:t>”</a:t>
              </a:r>
              <a:r>
                <a:rPr lang="zh-CN" altLang="en-US">
                  <a:sym typeface="+mn-ea"/>
                </a:rPr>
                <a:t>，测试用例会设计</a:t>
              </a:r>
              <a:r>
                <a:rPr lang="en-US" altLang="zh-CN">
                  <a:sym typeface="+mn-ea"/>
                </a:rPr>
                <a:t> “</a:t>
              </a:r>
              <a:r>
                <a:rPr lang="zh-CN" altLang="en-US">
                  <a:sym typeface="+mn-ea"/>
                </a:rPr>
                <a:t>输入</a:t>
              </a:r>
              <a:r>
                <a:rPr lang="en-US" altLang="zh-CN">
                  <a:sym typeface="+mn-ea"/>
                </a:rPr>
                <a:t> 10 </a:t>
              </a:r>
              <a:r>
                <a:rPr lang="zh-CN" altLang="en-US">
                  <a:sym typeface="+mn-ea"/>
                </a:rPr>
                <a:t>位数字</a:t>
              </a:r>
              <a:r>
                <a:rPr lang="en-US" altLang="zh-CN">
                  <a:sym typeface="+mn-ea"/>
                </a:rPr>
                <a:t>”“</a:t>
              </a:r>
              <a:r>
                <a:rPr lang="zh-CN" altLang="en-US">
                  <a:sym typeface="+mn-ea"/>
                </a:rPr>
                <a:t>输入含字母的手机号</a:t>
              </a:r>
              <a:r>
                <a:rPr lang="en-US" altLang="zh-CN">
                  <a:sym typeface="+mn-ea"/>
                </a:rPr>
                <a:t>” </a:t>
              </a:r>
              <a:r>
                <a:rPr lang="zh-CN" altLang="en-US">
                  <a:sym typeface="+mn-ea"/>
                </a:rPr>
                <a:t>等用例，若执行后发现软件未拦截非法格式，则可及时发现</a:t>
              </a:r>
              <a:r>
                <a:rPr lang="en-US" altLang="zh-CN">
                  <a:sym typeface="+mn-ea"/>
                </a:rPr>
                <a:t> “</a:t>
              </a:r>
              <a:r>
                <a:rPr lang="zh-CN" altLang="en-US">
                  <a:sym typeface="+mn-ea"/>
                </a:rPr>
                <a:t>功能与需求不一致</a:t>
              </a:r>
              <a:r>
                <a:rPr lang="en-US" altLang="zh-CN">
                  <a:sym typeface="+mn-ea"/>
                </a:rPr>
                <a:t>” </a:t>
              </a:r>
              <a:r>
                <a:rPr lang="zh-CN" altLang="en-US">
                  <a:sym typeface="+mn-ea"/>
                </a:rPr>
                <a:t>的问题，避免问题流入生产环境。</a:t>
              </a:r>
              <a:endParaRPr lang="zh-CN" altLang="en-US"/>
            </a:p>
          </p:txBody>
        </p:sp>
        <p:sp>
          <p:nvSpPr>
            <p:cNvPr id="166" name="矩形 165"/>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4. </a:t>
              </a:r>
              <a:r>
                <a:rPr lang="zh-CN" altLang="en-US">
                  <a:sym typeface="+mn-ea"/>
                </a:rPr>
                <a:t>验证需求与功能的一致性</a:t>
              </a:r>
              <a:endParaRPr lang="zh-CN" altLang="en-US"/>
            </a:p>
          </p:txBody>
        </p:sp>
      </p:grpSp>
      <p:grpSp>
        <p:nvGrpSpPr>
          <p:cNvPr id="172" name="组合 171"/>
          <p:cNvGrpSpPr/>
          <p:nvPr/>
        </p:nvGrpSpPr>
        <p:grpSpPr>
          <a:xfrm>
            <a:off x="387350" y="2765425"/>
            <a:ext cx="11182350" cy="2010410"/>
            <a:chOff x="598" y="1445"/>
            <a:chExt cx="17610" cy="3166"/>
          </a:xfrm>
        </p:grpSpPr>
        <p:sp>
          <p:nvSpPr>
            <p:cNvPr id="173" name="矩形 172"/>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4" name="文本框 173"/>
            <p:cNvSpPr txBox="1"/>
            <p:nvPr/>
          </p:nvSpPr>
          <p:spPr>
            <a:xfrm>
              <a:off x="698" y="2483"/>
              <a:ext cx="17357" cy="2129"/>
            </a:xfrm>
            <a:prstGeom prst="rect">
              <a:avLst/>
            </a:prstGeom>
            <a:noFill/>
          </p:spPr>
          <p:txBody>
            <a:bodyPr wrap="square" rtlCol="0">
              <a:noAutofit/>
            </a:bodyPr>
            <a:p>
              <a:r>
                <a:rPr lang="zh-CN" altLang="en-US">
                  <a:sym typeface="+mn-ea"/>
                </a:rPr>
                <a:t>软件迭代过程中（如新增功能、修复</a:t>
              </a:r>
              <a:r>
                <a:rPr lang="en-US" altLang="zh-CN">
                  <a:sym typeface="+mn-ea"/>
                </a:rPr>
                <a:t> bug</a:t>
              </a:r>
              <a:r>
                <a:rPr lang="zh-CN" altLang="en-US">
                  <a:sym typeface="+mn-ea"/>
                </a:rPr>
                <a:t>），可能会意外破坏已稳定的旧功能。此时可复用历史测试用例执行</a:t>
              </a:r>
              <a:r>
                <a:rPr lang="en-US" altLang="zh-CN">
                  <a:sym typeface="+mn-ea"/>
                </a:rPr>
                <a:t> “</a:t>
              </a:r>
              <a:r>
                <a:rPr lang="zh-CN" altLang="en-US">
                  <a:sym typeface="+mn-ea"/>
                </a:rPr>
                <a:t>回归测试</a:t>
              </a:r>
              <a:r>
                <a:rPr lang="en-US" altLang="zh-CN">
                  <a:sym typeface="+mn-ea"/>
                </a:rPr>
                <a:t>”</a:t>
              </a:r>
              <a:r>
                <a:rPr lang="zh-CN" altLang="en-US">
                  <a:sym typeface="+mn-ea"/>
                </a:rPr>
                <a:t>，快速验证旧功能是否仍正常运行。例如修复</a:t>
              </a:r>
              <a:r>
                <a:rPr lang="en-US" altLang="zh-CN">
                  <a:sym typeface="+mn-ea"/>
                </a:rPr>
                <a:t> “</a:t>
              </a:r>
              <a:r>
                <a:rPr lang="zh-CN" altLang="en-US">
                  <a:sym typeface="+mn-ea"/>
                </a:rPr>
                <a:t>购物车结算时优惠券计算错误</a:t>
              </a:r>
              <a:r>
                <a:rPr lang="en-US" altLang="zh-CN">
                  <a:sym typeface="+mn-ea"/>
                </a:rPr>
                <a:t>” </a:t>
              </a:r>
              <a:r>
                <a:rPr lang="zh-CN" altLang="en-US">
                  <a:sym typeface="+mn-ea"/>
                </a:rPr>
                <a:t>的</a:t>
              </a:r>
              <a:r>
                <a:rPr lang="en-US" altLang="zh-CN">
                  <a:sym typeface="+mn-ea"/>
                </a:rPr>
                <a:t> bug </a:t>
              </a:r>
              <a:r>
                <a:rPr lang="zh-CN" altLang="en-US">
                  <a:sym typeface="+mn-ea"/>
                </a:rPr>
                <a:t>后，通过执行购物车相关的历史测试用例，可确认</a:t>
              </a:r>
              <a:r>
                <a:rPr lang="en-US" altLang="zh-CN">
                  <a:sym typeface="+mn-ea"/>
                </a:rPr>
                <a:t> “</a:t>
              </a:r>
              <a:r>
                <a:rPr lang="zh-CN" altLang="en-US">
                  <a:sym typeface="+mn-ea"/>
                </a:rPr>
                <a:t>优惠券计算</a:t>
              </a:r>
              <a:r>
                <a:rPr lang="en-US" altLang="zh-CN">
                  <a:sym typeface="+mn-ea"/>
                </a:rPr>
                <a:t>”“</a:t>
              </a:r>
              <a:r>
                <a:rPr lang="zh-CN" altLang="en-US">
                  <a:sym typeface="+mn-ea"/>
                </a:rPr>
                <a:t>库存扣减</a:t>
              </a:r>
              <a:r>
                <a:rPr lang="en-US" altLang="zh-CN">
                  <a:sym typeface="+mn-ea"/>
                </a:rPr>
                <a:t>”“</a:t>
              </a:r>
              <a:r>
                <a:rPr lang="zh-CN" altLang="en-US">
                  <a:sym typeface="+mn-ea"/>
                </a:rPr>
                <a:t>订单生成</a:t>
              </a:r>
              <a:r>
                <a:rPr lang="en-US" altLang="zh-CN">
                  <a:sym typeface="+mn-ea"/>
                </a:rPr>
                <a:t>” </a:t>
              </a:r>
              <a:r>
                <a:rPr lang="zh-CN" altLang="en-US">
                  <a:sym typeface="+mn-ea"/>
                </a:rPr>
                <a:t>等旧功能未受影响。</a:t>
              </a:r>
              <a:endParaRPr lang="zh-CN" altLang="en-US"/>
            </a:p>
          </p:txBody>
        </p:sp>
        <p:sp>
          <p:nvSpPr>
            <p:cNvPr id="175" name="矩形 174"/>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5. </a:t>
              </a:r>
              <a:r>
                <a:rPr lang="zh-CN" altLang="en-US">
                  <a:sym typeface="+mn-ea"/>
                </a:rPr>
                <a:t>支持回归测试，防止</a:t>
              </a:r>
              <a:r>
                <a:rPr lang="en-US" altLang="zh-CN">
                  <a:sym typeface="+mn-ea"/>
                </a:rPr>
                <a:t> “</a:t>
              </a:r>
              <a:r>
                <a:rPr lang="zh-CN" altLang="en-US">
                  <a:sym typeface="+mn-ea"/>
                </a:rPr>
                <a:t>旧问题复现</a:t>
              </a:r>
              <a:r>
                <a:rPr lang="en-US" altLang="zh-CN">
                  <a:sym typeface="+mn-ea"/>
                </a:rPr>
                <a:t>”</a:t>
              </a:r>
              <a:endParaRPr lang="zh-CN" altLang="en-US"/>
            </a:p>
          </p:txBody>
        </p:sp>
      </p:grpSp>
      <p:grpSp>
        <p:nvGrpSpPr>
          <p:cNvPr id="177" name="组合 176"/>
          <p:cNvGrpSpPr/>
          <p:nvPr/>
        </p:nvGrpSpPr>
        <p:grpSpPr>
          <a:xfrm>
            <a:off x="394970" y="4841875"/>
            <a:ext cx="11182350" cy="2010410"/>
            <a:chOff x="598" y="1445"/>
            <a:chExt cx="17610" cy="3166"/>
          </a:xfrm>
        </p:grpSpPr>
        <p:sp>
          <p:nvSpPr>
            <p:cNvPr id="178" name="矩形 177"/>
            <p:cNvSpPr/>
            <p:nvPr/>
          </p:nvSpPr>
          <p:spPr>
            <a:xfrm>
              <a:off x="610" y="2459"/>
              <a:ext cx="17598" cy="20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9" name="文本框 178"/>
            <p:cNvSpPr txBox="1"/>
            <p:nvPr/>
          </p:nvSpPr>
          <p:spPr>
            <a:xfrm>
              <a:off x="698" y="2483"/>
              <a:ext cx="17357" cy="2129"/>
            </a:xfrm>
            <a:prstGeom prst="rect">
              <a:avLst/>
            </a:prstGeom>
            <a:noFill/>
          </p:spPr>
          <p:txBody>
            <a:bodyPr wrap="square" rtlCol="0">
              <a:noAutofit/>
            </a:bodyPr>
            <a:p>
              <a:r>
                <a:rPr lang="zh-CN" altLang="en-US">
                  <a:sym typeface="+mn-ea"/>
                </a:rPr>
                <a:t>通过统计测试用例的</a:t>
              </a:r>
              <a:r>
                <a:rPr lang="en-US" altLang="zh-CN">
                  <a:sym typeface="+mn-ea"/>
                </a:rPr>
                <a:t> “</a:t>
              </a:r>
              <a:r>
                <a:rPr lang="zh-CN" altLang="en-US">
                  <a:sym typeface="+mn-ea"/>
                </a:rPr>
                <a:t>执行率</a:t>
              </a:r>
              <a:r>
                <a:rPr lang="en-US" altLang="zh-CN">
                  <a:sym typeface="+mn-ea"/>
                </a:rPr>
                <a:t>”</a:t>
              </a:r>
              <a:r>
                <a:rPr lang="zh-CN" altLang="en-US">
                  <a:sym typeface="+mn-ea"/>
                </a:rPr>
                <a:t>（已执行用例数</a:t>
              </a:r>
              <a:r>
                <a:rPr lang="en-US" altLang="zh-CN">
                  <a:sym typeface="+mn-ea"/>
                </a:rPr>
                <a:t> / </a:t>
              </a:r>
              <a:r>
                <a:rPr lang="zh-CN" altLang="en-US">
                  <a:sym typeface="+mn-ea"/>
                </a:rPr>
                <a:t>总用例数）可直观判断测试进度（如执行率达</a:t>
              </a:r>
              <a:r>
                <a:rPr lang="en-US" altLang="zh-CN">
                  <a:sym typeface="+mn-ea"/>
                </a:rPr>
                <a:t> 90% </a:t>
              </a:r>
              <a:r>
                <a:rPr lang="zh-CN" altLang="en-US">
                  <a:sym typeface="+mn-ea"/>
                </a:rPr>
                <a:t>可认为测试接近收尾）；通过</a:t>
              </a:r>
              <a:r>
                <a:rPr lang="en-US" altLang="zh-CN">
                  <a:sym typeface="+mn-ea"/>
                </a:rPr>
                <a:t> “</a:t>
              </a:r>
              <a:r>
                <a:rPr lang="zh-CN" altLang="en-US">
                  <a:sym typeface="+mn-ea"/>
                </a:rPr>
                <a:t>通过率</a:t>
              </a:r>
              <a:r>
                <a:rPr lang="en-US" altLang="zh-CN">
                  <a:sym typeface="+mn-ea"/>
                </a:rPr>
                <a:t>”</a:t>
              </a:r>
              <a:r>
                <a:rPr lang="zh-CN" altLang="en-US">
                  <a:sym typeface="+mn-ea"/>
                </a:rPr>
                <a:t>（执行通过用例数</a:t>
              </a:r>
              <a:r>
                <a:rPr lang="en-US" altLang="zh-CN">
                  <a:sym typeface="+mn-ea"/>
                </a:rPr>
                <a:t> / </a:t>
              </a:r>
              <a:r>
                <a:rPr lang="zh-CN" altLang="en-US">
                  <a:sym typeface="+mn-ea"/>
                </a:rPr>
                <a:t>已执行用例数）可初步评估软件质量（如通过率仅</a:t>
              </a:r>
              <a:r>
                <a:rPr lang="en-US" altLang="zh-CN">
                  <a:sym typeface="+mn-ea"/>
                </a:rPr>
                <a:t> 60%</a:t>
              </a:r>
              <a:r>
                <a:rPr lang="zh-CN" altLang="en-US">
                  <a:sym typeface="+mn-ea"/>
                </a:rPr>
                <a:t>，说明软件存在较多待修复问题）。这些数据可作为项目组判断</a:t>
              </a:r>
              <a:r>
                <a:rPr lang="en-US" altLang="zh-CN">
                  <a:sym typeface="+mn-ea"/>
                </a:rPr>
                <a:t> “</a:t>
              </a:r>
              <a:r>
                <a:rPr lang="zh-CN" altLang="en-US">
                  <a:sym typeface="+mn-ea"/>
                </a:rPr>
                <a:t>是否具备上线条件</a:t>
              </a:r>
              <a:r>
                <a:rPr lang="en-US" altLang="zh-CN">
                  <a:sym typeface="+mn-ea"/>
                </a:rPr>
                <a:t>” </a:t>
              </a:r>
              <a:r>
                <a:rPr lang="zh-CN" altLang="en-US">
                  <a:sym typeface="+mn-ea"/>
                </a:rPr>
                <a:t>的重要依据，避免凭主观经验决策。</a:t>
              </a:r>
              <a:endParaRPr lang="zh-CN" altLang="en-US">
                <a:sym typeface="+mn-ea"/>
              </a:endParaRPr>
            </a:p>
            <a:p>
              <a:endParaRPr lang="zh-CN" altLang="en-US"/>
            </a:p>
          </p:txBody>
        </p:sp>
        <p:sp>
          <p:nvSpPr>
            <p:cNvPr id="180" name="矩形 179"/>
            <p:cNvSpPr/>
            <p:nvPr/>
          </p:nvSpPr>
          <p:spPr>
            <a:xfrm>
              <a:off x="598" y="1445"/>
              <a:ext cx="6502" cy="88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sym typeface="+mn-ea"/>
                </a:rPr>
                <a:t>6. </a:t>
              </a:r>
              <a:r>
                <a:rPr lang="zh-CN" altLang="en-US">
                  <a:sym typeface="+mn-ea"/>
                </a:rPr>
                <a:t>量化测试进度与质量，辅助决策</a:t>
              </a:r>
              <a:endParaRPr lang="zh-CN" altLang="en-US"/>
            </a:p>
          </p:txBody>
        </p:sp>
      </p:gr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3" name="文本框 2"/>
          <p:cNvSpPr txBox="1"/>
          <p:nvPr/>
        </p:nvSpPr>
        <p:spPr>
          <a:xfrm>
            <a:off x="285750" y="518795"/>
            <a:ext cx="7644130" cy="6339205"/>
          </a:xfrm>
          <a:prstGeom prst="rect">
            <a:avLst/>
          </a:prstGeom>
          <a:noFill/>
        </p:spPr>
        <p:txBody>
          <a:bodyPr wrap="square" rtlCol="0" anchor="t">
            <a:spAutoFit/>
          </a:bodyPr>
          <a:p>
            <a:r>
              <a:rPr lang="en-US" altLang="zh-CN" sz="1400">
                <a:latin typeface="微软雅黑" panose="020B0503020204020204" charset="-122"/>
                <a:ea typeface="微软雅黑" panose="020B0503020204020204" charset="-122"/>
                <a:cs typeface="微软雅黑" panose="020B0503020204020204" charset="-122"/>
              </a:rPr>
              <a:t># 1. </a:t>
            </a:r>
            <a:r>
              <a:rPr lang="zh-CN" altLang="en-US" sz="1400">
                <a:latin typeface="微软雅黑" panose="020B0503020204020204" charset="-122"/>
                <a:ea typeface="微软雅黑" panose="020B0503020204020204" charset="-122"/>
                <a:cs typeface="微软雅黑" panose="020B0503020204020204" charset="-122"/>
              </a:rPr>
              <a:t>创建索引</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index_name = "demo_products"</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try:</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 </a:t>
            </a:r>
            <a:r>
              <a:rPr lang="zh-CN" altLang="en-US" sz="1400">
                <a:latin typeface="微软雅黑" panose="020B0503020204020204" charset="-122"/>
                <a:ea typeface="微软雅黑" panose="020B0503020204020204" charset="-122"/>
                <a:cs typeface="微软雅黑" panose="020B0503020204020204" charset="-122"/>
              </a:rPr>
              <a:t>删除已存在的索引（仅演示用）</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if es.indices.exists(index=index_name):</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es.indices.delete(index=index_name)</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 </a:t>
            </a:r>
            <a:r>
              <a:rPr lang="zh-CN" altLang="en-US" sz="1400">
                <a:latin typeface="微软雅黑" panose="020B0503020204020204" charset="-122"/>
                <a:ea typeface="微软雅黑" panose="020B0503020204020204" charset="-122"/>
                <a:cs typeface="微软雅黑" panose="020B0503020204020204" charset="-122"/>
              </a:rPr>
              <a:t>创建新索引</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es.indices.create(</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index=index_name,</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body={</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"settings":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"number_of_shards": 1,</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"number_of_replicas": 0</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"mappings":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"properties":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"name": {"type": "text"},</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"price": {"type": "float"},</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"category": {"type": "keyword"},</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"stock": {"type": "integer"},</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"created_time": {"type": "date", "format": "yyyy-MM-dd HH:mm:ss"}</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print(f"</a:t>
            </a:r>
            <a:r>
              <a:rPr lang="en-US"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索引</a:t>
            </a:r>
            <a:r>
              <a:rPr lang="en-US" altLang="zh-CN" sz="1400">
                <a:latin typeface="微软雅黑" panose="020B0503020204020204" charset="-122"/>
                <a:ea typeface="微软雅黑" panose="020B0503020204020204" charset="-122"/>
                <a:cs typeface="微软雅黑" panose="020B0503020204020204" charset="-122"/>
              </a:rPr>
              <a:t> '{index_name}' </a:t>
            </a:r>
            <a:r>
              <a:rPr lang="zh-CN" altLang="en-US" sz="1400">
                <a:latin typeface="微软雅黑" panose="020B0503020204020204" charset="-122"/>
                <a:ea typeface="微软雅黑" panose="020B0503020204020204" charset="-122"/>
                <a:cs typeface="微软雅黑" panose="020B0503020204020204" charset="-122"/>
              </a:rPr>
              <a:t>创建成功</a:t>
            </a:r>
            <a:r>
              <a:rPr lang="en-US" altLang="zh-CN" sz="1400">
                <a:latin typeface="微软雅黑" panose="020B0503020204020204" charset="-122"/>
                <a:ea typeface="微软雅黑" panose="020B0503020204020204" charset="-122"/>
                <a:cs typeface="微软雅黑" panose="020B0503020204020204" charset="-122"/>
              </a:rPr>
              <a:t>")</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except RequestError as e:</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print(f"</a:t>
            </a:r>
            <a:r>
              <a:rPr lang="en-US"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创建索引失败</a:t>
            </a:r>
            <a:r>
              <a:rPr lang="en-US" altLang="zh-CN" sz="1400">
                <a:latin typeface="微软雅黑" panose="020B0503020204020204" charset="-122"/>
                <a:ea typeface="微软雅黑" panose="020B0503020204020204" charset="-122"/>
                <a:cs typeface="微软雅黑" panose="020B0503020204020204" charset="-122"/>
              </a:rPr>
              <a:t>: {e}")</a:t>
            </a:r>
            <a:endParaRPr lang="en-US" altLang="zh-CN"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2" name="文本框 1"/>
          <p:cNvSpPr txBox="1"/>
          <p:nvPr/>
        </p:nvSpPr>
        <p:spPr>
          <a:xfrm>
            <a:off x="239395" y="650875"/>
            <a:ext cx="11713210" cy="645160"/>
          </a:xfrm>
          <a:prstGeom prst="rect">
            <a:avLst/>
          </a:prstGeom>
        </p:spPr>
        <p:txBody>
          <a:bodyPr wrap="square">
            <a:spAutoFit/>
          </a:bodyPr>
          <a:p>
            <a:pPr marL="0" indent="0"/>
            <a:r>
              <a:rPr lang="zh-CN" altLang="en-US" b="0" i="0">
                <a:latin typeface="微软雅黑" panose="020B0503020204020204" charset="-122"/>
                <a:ea typeface="微软雅黑" panose="020B0503020204020204" charset="-122"/>
                <a:cs typeface="微软雅黑" panose="020B0503020204020204" charset="-122"/>
              </a:rPr>
              <a:t>提高 </a:t>
            </a:r>
            <a:r>
              <a:rPr lang="en-US" altLang="zh-CN" b="0" i="0">
                <a:latin typeface="微软雅黑" panose="020B0503020204020204" charset="-122"/>
                <a:ea typeface="微软雅黑" panose="020B0503020204020204" charset="-122"/>
                <a:cs typeface="微软雅黑" panose="020B0503020204020204" charset="-122"/>
              </a:rPr>
              <a:t>AI Agent </a:t>
            </a:r>
            <a:r>
              <a:rPr lang="zh-CN" altLang="en-US" b="0" i="0">
                <a:latin typeface="微软雅黑" panose="020B0503020204020204" charset="-122"/>
                <a:ea typeface="微软雅黑" panose="020B0503020204020204" charset="-122"/>
                <a:cs typeface="微软雅黑" panose="020B0503020204020204" charset="-122"/>
              </a:rPr>
              <a:t>开发质量需要从需求定义、技术架构、测试验证、迭代优化等全生命周期入手，结合 </a:t>
            </a:r>
            <a:r>
              <a:rPr lang="en-US" altLang="zh-CN" b="0" i="0">
                <a:latin typeface="微软雅黑" panose="020B0503020204020204" charset="-122"/>
                <a:ea typeface="微软雅黑" panose="020B0503020204020204" charset="-122"/>
                <a:cs typeface="微软雅黑" panose="020B0503020204020204" charset="-122"/>
              </a:rPr>
              <a:t>Agent </a:t>
            </a:r>
            <a:r>
              <a:rPr lang="zh-CN" altLang="en-US" b="0" i="0">
                <a:latin typeface="微软雅黑" panose="020B0503020204020204" charset="-122"/>
                <a:ea typeface="微软雅黑" panose="020B0503020204020204" charset="-122"/>
                <a:cs typeface="微软雅黑" panose="020B0503020204020204" charset="-122"/>
              </a:rPr>
              <a:t>的智能化特性（如自主决策、工具调用、环境交互）建立针对性的质量保障体系，具体可从以下 </a:t>
            </a:r>
            <a:r>
              <a:rPr lang="en-US" altLang="zh-CN" b="0" i="0">
                <a:latin typeface="微软雅黑" panose="020B0503020204020204" charset="-122"/>
                <a:ea typeface="微软雅黑" panose="020B0503020204020204" charset="-122"/>
                <a:cs typeface="微软雅黑" panose="020B0503020204020204" charset="-122"/>
              </a:rPr>
              <a:t>6 </a:t>
            </a:r>
            <a:r>
              <a:rPr lang="zh-CN" altLang="en-US" b="0" i="0">
                <a:latin typeface="微软雅黑" panose="020B0503020204020204" charset="-122"/>
                <a:ea typeface="微软雅黑" panose="020B0503020204020204" charset="-122"/>
                <a:cs typeface="微软雅黑" panose="020B0503020204020204" charset="-122"/>
              </a:rPr>
              <a:t>个核心方向展开</a:t>
            </a:r>
            <a:endParaRPr lang="zh-CN" altLang="en-US" b="0" i="0">
              <a:latin typeface="微软雅黑" panose="020B0503020204020204" charset="-122"/>
              <a:ea typeface="微软雅黑" panose="020B0503020204020204" charset="-122"/>
              <a:cs typeface="微软雅黑" panose="020B0503020204020204" charset="-122"/>
            </a:endParaRPr>
          </a:p>
        </p:txBody>
      </p:sp>
      <p:sp>
        <p:nvSpPr>
          <p:cNvPr id="151" name="圆角矩形 150"/>
          <p:cNvSpPr/>
          <p:nvPr>
            <p:custDataLst>
              <p:tags r:id="rId2"/>
            </p:custDataLst>
          </p:nvPr>
        </p:nvSpPr>
        <p:spPr>
          <a:xfrm>
            <a:off x="796925" y="145192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明确需求边界，建立</a:t>
            </a:r>
            <a:r>
              <a:rPr lang="en-US" altLang="zh-CN" sz="1400" dirty="0">
                <a:solidFill>
                  <a:schemeClr val="tx1"/>
                </a:solidFill>
                <a:sym typeface="+mn-ea"/>
              </a:rPr>
              <a:t> “</a:t>
            </a:r>
            <a:r>
              <a:rPr lang="zh-CN" altLang="en-US" sz="1400" dirty="0">
                <a:solidFill>
                  <a:schemeClr val="tx1"/>
                </a:solidFill>
                <a:sym typeface="+mn-ea"/>
              </a:rPr>
              <a:t>可量化</a:t>
            </a:r>
            <a:r>
              <a:rPr lang="en-US" altLang="zh-CN" sz="1400" dirty="0">
                <a:solidFill>
                  <a:schemeClr val="tx1"/>
                </a:solidFill>
                <a:sym typeface="+mn-ea"/>
              </a:rPr>
              <a:t>” </a:t>
            </a:r>
            <a:r>
              <a:rPr lang="zh-CN" altLang="en-US" sz="1400" dirty="0">
                <a:solidFill>
                  <a:schemeClr val="tx1"/>
                </a:solidFill>
                <a:sym typeface="+mn-ea"/>
              </a:rPr>
              <a:t>的质量目标</a:t>
            </a:r>
            <a:endParaRPr lang="zh-CN" altLang="en-US" sz="1400" dirty="0">
              <a:solidFill>
                <a:schemeClr val="tx1"/>
              </a:solidFill>
              <a:sym typeface="+mn-ea"/>
            </a:endParaRPr>
          </a:p>
        </p:txBody>
      </p:sp>
      <p:sp>
        <p:nvSpPr>
          <p:cNvPr id="152" name="椭圆 151"/>
          <p:cNvSpPr>
            <a:spLocks noChangeAspect="1"/>
          </p:cNvSpPr>
          <p:nvPr>
            <p:custDataLst>
              <p:tags r:id="rId3"/>
            </p:custDataLst>
          </p:nvPr>
        </p:nvSpPr>
        <p:spPr>
          <a:xfrm>
            <a:off x="989966" y="196437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1</a:t>
            </a:r>
            <a:endParaRPr lang="en-US" altLang="zh-CN" dirty="0">
              <a:solidFill>
                <a:srgbClr val="FFFFFF"/>
              </a:solidFill>
              <a:sym typeface="+mn-ea"/>
            </a:endParaRPr>
          </a:p>
        </p:txBody>
      </p:sp>
      <p:sp>
        <p:nvSpPr>
          <p:cNvPr id="153" name="圆角矩形 152"/>
          <p:cNvSpPr/>
          <p:nvPr>
            <p:custDataLst>
              <p:tags r:id="rId4"/>
            </p:custDataLst>
          </p:nvPr>
        </p:nvSpPr>
        <p:spPr>
          <a:xfrm>
            <a:off x="796925" y="306990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设计</a:t>
            </a:r>
            <a:r>
              <a:rPr lang="en-US" altLang="zh-CN" sz="1400" dirty="0">
                <a:solidFill>
                  <a:schemeClr val="tx1"/>
                </a:solidFill>
                <a:sym typeface="+mn-ea"/>
              </a:rPr>
              <a:t> “</a:t>
            </a:r>
            <a:r>
              <a:rPr lang="zh-CN" altLang="en-US" sz="1400" dirty="0">
                <a:solidFill>
                  <a:schemeClr val="tx1"/>
                </a:solidFill>
                <a:sym typeface="+mn-ea"/>
              </a:rPr>
              <a:t>针对性</a:t>
            </a:r>
            <a:r>
              <a:rPr lang="en-US" altLang="zh-CN" sz="1400" dirty="0">
                <a:solidFill>
                  <a:schemeClr val="tx1"/>
                </a:solidFill>
                <a:sym typeface="+mn-ea"/>
              </a:rPr>
              <a:t>” </a:t>
            </a:r>
            <a:r>
              <a:rPr lang="zh-CN" altLang="en-US" sz="1400" dirty="0">
                <a:solidFill>
                  <a:schemeClr val="tx1"/>
                </a:solidFill>
                <a:sym typeface="+mn-ea"/>
              </a:rPr>
              <a:t>测试体系，覆盖</a:t>
            </a:r>
            <a:r>
              <a:rPr lang="en-US" altLang="zh-CN" sz="1400" dirty="0">
                <a:solidFill>
                  <a:schemeClr val="tx1"/>
                </a:solidFill>
                <a:sym typeface="+mn-ea"/>
              </a:rPr>
              <a:t> Agent </a:t>
            </a:r>
            <a:r>
              <a:rPr lang="zh-CN" altLang="en-US" sz="1400" dirty="0">
                <a:solidFill>
                  <a:schemeClr val="tx1"/>
                </a:solidFill>
                <a:sym typeface="+mn-ea"/>
              </a:rPr>
              <a:t>的智能化场景</a:t>
            </a:r>
            <a:endParaRPr lang="zh-CN" altLang="en-US" sz="1400" dirty="0">
              <a:solidFill>
                <a:schemeClr val="tx1"/>
              </a:solidFill>
              <a:sym typeface="+mn-ea"/>
            </a:endParaRPr>
          </a:p>
        </p:txBody>
      </p:sp>
      <p:sp>
        <p:nvSpPr>
          <p:cNvPr id="154" name="椭圆 153"/>
          <p:cNvSpPr>
            <a:spLocks noChangeAspect="1"/>
          </p:cNvSpPr>
          <p:nvPr>
            <p:custDataLst>
              <p:tags r:id="rId5"/>
            </p:custDataLst>
          </p:nvPr>
        </p:nvSpPr>
        <p:spPr>
          <a:xfrm>
            <a:off x="989966" y="358235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3</a:t>
            </a:r>
            <a:endParaRPr lang="en-US" altLang="zh-CN" dirty="0">
              <a:solidFill>
                <a:srgbClr val="FFFFFF"/>
              </a:solidFill>
              <a:sym typeface="+mn-ea"/>
            </a:endParaRPr>
          </a:p>
        </p:txBody>
      </p:sp>
      <p:sp>
        <p:nvSpPr>
          <p:cNvPr id="155" name="圆角矩形 154"/>
          <p:cNvSpPr/>
          <p:nvPr>
            <p:custDataLst>
              <p:tags r:id="rId6"/>
            </p:custDataLst>
          </p:nvPr>
        </p:nvSpPr>
        <p:spPr>
          <a:xfrm>
            <a:off x="796925" y="4687888"/>
            <a:ext cx="5325745" cy="1461770"/>
          </a:xfrm>
          <a:prstGeom prst="roundRect">
            <a:avLst>
              <a:gd name="adj" fmla="val 15204"/>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建立</a:t>
            </a:r>
            <a:r>
              <a:rPr lang="en-US" altLang="zh-CN" sz="1400" dirty="0">
                <a:solidFill>
                  <a:schemeClr val="tx1"/>
                </a:solidFill>
                <a:sym typeface="+mn-ea"/>
              </a:rPr>
              <a:t> “</a:t>
            </a:r>
            <a:r>
              <a:rPr lang="zh-CN" altLang="en-US" sz="1400" dirty="0">
                <a:solidFill>
                  <a:schemeClr val="tx1"/>
                </a:solidFill>
                <a:sym typeface="+mn-ea"/>
              </a:rPr>
              <a:t>全流程</a:t>
            </a:r>
            <a:r>
              <a:rPr lang="en-US" altLang="zh-CN" sz="1400" dirty="0">
                <a:solidFill>
                  <a:schemeClr val="tx1"/>
                </a:solidFill>
                <a:sym typeface="+mn-ea"/>
              </a:rPr>
              <a:t>” </a:t>
            </a:r>
            <a:r>
              <a:rPr lang="zh-CN" altLang="en-US" sz="1400" dirty="0">
                <a:solidFill>
                  <a:schemeClr val="tx1"/>
                </a:solidFill>
                <a:sym typeface="+mn-ea"/>
              </a:rPr>
              <a:t>监控与日志体系，快速定位问题</a:t>
            </a:r>
            <a:endParaRPr lang="zh-CN" altLang="en-US" sz="1400" dirty="0">
              <a:solidFill>
                <a:schemeClr val="tx1"/>
              </a:solidFill>
              <a:sym typeface="+mn-ea"/>
            </a:endParaRPr>
          </a:p>
        </p:txBody>
      </p:sp>
      <p:sp>
        <p:nvSpPr>
          <p:cNvPr id="156" name="椭圆 155"/>
          <p:cNvSpPr>
            <a:spLocks noChangeAspect="1"/>
          </p:cNvSpPr>
          <p:nvPr>
            <p:custDataLst>
              <p:tags r:id="rId7"/>
            </p:custDataLst>
          </p:nvPr>
        </p:nvSpPr>
        <p:spPr>
          <a:xfrm>
            <a:off x="989966" y="520033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5</a:t>
            </a:r>
            <a:endParaRPr lang="en-US" altLang="zh-CN" dirty="0">
              <a:solidFill>
                <a:srgbClr val="FFFFFF"/>
              </a:solidFill>
              <a:sym typeface="+mn-ea"/>
            </a:endParaRPr>
          </a:p>
        </p:txBody>
      </p:sp>
      <p:sp>
        <p:nvSpPr>
          <p:cNvPr id="157" name="圆角矩形 156"/>
          <p:cNvSpPr/>
          <p:nvPr>
            <p:custDataLst>
              <p:tags r:id="rId8"/>
            </p:custDataLst>
          </p:nvPr>
        </p:nvSpPr>
        <p:spPr>
          <a:xfrm>
            <a:off x="6271261" y="145192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优化技术架构，夯实</a:t>
            </a:r>
            <a:r>
              <a:rPr lang="en-US" altLang="zh-CN" sz="1400" dirty="0">
                <a:solidFill>
                  <a:schemeClr val="tx1"/>
                </a:solidFill>
                <a:sym typeface="+mn-ea"/>
              </a:rPr>
              <a:t> “</a:t>
            </a:r>
            <a:r>
              <a:rPr lang="zh-CN" altLang="en-US" sz="1400" dirty="0">
                <a:solidFill>
                  <a:schemeClr val="tx1"/>
                </a:solidFill>
                <a:sym typeface="+mn-ea"/>
              </a:rPr>
              <a:t>稳定性</a:t>
            </a:r>
            <a:r>
              <a:rPr lang="en-US" altLang="zh-CN" sz="1400" dirty="0">
                <a:solidFill>
                  <a:schemeClr val="tx1"/>
                </a:solidFill>
                <a:sym typeface="+mn-ea"/>
              </a:rPr>
              <a:t>” </a:t>
            </a:r>
            <a:r>
              <a:rPr lang="zh-CN" altLang="en-US" sz="1400" dirty="0">
                <a:solidFill>
                  <a:schemeClr val="tx1"/>
                </a:solidFill>
                <a:sym typeface="+mn-ea"/>
              </a:rPr>
              <a:t>基础</a:t>
            </a:r>
            <a:endParaRPr lang="zh-CN" altLang="en-US" sz="1400" dirty="0">
              <a:solidFill>
                <a:schemeClr val="tx1"/>
              </a:solidFill>
              <a:sym typeface="+mn-ea"/>
            </a:endParaRPr>
          </a:p>
        </p:txBody>
      </p:sp>
      <p:sp>
        <p:nvSpPr>
          <p:cNvPr id="158" name="椭圆 157"/>
          <p:cNvSpPr>
            <a:spLocks noChangeAspect="1"/>
          </p:cNvSpPr>
          <p:nvPr>
            <p:custDataLst>
              <p:tags r:id="rId9"/>
            </p:custDataLst>
          </p:nvPr>
        </p:nvSpPr>
        <p:spPr>
          <a:xfrm>
            <a:off x="6464301" y="196437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2</a:t>
            </a:r>
            <a:endParaRPr lang="en-US" altLang="zh-CN" dirty="0">
              <a:solidFill>
                <a:srgbClr val="FFFFFF"/>
              </a:solidFill>
              <a:sym typeface="+mn-ea"/>
            </a:endParaRPr>
          </a:p>
        </p:txBody>
      </p:sp>
      <p:sp>
        <p:nvSpPr>
          <p:cNvPr id="159" name="圆角矩形 158"/>
          <p:cNvSpPr/>
          <p:nvPr>
            <p:custDataLst>
              <p:tags r:id="rId10"/>
            </p:custDataLst>
          </p:nvPr>
        </p:nvSpPr>
        <p:spPr>
          <a:xfrm>
            <a:off x="6271261" y="306990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强化</a:t>
            </a:r>
            <a:r>
              <a:rPr lang="en-US" altLang="zh-CN" sz="1400" dirty="0">
                <a:solidFill>
                  <a:schemeClr val="tx1"/>
                </a:solidFill>
                <a:sym typeface="+mn-ea"/>
              </a:rPr>
              <a:t> “</a:t>
            </a:r>
            <a:r>
              <a:rPr lang="zh-CN" altLang="en-US" sz="1400" dirty="0">
                <a:solidFill>
                  <a:schemeClr val="tx1"/>
                </a:solidFill>
                <a:sym typeface="+mn-ea"/>
              </a:rPr>
              <a:t>数据与模型</a:t>
            </a:r>
            <a:r>
              <a:rPr lang="en-US" altLang="zh-CN" sz="1400" dirty="0">
                <a:solidFill>
                  <a:schemeClr val="tx1"/>
                </a:solidFill>
                <a:sym typeface="+mn-ea"/>
              </a:rPr>
              <a:t>” </a:t>
            </a:r>
            <a:r>
              <a:rPr lang="zh-CN" altLang="en-US" sz="1400" dirty="0">
                <a:solidFill>
                  <a:schemeClr val="tx1"/>
                </a:solidFill>
                <a:sym typeface="+mn-ea"/>
              </a:rPr>
              <a:t>质量，避免</a:t>
            </a:r>
            <a:r>
              <a:rPr lang="en-US" altLang="zh-CN" sz="1400" dirty="0">
                <a:solidFill>
                  <a:schemeClr val="tx1"/>
                </a:solidFill>
                <a:sym typeface="+mn-ea"/>
              </a:rPr>
              <a:t> “</a:t>
            </a:r>
            <a:r>
              <a:rPr lang="zh-CN" altLang="en-US" sz="1400" dirty="0">
                <a:solidFill>
                  <a:schemeClr val="tx1"/>
                </a:solidFill>
                <a:sym typeface="+mn-ea"/>
              </a:rPr>
              <a:t>智能偏差</a:t>
            </a:r>
            <a:r>
              <a:rPr lang="en-US" altLang="zh-CN" sz="1400" dirty="0">
                <a:solidFill>
                  <a:schemeClr val="tx1"/>
                </a:solidFill>
                <a:sym typeface="+mn-ea"/>
              </a:rPr>
              <a:t>”</a:t>
            </a:r>
            <a:endParaRPr lang="en-US" altLang="zh-CN" sz="1400" dirty="0">
              <a:solidFill>
                <a:schemeClr val="tx1"/>
              </a:solidFill>
              <a:sym typeface="+mn-ea"/>
            </a:endParaRPr>
          </a:p>
        </p:txBody>
      </p:sp>
      <p:sp>
        <p:nvSpPr>
          <p:cNvPr id="160" name="椭圆 159"/>
          <p:cNvSpPr>
            <a:spLocks noChangeAspect="1"/>
          </p:cNvSpPr>
          <p:nvPr>
            <p:custDataLst>
              <p:tags r:id="rId11"/>
            </p:custDataLst>
          </p:nvPr>
        </p:nvSpPr>
        <p:spPr>
          <a:xfrm>
            <a:off x="6464301" y="358235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4</a:t>
            </a:r>
            <a:endParaRPr lang="en-US" altLang="zh-CN" dirty="0">
              <a:solidFill>
                <a:srgbClr val="FFFFFF"/>
              </a:solidFill>
              <a:sym typeface="+mn-ea"/>
            </a:endParaRPr>
          </a:p>
        </p:txBody>
      </p:sp>
      <p:sp>
        <p:nvSpPr>
          <p:cNvPr id="161" name="圆角矩形 160"/>
          <p:cNvSpPr/>
          <p:nvPr>
            <p:custDataLst>
              <p:tags r:id="rId12"/>
            </p:custDataLst>
          </p:nvPr>
        </p:nvSpPr>
        <p:spPr>
          <a:xfrm>
            <a:off x="6271261" y="4687888"/>
            <a:ext cx="5325745" cy="1461770"/>
          </a:xfrm>
          <a:prstGeom prst="roundRect">
            <a:avLst>
              <a:gd name="adj" fmla="val 15204"/>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720090" tIns="0" rIns="179705" rtlCol="0" anchor="ctr"/>
          <a:p>
            <a:pPr indent="0" algn="l" fontAlgn="auto">
              <a:lnSpc>
                <a:spcPct val="130000"/>
              </a:lnSpc>
              <a:spcAft>
                <a:spcPts val="0"/>
              </a:spcAft>
            </a:pPr>
            <a:r>
              <a:rPr lang="zh-CN" altLang="en-US" sz="1400" dirty="0">
                <a:solidFill>
                  <a:schemeClr val="tx1"/>
                </a:solidFill>
                <a:sym typeface="+mn-ea"/>
              </a:rPr>
              <a:t>迭代优化：基于反馈持续改进质量</a:t>
            </a:r>
            <a:endParaRPr lang="zh-CN" altLang="en-US" sz="1400" dirty="0">
              <a:solidFill>
                <a:schemeClr val="tx1"/>
              </a:solidFill>
              <a:sym typeface="+mn-ea"/>
            </a:endParaRPr>
          </a:p>
        </p:txBody>
      </p:sp>
      <p:sp>
        <p:nvSpPr>
          <p:cNvPr id="162" name="椭圆 161"/>
          <p:cNvSpPr>
            <a:spLocks noChangeAspect="1"/>
          </p:cNvSpPr>
          <p:nvPr>
            <p:custDataLst>
              <p:tags r:id="rId13"/>
            </p:custDataLst>
          </p:nvPr>
        </p:nvSpPr>
        <p:spPr>
          <a:xfrm>
            <a:off x="6464301" y="520033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6</a:t>
            </a:r>
            <a:endParaRPr lang="en-US" altLang="zh-CN" dirty="0">
              <a:solidFill>
                <a:srgbClr val="FFFFFF"/>
              </a:solidFill>
              <a:sym typeface="+mn-ea"/>
            </a:endParaRPr>
          </a:p>
        </p:txBody>
      </p:sp>
    </p:spTree>
    <p:custDataLst>
      <p:tags r:id="rId14"/>
    </p:custData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164" name="矩形 163"/>
          <p:cNvSpPr/>
          <p:nvPr/>
        </p:nvSpPr>
        <p:spPr>
          <a:xfrm>
            <a:off x="387350" y="1530985"/>
            <a:ext cx="11174730" cy="468312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AI Agent </a:t>
            </a:r>
            <a:r>
              <a:rPr lang="en-US" altLang="zh-CN">
                <a:latin typeface="微软雅黑" panose="020B0503020204020204" charset="-122"/>
                <a:ea typeface="微软雅黑" panose="020B0503020204020204" charset="-122"/>
                <a:cs typeface="微软雅黑" panose="020B0503020204020204" charset="-122"/>
                <a:sym typeface="+mn-ea"/>
              </a:rPr>
              <a:t>的需求易因</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智能化</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特性变得模糊（如</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让</a:t>
            </a:r>
            <a:r>
              <a:rPr lang="en-US" altLang="zh-CN">
                <a:latin typeface="微软雅黑" panose="020B0503020204020204" charset="-122"/>
                <a:ea typeface="微软雅黑" panose="020B0503020204020204" charset="-122"/>
                <a:cs typeface="微软雅黑" panose="020B0503020204020204" charset="-122"/>
                <a:sym typeface="+mn-ea"/>
              </a:rPr>
              <a:t> Agent </a:t>
            </a:r>
            <a:r>
              <a:rPr lang="en-US" altLang="zh-CN">
                <a:latin typeface="微软雅黑" panose="020B0503020204020204" charset="-122"/>
                <a:ea typeface="微软雅黑" panose="020B0503020204020204" charset="-122"/>
                <a:cs typeface="微软雅黑" panose="020B0503020204020204" charset="-122"/>
                <a:sym typeface="+mn-ea"/>
              </a:rPr>
              <a:t>具备客户服务能力</a:t>
            </a:r>
            <a:r>
              <a:rPr lang="en-US" alt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），需先通过需求拆解明确边界与质量标准：</a:t>
            </a:r>
            <a:endParaRPr lang="en-US" altLang="zh-CN">
              <a:latin typeface="微软雅黑" panose="020B0503020204020204" charset="-122"/>
              <a:ea typeface="微软雅黑" panose="020B0503020204020204" charset="-122"/>
              <a:cs typeface="微软雅黑" panose="020B0503020204020204" charset="-122"/>
              <a:sym typeface="+mn-ea"/>
            </a:endParaRPr>
          </a:p>
        </p:txBody>
      </p:sp>
      <p:sp>
        <p:nvSpPr>
          <p:cNvPr id="166" name="矩形 165"/>
          <p:cNvSpPr/>
          <p:nvPr/>
        </p:nvSpPr>
        <p:spPr>
          <a:xfrm>
            <a:off x="379730" y="887095"/>
            <a:ext cx="495109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一、明确需求边界，建立</a:t>
            </a:r>
            <a:r>
              <a:rPr lang="en-US" altLang="zh-CN"/>
              <a:t> “</a:t>
            </a:r>
            <a:r>
              <a:rPr lang="zh-CN" altLang="en-US"/>
              <a:t>可量化</a:t>
            </a:r>
            <a:r>
              <a:rPr lang="en-US" altLang="zh-CN"/>
              <a:t>” </a:t>
            </a:r>
            <a:r>
              <a:rPr lang="zh-CN" altLang="en-US"/>
              <a:t>的质量目标</a:t>
            </a:r>
            <a:endParaRPr lang="zh-CN" altLang="en-US"/>
          </a:p>
        </p:txBody>
      </p:sp>
      <p:pic>
        <p:nvPicPr>
          <p:cNvPr id="4" name="图片 3"/>
          <p:cNvPicPr>
            <a:picLocks noChangeAspect="1"/>
          </p:cNvPicPr>
          <p:nvPr/>
        </p:nvPicPr>
        <p:blipFill>
          <a:blip r:embed="rId2"/>
          <a:stretch>
            <a:fillRect/>
          </a:stretch>
        </p:blipFill>
        <p:spPr>
          <a:xfrm>
            <a:off x="387350" y="2272030"/>
            <a:ext cx="10831195" cy="3520440"/>
          </a:xfrm>
          <a:prstGeom prst="rect">
            <a:avLst/>
          </a:prstGeom>
        </p:spPr>
      </p:pic>
    </p:spTree>
    <p:custDataLst>
      <p:tags r:id="rId3"/>
    </p:custData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164" name="矩形 163"/>
          <p:cNvSpPr/>
          <p:nvPr/>
        </p:nvSpPr>
        <p:spPr>
          <a:xfrm>
            <a:off x="387350" y="1530985"/>
            <a:ext cx="11174730" cy="524129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Agent </a:t>
            </a:r>
            <a:r>
              <a:rPr lang="en-US" altLang="zh-CN">
                <a:latin typeface="微软雅黑" panose="020B0503020204020204" charset="-122"/>
                <a:ea typeface="微软雅黑" panose="020B0503020204020204" charset="-122"/>
                <a:cs typeface="微软雅黑" panose="020B0503020204020204" charset="-122"/>
                <a:sym typeface="+mn-ea"/>
              </a:rPr>
              <a:t>的质量依赖底层架构的可靠性，需从模块化设计、依赖管理、容错机制三方面优化：</a:t>
            </a:r>
            <a:endParaRPr lang="en-US" altLang="zh-CN">
              <a:latin typeface="微软雅黑" panose="020B0503020204020204" charset="-122"/>
              <a:ea typeface="微软雅黑" panose="020B0503020204020204" charset="-122"/>
              <a:cs typeface="微软雅黑" panose="020B0503020204020204" charset="-122"/>
              <a:sym typeface="+mn-ea"/>
            </a:endParaRPr>
          </a:p>
        </p:txBody>
      </p:sp>
      <p:sp>
        <p:nvSpPr>
          <p:cNvPr id="166" name="矩形 165"/>
          <p:cNvSpPr/>
          <p:nvPr/>
        </p:nvSpPr>
        <p:spPr>
          <a:xfrm>
            <a:off x="379730" y="887095"/>
            <a:ext cx="495109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二、优化技术架构，夯实</a:t>
            </a:r>
            <a:r>
              <a:rPr lang="en-US" altLang="zh-CN"/>
              <a:t> “</a:t>
            </a:r>
            <a:r>
              <a:rPr lang="zh-CN" altLang="en-US"/>
              <a:t>稳定性</a:t>
            </a:r>
            <a:r>
              <a:rPr lang="en-US" altLang="zh-CN"/>
              <a:t>” </a:t>
            </a:r>
            <a:r>
              <a:rPr lang="zh-CN" altLang="en-US"/>
              <a:t>基础</a:t>
            </a:r>
            <a:endParaRPr lang="zh-CN" altLang="en-US"/>
          </a:p>
        </p:txBody>
      </p:sp>
      <p:pic>
        <p:nvPicPr>
          <p:cNvPr id="2" name="图片 1"/>
          <p:cNvPicPr>
            <a:picLocks noChangeAspect="1"/>
          </p:cNvPicPr>
          <p:nvPr/>
        </p:nvPicPr>
        <p:blipFill>
          <a:blip r:embed="rId2"/>
          <a:stretch>
            <a:fillRect/>
          </a:stretch>
        </p:blipFill>
        <p:spPr>
          <a:xfrm>
            <a:off x="443230" y="1872615"/>
            <a:ext cx="10641965" cy="4899025"/>
          </a:xfrm>
          <a:prstGeom prst="rect">
            <a:avLst/>
          </a:prstGeom>
        </p:spPr>
      </p:pic>
    </p:spTree>
    <p:custDataLst>
      <p:tags r:id="rId3"/>
    </p:custData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164" name="矩形 163"/>
          <p:cNvSpPr/>
          <p:nvPr/>
        </p:nvSpPr>
        <p:spPr>
          <a:xfrm>
            <a:off x="387350" y="1530985"/>
            <a:ext cx="11624310" cy="524129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r>
              <a:rPr lang="zh-CN" altLang="en-US"/>
              <a:t>传统软件测试难以覆盖</a:t>
            </a:r>
            <a:r>
              <a:rPr lang="en-US" altLang="zh-CN"/>
              <a:t> Agent </a:t>
            </a:r>
            <a:r>
              <a:rPr lang="zh-CN" altLang="en-US"/>
              <a:t>的</a:t>
            </a:r>
            <a:r>
              <a:rPr lang="en-US" altLang="zh-CN"/>
              <a:t> “</a:t>
            </a:r>
            <a:r>
              <a:rPr lang="zh-CN" altLang="en-US"/>
              <a:t>自主决策、动态交互</a:t>
            </a:r>
            <a:r>
              <a:rPr lang="en-US" altLang="zh-CN"/>
              <a:t>” </a:t>
            </a:r>
            <a:r>
              <a:rPr lang="zh-CN" altLang="en-US"/>
              <a:t>特性，需构建分层测试</a:t>
            </a:r>
            <a:r>
              <a:rPr lang="en-US" altLang="zh-CN"/>
              <a:t> + </a:t>
            </a:r>
            <a:r>
              <a:rPr lang="zh-CN" altLang="en-US"/>
              <a:t>场景化测试体系：</a:t>
            </a:r>
            <a:endParaRPr lang="zh-CN" altLang="en-US"/>
          </a:p>
        </p:txBody>
      </p:sp>
      <p:sp>
        <p:nvSpPr>
          <p:cNvPr id="166" name="矩形 165"/>
          <p:cNvSpPr/>
          <p:nvPr/>
        </p:nvSpPr>
        <p:spPr>
          <a:xfrm>
            <a:off x="379730" y="887095"/>
            <a:ext cx="582104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三、设计</a:t>
            </a:r>
            <a:r>
              <a:rPr lang="en-US" altLang="zh-CN"/>
              <a:t> “</a:t>
            </a:r>
            <a:r>
              <a:rPr lang="zh-CN" altLang="en-US"/>
              <a:t>针对性</a:t>
            </a:r>
            <a:r>
              <a:rPr lang="en-US" altLang="zh-CN"/>
              <a:t>” </a:t>
            </a:r>
            <a:r>
              <a:rPr lang="zh-CN" altLang="en-US"/>
              <a:t>测试体系，覆盖</a:t>
            </a:r>
            <a:r>
              <a:rPr lang="en-US" altLang="zh-CN"/>
              <a:t> Agent </a:t>
            </a:r>
            <a:r>
              <a:rPr lang="zh-CN" altLang="en-US"/>
              <a:t>的智能化场景</a:t>
            </a:r>
            <a:endParaRPr lang="zh-CN" altLang="en-US"/>
          </a:p>
        </p:txBody>
      </p:sp>
      <p:sp>
        <p:nvSpPr>
          <p:cNvPr id="5" name="圆角矩形 4"/>
          <p:cNvSpPr/>
          <p:nvPr/>
        </p:nvSpPr>
        <p:spPr>
          <a:xfrm>
            <a:off x="544830" y="2049145"/>
            <a:ext cx="5490210" cy="199580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1.</a:t>
            </a:r>
            <a:r>
              <a:rPr lang="zh-CN" altLang="en-US" sz="1300" b="1"/>
              <a:t>单元测试：验证单个组件的逻辑正确性：</a:t>
            </a:r>
            <a:endParaRPr lang="zh-CN" altLang="en-US" sz="1300" b="1"/>
          </a:p>
          <a:p>
            <a:pPr algn="l"/>
            <a:r>
              <a:rPr lang="zh-CN" altLang="en-US" sz="1300"/>
              <a:t>对</a:t>
            </a:r>
            <a:r>
              <a:rPr lang="en-US" altLang="zh-CN" sz="1300"/>
              <a:t> “</a:t>
            </a:r>
            <a:r>
              <a:rPr lang="zh-CN" altLang="en-US" sz="1300"/>
              <a:t>工具调用模块</a:t>
            </a:r>
            <a:r>
              <a:rPr lang="en-US" altLang="zh-CN" sz="1300"/>
              <a:t>” </a:t>
            </a:r>
            <a:r>
              <a:rPr lang="zh-CN" altLang="en-US" sz="1300"/>
              <a:t>测试：模拟工具返回成功</a:t>
            </a:r>
            <a:r>
              <a:rPr lang="en-US" altLang="zh-CN" sz="1300"/>
              <a:t> / </a:t>
            </a:r>
            <a:r>
              <a:rPr lang="zh-CN" altLang="en-US" sz="1300"/>
              <a:t>失败</a:t>
            </a:r>
            <a:r>
              <a:rPr lang="en-US" altLang="zh-CN" sz="1300"/>
              <a:t> / </a:t>
            </a:r>
            <a:r>
              <a:rPr lang="zh-CN" altLang="en-US" sz="1300"/>
              <a:t>超时等场景，验证</a:t>
            </a:r>
            <a:r>
              <a:rPr lang="en-US" altLang="zh-CN" sz="1300"/>
              <a:t> Agent </a:t>
            </a:r>
            <a:r>
              <a:rPr lang="zh-CN" altLang="en-US" sz="1300"/>
              <a:t>是否按预期处理（如工具返回</a:t>
            </a:r>
            <a:r>
              <a:rPr lang="en-US" altLang="zh-CN" sz="1300"/>
              <a:t> 500 </a:t>
            </a:r>
            <a:r>
              <a:rPr lang="zh-CN" altLang="en-US" sz="1300"/>
              <a:t>错误时，是否触发重试）；</a:t>
            </a:r>
            <a:endParaRPr lang="zh-CN" altLang="en-US" sz="1300"/>
          </a:p>
          <a:p>
            <a:pPr algn="l"/>
            <a:r>
              <a:rPr lang="zh-CN" altLang="en-US" sz="1300"/>
              <a:t>对</a:t>
            </a:r>
            <a:r>
              <a:rPr lang="en-US" altLang="zh-CN" sz="1300"/>
              <a:t> “</a:t>
            </a:r>
            <a:r>
              <a:rPr lang="zh-CN" altLang="en-US" sz="1300"/>
              <a:t>决策逻辑模块</a:t>
            </a:r>
            <a:r>
              <a:rPr lang="en-US" altLang="zh-CN" sz="1300"/>
              <a:t>” </a:t>
            </a:r>
            <a:r>
              <a:rPr lang="zh-CN" altLang="en-US" sz="1300"/>
              <a:t>测试：固定输入上下文（如</a:t>
            </a:r>
            <a:r>
              <a:rPr lang="en-US" altLang="zh-CN" sz="1300"/>
              <a:t> “</a:t>
            </a:r>
            <a:r>
              <a:rPr lang="zh-CN" altLang="en-US" sz="1300"/>
              <a:t>用户说</a:t>
            </a:r>
            <a:r>
              <a:rPr lang="en-US" altLang="zh-CN" sz="1300"/>
              <a:t>‘</a:t>
            </a:r>
            <a:r>
              <a:rPr lang="zh-CN" altLang="en-US" sz="1300"/>
              <a:t>帮我订明天北京到上海的机票</a:t>
            </a:r>
            <a:r>
              <a:rPr lang="en-US" altLang="zh-CN" sz="1300"/>
              <a:t>’”</a:t>
            </a:r>
            <a:r>
              <a:rPr lang="zh-CN" altLang="en-US" sz="1300"/>
              <a:t>），验证</a:t>
            </a:r>
            <a:r>
              <a:rPr lang="en-US" altLang="zh-CN" sz="1300"/>
              <a:t> Agent </a:t>
            </a:r>
            <a:r>
              <a:rPr lang="zh-CN" altLang="en-US" sz="1300"/>
              <a:t>是否按预设规则选择工具（如优先调用</a:t>
            </a:r>
            <a:r>
              <a:rPr lang="en-US" altLang="zh-CN" sz="1300"/>
              <a:t> “</a:t>
            </a:r>
            <a:r>
              <a:rPr lang="zh-CN" altLang="en-US" sz="1300"/>
              <a:t>机票查询工具</a:t>
            </a:r>
            <a:r>
              <a:rPr lang="en-US" altLang="zh-CN" sz="1300"/>
              <a:t>”</a:t>
            </a:r>
            <a:r>
              <a:rPr lang="zh-CN" altLang="en-US" sz="1300"/>
              <a:t>，而非</a:t>
            </a:r>
            <a:r>
              <a:rPr lang="en-US" altLang="zh-CN" sz="1300"/>
              <a:t> “</a:t>
            </a:r>
            <a:r>
              <a:rPr lang="zh-CN" altLang="en-US" sz="1300"/>
              <a:t>酒店预订工具</a:t>
            </a:r>
            <a:r>
              <a:rPr lang="en-US" altLang="zh-CN" sz="1300"/>
              <a:t>”</a:t>
            </a:r>
            <a:r>
              <a:rPr lang="zh-CN" altLang="en-US" sz="1300"/>
              <a:t>）；</a:t>
            </a:r>
            <a:endParaRPr lang="zh-CN" altLang="en-US" sz="1300"/>
          </a:p>
          <a:p>
            <a:pPr algn="l"/>
            <a:r>
              <a:rPr lang="zh-CN" altLang="en-US" sz="1300"/>
              <a:t>对</a:t>
            </a:r>
            <a:r>
              <a:rPr lang="en-US" altLang="zh-CN" sz="1300"/>
              <a:t> “</a:t>
            </a:r>
            <a:r>
              <a:rPr lang="zh-CN" altLang="en-US" sz="1300"/>
              <a:t>记忆模块</a:t>
            </a:r>
            <a:r>
              <a:rPr lang="en-US" altLang="zh-CN" sz="1300"/>
              <a:t>” </a:t>
            </a:r>
            <a:r>
              <a:rPr lang="zh-CN" altLang="en-US" sz="1300"/>
              <a:t>测试：验证长对话中上下文的存储与提取正确性（如用户第</a:t>
            </a:r>
            <a:r>
              <a:rPr lang="en-US" altLang="zh-CN" sz="1300"/>
              <a:t> 5 </a:t>
            </a:r>
            <a:r>
              <a:rPr lang="zh-CN" altLang="en-US" sz="1300"/>
              <a:t>轮提到</a:t>
            </a:r>
            <a:r>
              <a:rPr lang="en-US" altLang="zh-CN" sz="1300"/>
              <a:t> “</a:t>
            </a:r>
            <a:r>
              <a:rPr lang="zh-CN" altLang="en-US" sz="1300"/>
              <a:t>修改出发时间为后天</a:t>
            </a:r>
            <a:r>
              <a:rPr lang="en-US" altLang="zh-CN" sz="1300"/>
              <a:t>”</a:t>
            </a:r>
            <a:r>
              <a:rPr lang="zh-CN" altLang="en-US" sz="1300"/>
              <a:t>，</a:t>
            </a:r>
            <a:r>
              <a:rPr lang="en-US" altLang="zh-CN" sz="1300"/>
              <a:t>Agent </a:t>
            </a:r>
            <a:r>
              <a:rPr lang="zh-CN" altLang="en-US" sz="1300"/>
              <a:t>是否能更新记忆，而非沿用第</a:t>
            </a:r>
            <a:r>
              <a:rPr lang="en-US" altLang="zh-CN" sz="1300"/>
              <a:t> 1 </a:t>
            </a:r>
            <a:r>
              <a:rPr lang="zh-CN" altLang="en-US" sz="1300"/>
              <a:t>轮的</a:t>
            </a:r>
            <a:r>
              <a:rPr lang="en-US" altLang="zh-CN" sz="1300"/>
              <a:t> “</a:t>
            </a:r>
            <a:r>
              <a:rPr lang="zh-CN" altLang="en-US" sz="1300"/>
              <a:t>明天</a:t>
            </a:r>
            <a:r>
              <a:rPr lang="en-US" altLang="zh-CN" sz="1300"/>
              <a:t>”</a:t>
            </a:r>
            <a:r>
              <a:rPr lang="zh-CN" altLang="en-US" sz="1300"/>
              <a:t>）。</a:t>
            </a:r>
            <a:endParaRPr lang="zh-CN" altLang="en-US" sz="1300"/>
          </a:p>
        </p:txBody>
      </p:sp>
      <p:sp>
        <p:nvSpPr>
          <p:cNvPr id="6" name="圆角矩形 5"/>
          <p:cNvSpPr/>
          <p:nvPr/>
        </p:nvSpPr>
        <p:spPr>
          <a:xfrm>
            <a:off x="544830" y="4412615"/>
            <a:ext cx="5490210" cy="199580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2.</a:t>
            </a:r>
            <a:r>
              <a:rPr lang="zh-CN" altLang="en-US" sz="1300" b="1"/>
              <a:t>集成测试：验证组件协同的流畅性：</a:t>
            </a:r>
            <a:endParaRPr lang="zh-CN" altLang="en-US" sz="1300" b="1"/>
          </a:p>
          <a:p>
            <a:pPr algn="l"/>
            <a:r>
              <a:rPr lang="zh-CN" altLang="en-US" sz="1300"/>
              <a:t>模拟完整任务流程（如</a:t>
            </a:r>
            <a:r>
              <a:rPr lang="en-US" altLang="zh-CN" sz="1300"/>
              <a:t> “</a:t>
            </a:r>
            <a:r>
              <a:rPr lang="zh-CN" altLang="en-US" sz="1300"/>
              <a:t>用户咨询商品</a:t>
            </a:r>
            <a:r>
              <a:rPr lang="en-US" altLang="en-US" sz="1300"/>
              <a:t>→</a:t>
            </a:r>
            <a:r>
              <a:rPr lang="en-US" altLang="zh-CN" sz="1300"/>
              <a:t>Agent </a:t>
            </a:r>
            <a:r>
              <a:rPr lang="zh-CN" altLang="en-US" sz="1300"/>
              <a:t>调用</a:t>
            </a:r>
            <a:r>
              <a:rPr lang="en-US" altLang="zh-CN" sz="1300"/>
              <a:t>‘</a:t>
            </a:r>
            <a:r>
              <a:rPr lang="zh-CN" altLang="en-US" sz="1300"/>
              <a:t>商品查询工具</a:t>
            </a:r>
            <a:r>
              <a:rPr lang="en-US" altLang="zh-CN" sz="1300"/>
              <a:t>’</a:t>
            </a:r>
            <a:r>
              <a:rPr lang="en-US" altLang="en-US" sz="1300"/>
              <a:t>→</a:t>
            </a:r>
            <a:r>
              <a:rPr lang="zh-CN" altLang="en-US" sz="1300"/>
              <a:t>用户下单</a:t>
            </a:r>
            <a:r>
              <a:rPr lang="en-US" altLang="en-US" sz="1300"/>
              <a:t>→</a:t>
            </a:r>
            <a:r>
              <a:rPr lang="en-US" altLang="zh-CN" sz="1300"/>
              <a:t>Agent </a:t>
            </a:r>
            <a:r>
              <a:rPr lang="zh-CN" altLang="en-US" sz="1300"/>
              <a:t>调用</a:t>
            </a:r>
            <a:r>
              <a:rPr lang="en-US" altLang="zh-CN" sz="1300"/>
              <a:t>‘</a:t>
            </a:r>
            <a:r>
              <a:rPr lang="zh-CN" altLang="en-US" sz="1300"/>
              <a:t>订单创建工具</a:t>
            </a:r>
            <a:r>
              <a:rPr lang="en-US" altLang="zh-CN" sz="1300"/>
              <a:t>’</a:t>
            </a:r>
            <a:r>
              <a:rPr lang="en-US" altLang="en-US" sz="1300"/>
              <a:t>→</a:t>
            </a:r>
            <a:r>
              <a:rPr lang="en-US" altLang="zh-CN" sz="1300"/>
              <a:t>Agent </a:t>
            </a:r>
            <a:r>
              <a:rPr lang="zh-CN" altLang="en-US" sz="1300"/>
              <a:t>调用</a:t>
            </a:r>
            <a:r>
              <a:rPr lang="en-US" altLang="zh-CN" sz="1300"/>
              <a:t>‘</a:t>
            </a:r>
            <a:r>
              <a:rPr lang="zh-CN" altLang="en-US" sz="1300"/>
              <a:t>支付工具</a:t>
            </a:r>
            <a:r>
              <a:rPr lang="en-US" altLang="zh-CN" sz="1300"/>
              <a:t>’”</a:t>
            </a:r>
            <a:r>
              <a:rPr lang="zh-CN" altLang="en-US" sz="1300"/>
              <a:t>），验证模块间数据传递是否正确（如</a:t>
            </a:r>
            <a:r>
              <a:rPr lang="en-US" altLang="zh-CN" sz="1300"/>
              <a:t> “</a:t>
            </a:r>
            <a:r>
              <a:rPr lang="zh-CN" altLang="en-US" sz="1300"/>
              <a:t>商品</a:t>
            </a:r>
            <a:r>
              <a:rPr lang="en-US" altLang="zh-CN" sz="1300"/>
              <a:t> ID </a:t>
            </a:r>
            <a:r>
              <a:rPr lang="zh-CN" altLang="en-US" sz="1300"/>
              <a:t>从查询工具传递到订单工具时是否一致</a:t>
            </a:r>
            <a:r>
              <a:rPr lang="en-US" altLang="zh-CN" sz="1300"/>
              <a:t>”</a:t>
            </a:r>
            <a:r>
              <a:rPr lang="zh-CN" altLang="en-US" sz="1300"/>
              <a:t>）、流程是否无卡顿；</a:t>
            </a:r>
            <a:endParaRPr lang="zh-CN" altLang="en-US" sz="1300"/>
          </a:p>
          <a:p>
            <a:pPr algn="l"/>
            <a:r>
              <a:rPr lang="zh-CN" altLang="en-US" sz="1300"/>
              <a:t>测试多工具并发场景（如</a:t>
            </a:r>
            <a:r>
              <a:rPr lang="en-US" altLang="zh-CN" sz="1300"/>
              <a:t> Agent </a:t>
            </a:r>
            <a:r>
              <a:rPr lang="zh-CN" altLang="en-US" sz="1300"/>
              <a:t>同时调用</a:t>
            </a:r>
            <a:r>
              <a:rPr lang="en-US" altLang="zh-CN" sz="1300"/>
              <a:t> “</a:t>
            </a:r>
            <a:r>
              <a:rPr lang="zh-CN" altLang="en-US" sz="1300"/>
              <a:t>天气查询</a:t>
            </a:r>
            <a:r>
              <a:rPr lang="en-US" altLang="zh-CN" sz="1300"/>
              <a:t>” </a:t>
            </a:r>
            <a:r>
              <a:rPr lang="zh-CN" altLang="en-US" sz="1300"/>
              <a:t>和</a:t>
            </a:r>
            <a:r>
              <a:rPr lang="en-US" altLang="zh-CN" sz="1300"/>
              <a:t> “</a:t>
            </a:r>
            <a:r>
              <a:rPr lang="zh-CN" altLang="en-US" sz="1300"/>
              <a:t>行程推荐</a:t>
            </a:r>
            <a:r>
              <a:rPr lang="en-US" altLang="zh-CN" sz="1300"/>
              <a:t>” </a:t>
            </a:r>
            <a:r>
              <a:rPr lang="zh-CN" altLang="en-US" sz="1300"/>
              <a:t>工具），验证资源调度是否合理（如避免工具调用阻塞导致响应延迟）。</a:t>
            </a:r>
            <a:endParaRPr lang="zh-CN" altLang="en-US" sz="1300"/>
          </a:p>
        </p:txBody>
      </p:sp>
      <p:sp>
        <p:nvSpPr>
          <p:cNvPr id="7" name="圆角矩形 6"/>
          <p:cNvSpPr/>
          <p:nvPr/>
        </p:nvSpPr>
        <p:spPr>
          <a:xfrm>
            <a:off x="6200775" y="2035175"/>
            <a:ext cx="5490210" cy="199580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3.</a:t>
            </a:r>
            <a:r>
              <a:rPr lang="zh-CN" altLang="en-US" sz="1300" b="1"/>
              <a:t>场景化测试：覆盖真实业务中的复杂场景：</a:t>
            </a:r>
            <a:endParaRPr lang="zh-CN" altLang="en-US" sz="1300" b="1"/>
          </a:p>
          <a:p>
            <a:pPr algn="l"/>
            <a:r>
              <a:rPr lang="zh-CN" altLang="en-US" sz="1300"/>
              <a:t>异常场景测试：如</a:t>
            </a:r>
            <a:r>
              <a:rPr lang="en-US" altLang="zh-CN" sz="1300"/>
              <a:t> “</a:t>
            </a:r>
            <a:r>
              <a:rPr lang="zh-CN" altLang="en-US" sz="1300"/>
              <a:t>用户输入模糊需求（</a:t>
            </a:r>
            <a:r>
              <a:rPr lang="en-US" altLang="zh-CN" sz="1300"/>
              <a:t>‘</a:t>
            </a:r>
            <a:r>
              <a:rPr lang="zh-CN" altLang="en-US" sz="1300"/>
              <a:t>帮我安排周末</a:t>
            </a:r>
            <a:r>
              <a:rPr lang="en-US" altLang="zh-CN" sz="1300"/>
              <a:t>’</a:t>
            </a:r>
            <a:r>
              <a:rPr lang="zh-CN" altLang="en-US" sz="1300"/>
              <a:t>）</a:t>
            </a:r>
            <a:r>
              <a:rPr lang="en-US" altLang="en-US" sz="1300"/>
              <a:t>→</a:t>
            </a:r>
            <a:r>
              <a:rPr lang="en-US" altLang="zh-CN" sz="1300"/>
              <a:t>Agent </a:t>
            </a:r>
            <a:r>
              <a:rPr lang="zh-CN" altLang="en-US" sz="1300"/>
              <a:t>是否能通过多轮追问获取关键信息（</a:t>
            </a:r>
            <a:r>
              <a:rPr lang="en-US" altLang="zh-CN" sz="1300"/>
              <a:t>‘</a:t>
            </a:r>
            <a:r>
              <a:rPr lang="zh-CN" altLang="en-US" sz="1300"/>
              <a:t>您偏好户外还是室内活动？</a:t>
            </a:r>
            <a:r>
              <a:rPr lang="en-US" altLang="zh-CN" sz="1300"/>
              <a:t>’</a:t>
            </a:r>
            <a:r>
              <a:rPr lang="zh-CN" altLang="en-US" sz="1300"/>
              <a:t>）</a:t>
            </a:r>
            <a:r>
              <a:rPr lang="en-US" altLang="zh-CN" sz="1300"/>
              <a:t>”“</a:t>
            </a:r>
            <a:r>
              <a:rPr lang="zh-CN" altLang="en-US" sz="1300"/>
              <a:t>网络突然中断后恢复，</a:t>
            </a:r>
            <a:r>
              <a:rPr lang="en-US" altLang="zh-CN" sz="1300"/>
              <a:t>Agent </a:t>
            </a:r>
            <a:r>
              <a:rPr lang="zh-CN" altLang="en-US" sz="1300"/>
              <a:t>是否能续接之前的对话</a:t>
            </a:r>
            <a:r>
              <a:rPr lang="en-US" altLang="zh-CN" sz="1300"/>
              <a:t>”</a:t>
            </a:r>
            <a:r>
              <a:rPr lang="zh-CN" altLang="en-US" sz="1300"/>
              <a:t>；</a:t>
            </a:r>
            <a:endParaRPr lang="zh-CN" altLang="en-US" sz="1300"/>
          </a:p>
          <a:p>
            <a:pPr algn="l"/>
            <a:r>
              <a:rPr lang="zh-CN" altLang="en-US" sz="1300"/>
              <a:t>合规性测试：针对金融、医疗等敏感领域，验证</a:t>
            </a:r>
            <a:r>
              <a:rPr lang="en-US" altLang="zh-CN" sz="1300"/>
              <a:t> Agent </a:t>
            </a:r>
            <a:r>
              <a:rPr lang="zh-CN" altLang="en-US" sz="1300"/>
              <a:t>输出是否符合行业规范（如</a:t>
            </a:r>
            <a:r>
              <a:rPr lang="en-US" altLang="zh-CN" sz="1300"/>
              <a:t> “</a:t>
            </a:r>
            <a:r>
              <a:rPr lang="zh-CN" altLang="en-US" sz="1300"/>
              <a:t>医疗</a:t>
            </a:r>
            <a:r>
              <a:rPr lang="en-US" altLang="zh-CN" sz="1300"/>
              <a:t> Agent </a:t>
            </a:r>
            <a:r>
              <a:rPr lang="zh-CN" altLang="en-US" sz="1300"/>
              <a:t>是否绝不推荐处方药，仅提示</a:t>
            </a:r>
            <a:r>
              <a:rPr lang="en-US" altLang="zh-CN" sz="1300"/>
              <a:t>‘</a:t>
            </a:r>
            <a:r>
              <a:rPr lang="zh-CN" altLang="en-US" sz="1300"/>
              <a:t>请咨询专业医生</a:t>
            </a:r>
            <a:r>
              <a:rPr lang="en-US" altLang="zh-CN" sz="1300"/>
              <a:t>’”</a:t>
            </a:r>
            <a:r>
              <a:rPr lang="zh-CN" altLang="en-US" sz="1300"/>
              <a:t>）；</a:t>
            </a:r>
            <a:endParaRPr lang="zh-CN" altLang="en-US" sz="1300"/>
          </a:p>
          <a:p>
            <a:pPr algn="l"/>
            <a:r>
              <a:rPr lang="zh-CN" altLang="en-US" sz="1300"/>
              <a:t>压力测试：模拟高并发请求（如</a:t>
            </a:r>
            <a:r>
              <a:rPr lang="en-US" altLang="zh-CN" sz="1300"/>
              <a:t> 1000 </a:t>
            </a:r>
            <a:r>
              <a:rPr lang="zh-CN" altLang="en-US" sz="1300"/>
              <a:t>用户同时使用客服</a:t>
            </a:r>
            <a:r>
              <a:rPr lang="en-US" altLang="zh-CN" sz="1300"/>
              <a:t> Agent</a:t>
            </a:r>
            <a:r>
              <a:rPr lang="zh-CN" altLang="en-US" sz="1300"/>
              <a:t>），验证</a:t>
            </a:r>
            <a:r>
              <a:rPr lang="en-US" altLang="zh-CN" sz="1300"/>
              <a:t> Agent </a:t>
            </a:r>
            <a:r>
              <a:rPr lang="zh-CN" altLang="en-US" sz="1300"/>
              <a:t>的响应时间（如</a:t>
            </a:r>
            <a:r>
              <a:rPr lang="en-US" altLang="zh-CN" sz="1300"/>
              <a:t>≤3 </a:t>
            </a:r>
            <a:r>
              <a:rPr lang="zh-CN" altLang="en-US" sz="1300"/>
              <a:t>秒）、错误率（如</a:t>
            </a:r>
            <a:r>
              <a:rPr lang="en-US" altLang="zh-CN" sz="1300"/>
              <a:t>≤1%</a:t>
            </a:r>
            <a:r>
              <a:rPr lang="zh-CN" altLang="en-US" sz="1300"/>
              <a:t>）是否达标，避免因并发过高导致崩溃。</a:t>
            </a:r>
            <a:endParaRPr lang="zh-CN" altLang="en-US" sz="1300"/>
          </a:p>
        </p:txBody>
      </p:sp>
      <p:sp>
        <p:nvSpPr>
          <p:cNvPr id="8" name="圆角矩形 7"/>
          <p:cNvSpPr/>
          <p:nvPr/>
        </p:nvSpPr>
        <p:spPr>
          <a:xfrm>
            <a:off x="6200775" y="4350385"/>
            <a:ext cx="5490210" cy="199580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4.</a:t>
            </a:r>
            <a:r>
              <a:rPr lang="zh-CN" altLang="en-US" sz="1300" b="1"/>
              <a:t>用户验收测试（</a:t>
            </a:r>
            <a:r>
              <a:rPr lang="en-US" altLang="zh-CN" sz="1300" b="1"/>
              <a:t>UAT</a:t>
            </a:r>
            <a:r>
              <a:rPr lang="zh-CN" altLang="en-US" sz="1300" b="1"/>
              <a:t>）：验证真实用户体验：</a:t>
            </a:r>
            <a:endParaRPr lang="zh-CN" altLang="en-US" sz="1300" b="1"/>
          </a:p>
          <a:p>
            <a:pPr algn="l"/>
            <a:r>
              <a:rPr lang="zh-CN" altLang="en-US" sz="1300"/>
              <a:t>邀请目标用户（如客服</a:t>
            </a:r>
            <a:r>
              <a:rPr lang="en-US" altLang="zh-CN" sz="1300"/>
              <a:t> Agent </a:t>
            </a:r>
            <a:r>
              <a:rPr lang="zh-CN" altLang="en-US" sz="1300"/>
              <a:t>邀请真实客服人员）参与测试，收集</a:t>
            </a:r>
            <a:r>
              <a:rPr lang="en-US" altLang="zh-CN" sz="1300"/>
              <a:t> “</a:t>
            </a:r>
            <a:r>
              <a:rPr lang="zh-CN" altLang="en-US" sz="1300"/>
              <a:t>任务完成难度</a:t>
            </a:r>
            <a:r>
              <a:rPr lang="en-US" altLang="zh-CN" sz="1300"/>
              <a:t>”“</a:t>
            </a:r>
            <a:r>
              <a:rPr lang="zh-CN" altLang="en-US" sz="1300"/>
              <a:t>响应是否符合预期</a:t>
            </a:r>
            <a:r>
              <a:rPr lang="en-US" altLang="zh-CN" sz="1300"/>
              <a:t>”“</a:t>
            </a:r>
            <a:r>
              <a:rPr lang="zh-CN" altLang="en-US" sz="1300"/>
              <a:t>是否需要频繁人工干预</a:t>
            </a:r>
            <a:r>
              <a:rPr lang="en-US" altLang="zh-CN" sz="1300"/>
              <a:t>” </a:t>
            </a:r>
            <a:r>
              <a:rPr lang="zh-CN" altLang="en-US" sz="1300"/>
              <a:t>等反馈，避免技术层面</a:t>
            </a:r>
            <a:r>
              <a:rPr lang="en-US" altLang="zh-CN" sz="1300"/>
              <a:t> “</a:t>
            </a:r>
            <a:r>
              <a:rPr lang="zh-CN" altLang="en-US" sz="1300"/>
              <a:t>测试通过</a:t>
            </a:r>
            <a:r>
              <a:rPr lang="en-US" altLang="zh-CN" sz="1300"/>
              <a:t>” </a:t>
            </a:r>
            <a:r>
              <a:rPr lang="zh-CN" altLang="en-US" sz="1300"/>
              <a:t>但用户实际使用体验差的问题。</a:t>
            </a:r>
            <a:endParaRPr lang="zh-CN" altLang="en-US" sz="1300"/>
          </a:p>
        </p:txBody>
      </p:sp>
    </p:spTree>
    <p:custDataLst>
      <p:tags r:id="rId2"/>
    </p:custData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164" name="矩形 163"/>
          <p:cNvSpPr/>
          <p:nvPr/>
        </p:nvSpPr>
        <p:spPr>
          <a:xfrm>
            <a:off x="387350" y="1530985"/>
            <a:ext cx="11624310" cy="524129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Agent </a:t>
            </a:r>
            <a:r>
              <a:rPr lang="en-US" altLang="zh-CN">
                <a:latin typeface="微软雅黑" panose="020B0503020204020204" charset="-122"/>
                <a:ea typeface="微软雅黑" panose="020B0503020204020204" charset="-122"/>
                <a:cs typeface="微软雅黑" panose="020B0503020204020204" charset="-122"/>
                <a:sym typeface="+mn-ea"/>
              </a:rPr>
              <a:t>的决策依赖数据与模型，需从源头控制数据质量、监控模型输出，避免因数据</a:t>
            </a: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模型问题导致的质量风险：</a:t>
            </a:r>
            <a:endParaRPr lang="en-US" altLang="zh-CN">
              <a:latin typeface="微软雅黑" panose="020B0503020204020204" charset="-122"/>
              <a:ea typeface="微软雅黑" panose="020B0503020204020204" charset="-122"/>
              <a:cs typeface="微软雅黑" panose="020B0503020204020204" charset="-122"/>
              <a:sym typeface="+mn-ea"/>
            </a:endParaRPr>
          </a:p>
        </p:txBody>
      </p:sp>
      <p:sp>
        <p:nvSpPr>
          <p:cNvPr id="166" name="矩形 165"/>
          <p:cNvSpPr/>
          <p:nvPr/>
        </p:nvSpPr>
        <p:spPr>
          <a:xfrm>
            <a:off x="379730" y="887095"/>
            <a:ext cx="582104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四、强化</a:t>
            </a:r>
            <a:r>
              <a:rPr lang="en-US" altLang="zh-CN"/>
              <a:t> “</a:t>
            </a:r>
            <a:r>
              <a:rPr lang="zh-CN" altLang="en-US"/>
              <a:t>数据与模型</a:t>
            </a:r>
            <a:r>
              <a:rPr lang="en-US" altLang="zh-CN"/>
              <a:t>” </a:t>
            </a:r>
            <a:r>
              <a:rPr lang="zh-CN" altLang="en-US"/>
              <a:t>质量，避免</a:t>
            </a:r>
            <a:r>
              <a:rPr lang="en-US" altLang="zh-CN"/>
              <a:t> “</a:t>
            </a:r>
            <a:r>
              <a:rPr lang="zh-CN" altLang="en-US"/>
              <a:t>智能偏差</a:t>
            </a:r>
            <a:r>
              <a:rPr lang="en-US" altLang="zh-CN"/>
              <a:t>”</a:t>
            </a:r>
            <a:endParaRPr lang="en-US" altLang="zh-CN"/>
          </a:p>
        </p:txBody>
      </p:sp>
      <p:sp>
        <p:nvSpPr>
          <p:cNvPr id="5" name="圆角矩形 4"/>
          <p:cNvSpPr/>
          <p:nvPr/>
        </p:nvSpPr>
        <p:spPr>
          <a:xfrm>
            <a:off x="544830" y="2262505"/>
            <a:ext cx="11042650" cy="170116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1.</a:t>
            </a:r>
            <a:r>
              <a:rPr lang="zh-CN" altLang="en-US" sz="1300" b="1"/>
              <a:t>规范训练与交互数据管理：</a:t>
            </a:r>
            <a:endParaRPr lang="zh-CN" altLang="en-US" sz="1300" b="1"/>
          </a:p>
          <a:p>
            <a:pPr algn="l"/>
            <a:endParaRPr lang="zh-CN" altLang="en-US" sz="1300" b="1"/>
          </a:p>
          <a:p>
            <a:pPr algn="l"/>
            <a:r>
              <a:rPr lang="zh-CN" altLang="en-US" sz="1300"/>
              <a:t>训练数据：确保数据的</a:t>
            </a:r>
            <a:r>
              <a:rPr lang="en-US" altLang="zh-CN" sz="1300"/>
              <a:t> “</a:t>
            </a:r>
            <a:r>
              <a:rPr lang="zh-CN" altLang="en-US" sz="1300"/>
              <a:t>准确性、多样性、无偏见</a:t>
            </a:r>
            <a:r>
              <a:rPr lang="en-US" altLang="zh-CN" sz="1300"/>
              <a:t>”—— </a:t>
            </a:r>
            <a:r>
              <a:rPr lang="zh-CN" altLang="en-US" sz="1300"/>
              <a:t>例如客服</a:t>
            </a:r>
            <a:r>
              <a:rPr lang="en-US" altLang="zh-CN" sz="1300"/>
              <a:t> Agent </a:t>
            </a:r>
            <a:r>
              <a:rPr lang="zh-CN" altLang="en-US" sz="1300"/>
              <a:t>的训练数据需覆盖不同用户口音（避免仅支持标准普通话）、不同问题类型（咨询、投诉、建议），且剔除含歧视性、错误的内容（如避免因数据含</a:t>
            </a:r>
            <a:r>
              <a:rPr lang="en-US" altLang="zh-CN" sz="1300"/>
              <a:t> “</a:t>
            </a:r>
            <a:r>
              <a:rPr lang="zh-CN" altLang="en-US" sz="1300"/>
              <a:t>女性用户更关注价格</a:t>
            </a:r>
            <a:r>
              <a:rPr lang="en-US" altLang="zh-CN" sz="1300"/>
              <a:t>” </a:t>
            </a:r>
            <a:r>
              <a:rPr lang="zh-CN" altLang="en-US" sz="1300"/>
              <a:t>的偏见，导致</a:t>
            </a:r>
            <a:r>
              <a:rPr lang="en-US" altLang="zh-CN" sz="1300"/>
              <a:t> Agent </a:t>
            </a:r>
            <a:r>
              <a:rPr lang="zh-CN" altLang="en-US" sz="1300"/>
              <a:t>对男性用户忽视价格需求）；</a:t>
            </a:r>
            <a:endParaRPr lang="zh-CN" altLang="en-US" sz="1300"/>
          </a:p>
          <a:p>
            <a:pPr algn="l"/>
            <a:r>
              <a:rPr lang="zh-CN" altLang="en-US" sz="1300"/>
              <a:t>交互数据：记录</a:t>
            </a:r>
            <a:r>
              <a:rPr lang="en-US" altLang="zh-CN" sz="1300"/>
              <a:t> Agent </a:t>
            </a:r>
            <a:r>
              <a:rPr lang="zh-CN" altLang="en-US" sz="1300"/>
              <a:t>与用户的所有对话、工具调用日志，标注</a:t>
            </a:r>
            <a:r>
              <a:rPr lang="en-US" altLang="zh-CN" sz="1300"/>
              <a:t> “</a:t>
            </a:r>
            <a:r>
              <a:rPr lang="zh-CN" altLang="en-US" sz="1300"/>
              <a:t>成功案例</a:t>
            </a:r>
            <a:r>
              <a:rPr lang="en-US" altLang="zh-CN" sz="1300"/>
              <a:t>”“</a:t>
            </a:r>
            <a:r>
              <a:rPr lang="zh-CN" altLang="en-US" sz="1300"/>
              <a:t>失败案例</a:t>
            </a:r>
            <a:r>
              <a:rPr lang="en-US" altLang="zh-CN" sz="1300"/>
              <a:t>”</a:t>
            </a:r>
            <a:r>
              <a:rPr lang="zh-CN" altLang="en-US" sz="1300"/>
              <a:t>（如</a:t>
            </a:r>
            <a:r>
              <a:rPr lang="en-US" altLang="zh-CN" sz="1300"/>
              <a:t> “</a:t>
            </a:r>
            <a:r>
              <a:rPr lang="zh-CN" altLang="en-US" sz="1300"/>
              <a:t>用户需求未满足</a:t>
            </a:r>
            <a:r>
              <a:rPr lang="en-US" altLang="zh-CN" sz="1300"/>
              <a:t>”“</a:t>
            </a:r>
            <a:r>
              <a:rPr lang="zh-CN" altLang="en-US" sz="1300"/>
              <a:t>工具调用错误</a:t>
            </a:r>
            <a:r>
              <a:rPr lang="en-US" altLang="zh-CN" sz="1300"/>
              <a:t>”</a:t>
            </a:r>
            <a:r>
              <a:rPr lang="zh-CN" altLang="en-US" sz="1300"/>
              <a:t>），用于后续模型优化与问题溯源。</a:t>
            </a:r>
            <a:endParaRPr lang="zh-CN" altLang="en-US" sz="1300"/>
          </a:p>
        </p:txBody>
      </p:sp>
      <p:sp>
        <p:nvSpPr>
          <p:cNvPr id="6" name="圆角矩形 5"/>
          <p:cNvSpPr/>
          <p:nvPr/>
        </p:nvSpPr>
        <p:spPr>
          <a:xfrm>
            <a:off x="544830" y="4412615"/>
            <a:ext cx="11112500" cy="177101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2.</a:t>
            </a:r>
            <a:r>
              <a:rPr lang="zh-CN" altLang="en-US" sz="1300" b="1"/>
              <a:t>持续监控模型输出偏差：</a:t>
            </a:r>
            <a:endParaRPr lang="zh-CN" altLang="en-US" sz="1300" b="1"/>
          </a:p>
          <a:p>
            <a:pPr algn="l"/>
            <a:endParaRPr lang="zh-CN" altLang="en-US" sz="1300" b="1"/>
          </a:p>
          <a:p>
            <a:pPr algn="l"/>
            <a:r>
              <a:rPr lang="zh-CN" altLang="en-US" sz="1300"/>
              <a:t>建立</a:t>
            </a:r>
            <a:r>
              <a:rPr lang="en-US" altLang="zh-CN" sz="1300"/>
              <a:t> “</a:t>
            </a:r>
            <a:r>
              <a:rPr lang="zh-CN" altLang="en-US" sz="1300"/>
              <a:t>模型输出校验规则</a:t>
            </a:r>
            <a:r>
              <a:rPr lang="en-US" altLang="zh-CN" sz="1300"/>
              <a:t>”</a:t>
            </a:r>
            <a:r>
              <a:rPr lang="zh-CN" altLang="en-US" sz="1300"/>
              <a:t>：例如金融</a:t>
            </a:r>
            <a:r>
              <a:rPr lang="en-US" altLang="zh-CN" sz="1300"/>
              <a:t> Agent </a:t>
            </a:r>
            <a:r>
              <a:rPr lang="zh-CN" altLang="en-US" sz="1300"/>
              <a:t>输出的</a:t>
            </a:r>
            <a:r>
              <a:rPr lang="en-US" altLang="zh-CN" sz="1300"/>
              <a:t> “</a:t>
            </a:r>
            <a:r>
              <a:rPr lang="zh-CN" altLang="en-US" sz="1300"/>
              <a:t>收益率</a:t>
            </a:r>
            <a:r>
              <a:rPr lang="en-US" altLang="zh-CN" sz="1300"/>
              <a:t>” </a:t>
            </a:r>
            <a:r>
              <a:rPr lang="zh-CN" altLang="en-US" sz="1300"/>
              <a:t>需在</a:t>
            </a:r>
            <a:r>
              <a:rPr lang="en-US" altLang="zh-CN" sz="1300"/>
              <a:t> “0-20%” </a:t>
            </a:r>
            <a:r>
              <a:rPr lang="zh-CN" altLang="en-US" sz="1300"/>
              <a:t>范围内（避免因模型幻觉输出</a:t>
            </a:r>
            <a:r>
              <a:rPr lang="en-US" altLang="zh-CN" sz="1300"/>
              <a:t> “100% </a:t>
            </a:r>
            <a:r>
              <a:rPr lang="zh-CN" altLang="en-US" sz="1300"/>
              <a:t>收益率</a:t>
            </a:r>
            <a:r>
              <a:rPr lang="en-US" altLang="zh-CN" sz="1300"/>
              <a:t>”</a:t>
            </a:r>
            <a:r>
              <a:rPr lang="zh-CN" altLang="en-US" sz="1300"/>
              <a:t>），若超出范围则触发人工审核；</a:t>
            </a:r>
            <a:endParaRPr lang="zh-CN" altLang="en-US" sz="1300"/>
          </a:p>
          <a:p>
            <a:pPr algn="l"/>
            <a:r>
              <a:rPr lang="zh-CN" altLang="en-US" sz="1300"/>
              <a:t>定期评估模型性能：通过</a:t>
            </a:r>
            <a:r>
              <a:rPr lang="en-US" altLang="zh-CN" sz="1300"/>
              <a:t> “</a:t>
            </a:r>
            <a:r>
              <a:rPr lang="zh-CN" altLang="en-US" sz="1300"/>
              <a:t>离线测试集</a:t>
            </a:r>
            <a:r>
              <a:rPr lang="en-US" altLang="zh-CN" sz="1300"/>
              <a:t> + </a:t>
            </a:r>
            <a:r>
              <a:rPr lang="zh-CN" altLang="en-US" sz="1300"/>
              <a:t>在线</a:t>
            </a:r>
            <a:r>
              <a:rPr lang="en-US" altLang="zh-CN" sz="1300"/>
              <a:t> A/B </a:t>
            </a:r>
            <a:r>
              <a:rPr lang="zh-CN" altLang="en-US" sz="1300"/>
              <a:t>测试</a:t>
            </a:r>
            <a:r>
              <a:rPr lang="en-US" altLang="zh-CN" sz="1300"/>
              <a:t>” </a:t>
            </a:r>
            <a:r>
              <a:rPr lang="zh-CN" altLang="en-US" sz="1300"/>
              <a:t>监控模型的任务成功率、错误率变化</a:t>
            </a:r>
            <a:r>
              <a:rPr lang="en-US" altLang="zh-CN" sz="1300"/>
              <a:t> —— </a:t>
            </a:r>
            <a:r>
              <a:rPr lang="zh-CN" altLang="en-US" sz="1300"/>
              <a:t>例如当发现</a:t>
            </a:r>
            <a:r>
              <a:rPr lang="en-US" altLang="zh-CN" sz="1300"/>
              <a:t> Agent </a:t>
            </a:r>
            <a:r>
              <a:rPr lang="zh-CN" altLang="en-US" sz="1300"/>
              <a:t>的</a:t>
            </a:r>
            <a:r>
              <a:rPr lang="en-US" altLang="zh-CN" sz="1300"/>
              <a:t> “</a:t>
            </a:r>
            <a:r>
              <a:rPr lang="zh-CN" altLang="en-US" sz="1300"/>
              <a:t>订单修改成功率</a:t>
            </a:r>
            <a:r>
              <a:rPr lang="en-US" altLang="zh-CN" sz="1300"/>
              <a:t>” </a:t>
            </a:r>
            <a:r>
              <a:rPr lang="zh-CN" altLang="en-US" sz="1300"/>
              <a:t>从</a:t>
            </a:r>
            <a:r>
              <a:rPr lang="en-US" altLang="zh-CN" sz="1300"/>
              <a:t> 95% </a:t>
            </a:r>
            <a:r>
              <a:rPr lang="zh-CN" altLang="en-US" sz="1300"/>
              <a:t>降至</a:t>
            </a:r>
            <a:r>
              <a:rPr lang="en-US" altLang="zh-CN" sz="1300"/>
              <a:t> 80% </a:t>
            </a:r>
            <a:r>
              <a:rPr lang="zh-CN" altLang="en-US" sz="1300"/>
              <a:t>时，需回溯模型是否迭代、数据是否更新，及时定位问题（如模型微调时引入了错误的决策逻辑）。</a:t>
            </a:r>
            <a:endParaRPr lang="zh-CN" altLang="en-US" sz="1300"/>
          </a:p>
        </p:txBody>
      </p:sp>
    </p:spTree>
    <p:custDataLst>
      <p:tags r:id="rId2"/>
    </p:custData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a:t>
            </a:r>
            <a:r>
              <a:rPr lang="zh-CN" altLang="en-US" sz="2700">
                <a:sym typeface="+mn-ea"/>
              </a:rPr>
              <a:t>高agent开发的质量</a:t>
            </a:r>
            <a:endParaRPr lang="zh-CN" altLang="en-US" sz="2700">
              <a:sym typeface="+mn-ea"/>
            </a:endParaRPr>
          </a:p>
        </p:txBody>
      </p:sp>
      <p:sp>
        <p:nvSpPr>
          <p:cNvPr id="164" name="矩形 163"/>
          <p:cNvSpPr/>
          <p:nvPr/>
        </p:nvSpPr>
        <p:spPr>
          <a:xfrm>
            <a:off x="387350" y="1530985"/>
            <a:ext cx="11624310" cy="524129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Agent </a:t>
            </a:r>
            <a:r>
              <a:rPr lang="en-US" altLang="zh-CN">
                <a:latin typeface="微软雅黑" panose="020B0503020204020204" charset="-122"/>
                <a:ea typeface="微软雅黑" panose="020B0503020204020204" charset="-122"/>
                <a:cs typeface="微软雅黑" panose="020B0503020204020204" charset="-122"/>
                <a:sym typeface="+mn-ea"/>
              </a:rPr>
              <a:t>的动态交互特性导致问题难以复现，需通过实时监控</a:t>
            </a:r>
            <a:r>
              <a:rPr lang="en-US" altLang="zh-CN">
                <a:latin typeface="微软雅黑" panose="020B0503020204020204" charset="-122"/>
                <a:ea typeface="微软雅黑" panose="020B0503020204020204" charset="-122"/>
                <a:cs typeface="微软雅黑" panose="020B0503020204020204" charset="-122"/>
                <a:sym typeface="+mn-ea"/>
              </a:rPr>
              <a:t> + </a:t>
            </a:r>
            <a:r>
              <a:rPr lang="en-US" altLang="zh-CN">
                <a:latin typeface="微软雅黑" panose="020B0503020204020204" charset="-122"/>
                <a:ea typeface="微软雅黑" panose="020B0503020204020204" charset="-122"/>
                <a:cs typeface="微软雅黑" panose="020B0503020204020204" charset="-122"/>
                <a:sym typeface="+mn-ea"/>
              </a:rPr>
              <a:t>详细日志实现</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问题可追溯、故障可快速修复</a:t>
            </a:r>
            <a:r>
              <a:rPr lang="en-US" alt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p:txBody>
      </p:sp>
      <p:sp>
        <p:nvSpPr>
          <p:cNvPr id="166" name="矩形 165"/>
          <p:cNvSpPr/>
          <p:nvPr/>
        </p:nvSpPr>
        <p:spPr>
          <a:xfrm>
            <a:off x="379730" y="887095"/>
            <a:ext cx="582104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五、建立</a:t>
            </a:r>
            <a:r>
              <a:rPr lang="en-US" altLang="zh-CN"/>
              <a:t> “</a:t>
            </a:r>
            <a:r>
              <a:rPr lang="zh-CN" altLang="en-US"/>
              <a:t>全流程</a:t>
            </a:r>
            <a:r>
              <a:rPr lang="en-US" altLang="zh-CN"/>
              <a:t>” </a:t>
            </a:r>
            <a:r>
              <a:rPr lang="zh-CN" altLang="en-US"/>
              <a:t>监控与日志体系，快速定位问题</a:t>
            </a:r>
            <a:endParaRPr lang="zh-CN" altLang="en-US"/>
          </a:p>
        </p:txBody>
      </p:sp>
      <p:sp>
        <p:nvSpPr>
          <p:cNvPr id="5" name="圆角矩形 4"/>
          <p:cNvSpPr/>
          <p:nvPr/>
        </p:nvSpPr>
        <p:spPr>
          <a:xfrm>
            <a:off x="544830" y="2262505"/>
            <a:ext cx="11042650" cy="170116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1.</a:t>
            </a:r>
            <a:r>
              <a:rPr lang="zh-CN" altLang="en-US" sz="1300" b="1"/>
              <a:t>实时监控关键指标：</a:t>
            </a:r>
            <a:endParaRPr lang="zh-CN" altLang="en-US" sz="1300" b="1"/>
          </a:p>
          <a:p>
            <a:pPr algn="l"/>
            <a:endParaRPr lang="zh-CN" altLang="en-US" sz="1300" b="1"/>
          </a:p>
          <a:p>
            <a:pPr algn="l"/>
            <a:r>
              <a:rPr lang="zh-CN" altLang="en-US" sz="1300"/>
              <a:t>业务指标：任务成功率、用户满意度、人工干预率（如</a:t>
            </a:r>
            <a:r>
              <a:rPr lang="en-US" altLang="zh-CN" sz="1300"/>
              <a:t> “</a:t>
            </a:r>
            <a:r>
              <a:rPr lang="zh-CN" altLang="en-US" sz="1300"/>
              <a:t>需人工接管的对话占比</a:t>
            </a:r>
            <a:r>
              <a:rPr lang="en-US" altLang="zh-CN" sz="1300"/>
              <a:t>”</a:t>
            </a:r>
            <a:r>
              <a:rPr lang="zh-CN" altLang="en-US" sz="1300"/>
              <a:t>）；</a:t>
            </a:r>
            <a:endParaRPr lang="zh-CN" altLang="en-US" sz="1300"/>
          </a:p>
          <a:p>
            <a:pPr algn="l"/>
            <a:r>
              <a:rPr lang="zh-CN" altLang="en-US" sz="1300"/>
              <a:t>技术指标：响应时间、模型推理耗时、工具调用成功率、错误码分布（如</a:t>
            </a:r>
            <a:r>
              <a:rPr lang="en-US" altLang="zh-CN" sz="1300"/>
              <a:t> “</a:t>
            </a:r>
            <a:r>
              <a:rPr lang="zh-CN" altLang="en-US" sz="1300"/>
              <a:t>工具返回</a:t>
            </a:r>
            <a:r>
              <a:rPr lang="en-US" altLang="zh-CN" sz="1300"/>
              <a:t> 403 </a:t>
            </a:r>
            <a:r>
              <a:rPr lang="zh-CN" altLang="en-US" sz="1300"/>
              <a:t>错误的次数</a:t>
            </a:r>
            <a:r>
              <a:rPr lang="en-US" altLang="zh-CN" sz="1300"/>
              <a:t>”</a:t>
            </a:r>
            <a:r>
              <a:rPr lang="zh-CN" altLang="en-US" sz="1300"/>
              <a:t>）；</a:t>
            </a:r>
            <a:endParaRPr lang="zh-CN" altLang="en-US" sz="1300"/>
          </a:p>
          <a:p>
            <a:pPr algn="l"/>
            <a:r>
              <a:rPr lang="zh-CN" altLang="en-US" sz="1300"/>
              <a:t>异常指标：模型输出的</a:t>
            </a:r>
            <a:r>
              <a:rPr lang="en-US" altLang="zh-CN" sz="1300"/>
              <a:t> “</a:t>
            </a:r>
            <a:r>
              <a:rPr lang="zh-CN" altLang="en-US" sz="1300"/>
              <a:t>幻觉率</a:t>
            </a:r>
            <a:r>
              <a:rPr lang="en-US" altLang="zh-CN" sz="1300"/>
              <a:t>”</a:t>
            </a:r>
            <a:r>
              <a:rPr lang="zh-CN" altLang="en-US" sz="1300"/>
              <a:t>（如无依据的回答占比）、决策循环次数（如同一任务反复推理超过</a:t>
            </a:r>
            <a:r>
              <a:rPr lang="en-US" altLang="zh-CN" sz="1300"/>
              <a:t> 5 </a:t>
            </a:r>
            <a:r>
              <a:rPr lang="zh-CN" altLang="en-US" sz="1300"/>
              <a:t>次）；</a:t>
            </a:r>
            <a:endParaRPr lang="zh-CN" altLang="en-US" sz="1300"/>
          </a:p>
          <a:p>
            <a:pPr algn="l"/>
            <a:r>
              <a:rPr lang="zh-CN" altLang="en-US" sz="1300"/>
              <a:t>当指标超出预设阈值（如</a:t>
            </a:r>
            <a:r>
              <a:rPr lang="en-US" altLang="zh-CN" sz="1300"/>
              <a:t> “</a:t>
            </a:r>
            <a:r>
              <a:rPr lang="zh-CN" altLang="en-US" sz="1300"/>
              <a:t>人工干预率＞</a:t>
            </a:r>
            <a:r>
              <a:rPr lang="en-US" altLang="zh-CN" sz="1300"/>
              <a:t>15%”</a:t>
            </a:r>
            <a:r>
              <a:rPr lang="zh-CN" altLang="en-US" sz="1300"/>
              <a:t>）时，触发告警（如短信、邮件），及时介入处理。</a:t>
            </a:r>
            <a:endParaRPr lang="zh-CN" altLang="en-US" sz="1300"/>
          </a:p>
          <a:p>
            <a:pPr algn="l"/>
            <a:endParaRPr lang="zh-CN" altLang="en-US" sz="1300"/>
          </a:p>
        </p:txBody>
      </p:sp>
      <p:sp>
        <p:nvSpPr>
          <p:cNvPr id="6" name="圆角矩形 5"/>
          <p:cNvSpPr/>
          <p:nvPr/>
        </p:nvSpPr>
        <p:spPr>
          <a:xfrm>
            <a:off x="544830" y="4412615"/>
            <a:ext cx="11112500" cy="177101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l"/>
            <a:r>
              <a:rPr lang="en-US" altLang="zh-CN" sz="1300" b="1"/>
              <a:t>2.</a:t>
            </a:r>
            <a:r>
              <a:rPr lang="zh-CN" altLang="en-US" sz="1300" b="1"/>
              <a:t>记录</a:t>
            </a:r>
            <a:r>
              <a:rPr lang="en-US" altLang="zh-CN" sz="1300" b="1"/>
              <a:t> “</a:t>
            </a:r>
            <a:r>
              <a:rPr lang="zh-CN" altLang="en-US" sz="1300" b="1"/>
              <a:t>全链路</a:t>
            </a:r>
            <a:r>
              <a:rPr lang="en-US" altLang="zh-CN" sz="1300" b="1"/>
              <a:t>” </a:t>
            </a:r>
            <a:r>
              <a:rPr lang="zh-CN" altLang="en-US" sz="1300" b="1"/>
              <a:t>日志：</a:t>
            </a:r>
            <a:endParaRPr lang="zh-CN" altLang="en-US" sz="1300" b="1"/>
          </a:p>
          <a:p>
            <a:pPr algn="l"/>
            <a:endParaRPr lang="zh-CN" altLang="en-US" sz="1300" b="1"/>
          </a:p>
          <a:p>
            <a:pPr algn="l"/>
            <a:r>
              <a:rPr lang="zh-CN" altLang="en-US" sz="1300"/>
              <a:t>日志需包含</a:t>
            </a:r>
            <a:r>
              <a:rPr lang="en-US" altLang="zh-CN" sz="1300"/>
              <a:t> “</a:t>
            </a:r>
            <a:r>
              <a:rPr lang="zh-CN" altLang="en-US" sz="1300"/>
              <a:t>时间戳、用户</a:t>
            </a:r>
            <a:r>
              <a:rPr lang="en-US" altLang="zh-CN" sz="1300"/>
              <a:t> ID</a:t>
            </a:r>
            <a:r>
              <a:rPr lang="zh-CN" altLang="en-US" sz="1300"/>
              <a:t>、对话</a:t>
            </a:r>
            <a:r>
              <a:rPr lang="en-US" altLang="zh-CN" sz="1300"/>
              <a:t> ID</a:t>
            </a:r>
            <a:r>
              <a:rPr lang="zh-CN" altLang="en-US" sz="1300"/>
              <a:t>、模块交互数据、错误详情</a:t>
            </a:r>
            <a:r>
              <a:rPr lang="en-US" altLang="zh-CN" sz="1300"/>
              <a:t>”—— </a:t>
            </a:r>
            <a:r>
              <a:rPr lang="zh-CN" altLang="en-US" sz="1300"/>
              <a:t>例如某用户对话失败，日志需记录：</a:t>
            </a:r>
            <a:r>
              <a:rPr lang="en-US" altLang="zh-CN" sz="1300"/>
              <a:t>“2025-09-08 10:00</a:t>
            </a:r>
            <a:r>
              <a:rPr lang="zh-CN" altLang="en-US" sz="1300"/>
              <a:t>，用户</a:t>
            </a:r>
            <a:r>
              <a:rPr lang="en-US" altLang="zh-CN" sz="1300"/>
              <a:t> ID=123</a:t>
            </a:r>
            <a:r>
              <a:rPr lang="zh-CN" altLang="en-US" sz="1300"/>
              <a:t>，对话</a:t>
            </a:r>
            <a:r>
              <a:rPr lang="en-US" altLang="zh-CN" sz="1300"/>
              <a:t> ID=456</a:t>
            </a:r>
            <a:r>
              <a:rPr lang="zh-CN" altLang="en-US" sz="1300"/>
              <a:t>，决策层调用</a:t>
            </a:r>
            <a:r>
              <a:rPr lang="en-US" altLang="zh-CN" sz="1300"/>
              <a:t>‘</a:t>
            </a:r>
            <a:r>
              <a:rPr lang="zh-CN" altLang="en-US" sz="1300"/>
              <a:t>支付工具</a:t>
            </a:r>
            <a:r>
              <a:rPr lang="en-US" altLang="zh-CN" sz="1300"/>
              <a:t>’</a:t>
            </a:r>
            <a:r>
              <a:rPr lang="en-US" altLang="en-US" sz="1300"/>
              <a:t>→</a:t>
            </a:r>
            <a:r>
              <a:rPr lang="zh-CN" altLang="en-US" sz="1300"/>
              <a:t>工具返回</a:t>
            </a:r>
            <a:r>
              <a:rPr lang="en-US" altLang="zh-CN" sz="1300"/>
              <a:t>‘</a:t>
            </a:r>
            <a:r>
              <a:rPr lang="zh-CN" altLang="en-US" sz="1300"/>
              <a:t>余额不足</a:t>
            </a:r>
            <a:r>
              <a:rPr lang="en-US" altLang="zh-CN" sz="1300"/>
              <a:t>’</a:t>
            </a:r>
            <a:r>
              <a:rPr lang="zh-CN" altLang="en-US" sz="1300"/>
              <a:t>（错误码</a:t>
            </a:r>
            <a:r>
              <a:rPr lang="en-US" altLang="zh-CN" sz="1300"/>
              <a:t> 1001</a:t>
            </a:r>
            <a:r>
              <a:rPr lang="zh-CN" altLang="en-US" sz="1300"/>
              <a:t>）</a:t>
            </a:r>
            <a:r>
              <a:rPr lang="en-US" altLang="en-US" sz="1300"/>
              <a:t>→</a:t>
            </a:r>
            <a:r>
              <a:rPr lang="en-US" altLang="zh-CN" sz="1300"/>
              <a:t>Agent </a:t>
            </a:r>
            <a:r>
              <a:rPr lang="zh-CN" altLang="en-US" sz="1300"/>
              <a:t>未提示用户，直接终止对话</a:t>
            </a:r>
            <a:r>
              <a:rPr lang="en-US" altLang="zh-CN" sz="1300"/>
              <a:t>”</a:t>
            </a:r>
            <a:r>
              <a:rPr lang="zh-CN" altLang="en-US" sz="1300"/>
              <a:t>；</a:t>
            </a:r>
            <a:endParaRPr lang="zh-CN" altLang="en-US" sz="1300"/>
          </a:p>
          <a:p>
            <a:pPr algn="l"/>
            <a:r>
              <a:rPr lang="zh-CN" altLang="en-US" sz="1300"/>
              <a:t>日志需支持</a:t>
            </a:r>
            <a:r>
              <a:rPr lang="en-US" altLang="zh-CN" sz="1300"/>
              <a:t> “</a:t>
            </a:r>
            <a:r>
              <a:rPr lang="zh-CN" altLang="en-US" sz="1300"/>
              <a:t>链路追踪</a:t>
            </a:r>
            <a:r>
              <a:rPr lang="en-US" altLang="zh-CN" sz="1300"/>
              <a:t>”</a:t>
            </a:r>
            <a:r>
              <a:rPr lang="zh-CN" altLang="en-US" sz="1300"/>
              <a:t>：通过对话</a:t>
            </a:r>
            <a:r>
              <a:rPr lang="en-US" altLang="zh-CN" sz="1300"/>
              <a:t> ID </a:t>
            </a:r>
            <a:r>
              <a:rPr lang="zh-CN" altLang="en-US" sz="1300"/>
              <a:t>关联从</a:t>
            </a:r>
            <a:r>
              <a:rPr lang="en-US" altLang="zh-CN" sz="1300"/>
              <a:t> “</a:t>
            </a:r>
            <a:r>
              <a:rPr lang="zh-CN" altLang="en-US" sz="1300"/>
              <a:t>用户输入</a:t>
            </a:r>
            <a:r>
              <a:rPr lang="en-US" altLang="en-US" sz="1300"/>
              <a:t>→</a:t>
            </a:r>
            <a:r>
              <a:rPr lang="zh-CN" altLang="en-US" sz="1300"/>
              <a:t>感知层解析</a:t>
            </a:r>
            <a:r>
              <a:rPr lang="en-US" altLang="en-US" sz="1300"/>
              <a:t>→</a:t>
            </a:r>
            <a:r>
              <a:rPr lang="zh-CN" altLang="en-US" sz="1300"/>
              <a:t>决策层推理</a:t>
            </a:r>
            <a:r>
              <a:rPr lang="en-US" altLang="en-US" sz="1300"/>
              <a:t>→</a:t>
            </a:r>
            <a:r>
              <a:rPr lang="zh-CN" altLang="en-US" sz="1300"/>
              <a:t>工具调用</a:t>
            </a:r>
            <a:r>
              <a:rPr lang="en-US" altLang="en-US" sz="1300"/>
              <a:t>→</a:t>
            </a:r>
            <a:r>
              <a:rPr lang="zh-CN" altLang="en-US" sz="1300"/>
              <a:t>输出反馈</a:t>
            </a:r>
            <a:r>
              <a:rPr lang="en-US" altLang="zh-CN" sz="1300"/>
              <a:t>” </a:t>
            </a:r>
            <a:r>
              <a:rPr lang="zh-CN" altLang="en-US" sz="1300"/>
              <a:t>的全流程数据，便于快速定位问题环节（如上述案例中，问题出在</a:t>
            </a:r>
            <a:r>
              <a:rPr lang="en-US" altLang="zh-CN" sz="1300"/>
              <a:t> “</a:t>
            </a:r>
            <a:r>
              <a:rPr lang="zh-CN" altLang="en-US" sz="1300"/>
              <a:t>决策层未处理</a:t>
            </a:r>
            <a:r>
              <a:rPr lang="en-US" altLang="zh-CN" sz="1300"/>
              <a:t>‘</a:t>
            </a:r>
            <a:r>
              <a:rPr lang="zh-CN" altLang="en-US" sz="1300"/>
              <a:t>余额不足</a:t>
            </a:r>
            <a:r>
              <a:rPr lang="en-US" altLang="zh-CN" sz="1300"/>
              <a:t>’</a:t>
            </a:r>
            <a:r>
              <a:rPr lang="zh-CN" altLang="en-US" sz="1300"/>
              <a:t>的错误，未引导用户充值</a:t>
            </a:r>
            <a:r>
              <a:rPr lang="en-US" altLang="zh-CN" sz="1300"/>
              <a:t>”</a:t>
            </a:r>
            <a:r>
              <a:rPr lang="zh-CN" altLang="en-US" sz="1300"/>
              <a:t>）。</a:t>
            </a:r>
            <a:endParaRPr lang="zh-CN" altLang="en-US" sz="1300"/>
          </a:p>
        </p:txBody>
      </p:sp>
    </p:spTree>
    <p:custDataLst>
      <p:tags r:id="rId2"/>
    </p:custData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164" name="矩形 163"/>
          <p:cNvSpPr/>
          <p:nvPr/>
        </p:nvSpPr>
        <p:spPr>
          <a:xfrm>
            <a:off x="387350" y="1530985"/>
            <a:ext cx="11624310" cy="524129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5" name="文本框 164"/>
          <p:cNvSpPr txBox="1"/>
          <p:nvPr/>
        </p:nvSpPr>
        <p:spPr>
          <a:xfrm>
            <a:off x="443230" y="1546225"/>
            <a:ext cx="11021695" cy="988060"/>
          </a:xfrm>
          <a:prstGeom prst="rect">
            <a:avLst/>
          </a:prstGeom>
          <a:noFill/>
        </p:spPr>
        <p:txBody>
          <a:bodyPr wrap="square" rtlCol="0">
            <a:noAutofit/>
          </a:bodyPr>
          <a:p>
            <a:pPr lvl="0" algn="l">
              <a:buClrTx/>
              <a:buSzTx/>
              <a:buFontTx/>
            </a:pPr>
            <a:r>
              <a:rPr lang="en-US" altLang="zh-CN">
                <a:latin typeface="微软雅黑" panose="020B0503020204020204" charset="-122"/>
                <a:ea typeface="微软雅黑" panose="020B0503020204020204" charset="-122"/>
                <a:cs typeface="微软雅黑" panose="020B0503020204020204" charset="-122"/>
                <a:sym typeface="+mn-ea"/>
              </a:rPr>
              <a:t>AI Agent </a:t>
            </a:r>
            <a:r>
              <a:rPr lang="en-US" altLang="zh-CN">
                <a:latin typeface="微软雅黑" panose="020B0503020204020204" charset="-122"/>
                <a:ea typeface="微软雅黑" panose="020B0503020204020204" charset="-122"/>
                <a:cs typeface="微软雅黑" panose="020B0503020204020204" charset="-122"/>
                <a:sym typeface="+mn-ea"/>
              </a:rPr>
              <a:t>的质量无法</a:t>
            </a:r>
            <a:r>
              <a:rPr lang="en-US" altLang="zh-CN">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一次性达标</a:t>
            </a:r>
            <a:r>
              <a:rPr lang="en-US" altLang="zh-CN">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，需建立闭环迭代机制，通过用户反馈、数据复盘持续优化：</a:t>
            </a:r>
            <a:endParaRPr lang="en-US" altLang="zh-CN">
              <a:latin typeface="微软雅黑" panose="020B0503020204020204" charset="-122"/>
              <a:ea typeface="微软雅黑" panose="020B0503020204020204" charset="-122"/>
              <a:cs typeface="微软雅黑" panose="020B0503020204020204" charset="-122"/>
              <a:sym typeface="+mn-ea"/>
            </a:endParaRPr>
          </a:p>
        </p:txBody>
      </p:sp>
      <p:sp>
        <p:nvSpPr>
          <p:cNvPr id="166" name="矩形 165"/>
          <p:cNvSpPr/>
          <p:nvPr/>
        </p:nvSpPr>
        <p:spPr>
          <a:xfrm>
            <a:off x="379730" y="887095"/>
            <a:ext cx="5821045" cy="563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六、迭代优化：基于反馈持续改进质量</a:t>
            </a:r>
            <a:endParaRPr lang="zh-CN" altLang="en-US"/>
          </a:p>
        </p:txBody>
      </p:sp>
      <p:pic>
        <p:nvPicPr>
          <p:cNvPr id="2" name="图片 1"/>
          <p:cNvPicPr>
            <a:picLocks noChangeAspect="1"/>
          </p:cNvPicPr>
          <p:nvPr/>
        </p:nvPicPr>
        <p:blipFill>
          <a:blip r:embed="rId2"/>
          <a:stretch>
            <a:fillRect/>
          </a:stretch>
        </p:blipFill>
        <p:spPr>
          <a:xfrm>
            <a:off x="443230" y="2059305"/>
            <a:ext cx="10034270" cy="4432300"/>
          </a:xfrm>
          <a:prstGeom prst="rect">
            <a:avLst/>
          </a:prstGeom>
        </p:spPr>
      </p:pic>
    </p:spTree>
    <p:custDataLst>
      <p:tags r:id="rId3"/>
    </p:custData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8615" y="-93390"/>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700">
                <a:sym typeface="+mn-ea"/>
              </a:rPr>
              <a:t>如何提高agent开发的质量</a:t>
            </a:r>
            <a:endParaRPr lang="zh-CN" altLang="en-US" sz="2700">
              <a:sym typeface="+mn-ea"/>
            </a:endParaRPr>
          </a:p>
        </p:txBody>
      </p:sp>
      <p:sp>
        <p:nvSpPr>
          <p:cNvPr id="4" name="矩形 3"/>
          <p:cNvSpPr/>
          <p:nvPr/>
        </p:nvSpPr>
        <p:spPr>
          <a:xfrm>
            <a:off x="4153535" y="1409065"/>
            <a:ext cx="3051175" cy="519620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 name="矩形 4"/>
          <p:cNvSpPr/>
          <p:nvPr/>
        </p:nvSpPr>
        <p:spPr>
          <a:xfrm>
            <a:off x="4374515" y="1729740"/>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t>需求</a:t>
            </a:r>
            <a:endParaRPr lang="zh-CN" altLang="en-US"/>
          </a:p>
        </p:txBody>
      </p:sp>
      <p:sp>
        <p:nvSpPr>
          <p:cNvPr id="6" name="矩形 5"/>
          <p:cNvSpPr/>
          <p:nvPr/>
        </p:nvSpPr>
        <p:spPr>
          <a:xfrm>
            <a:off x="4374515" y="2532380"/>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sym typeface="+mn-ea"/>
              </a:rPr>
              <a:t>架构</a:t>
            </a:r>
            <a:endParaRPr lang="zh-CN" altLang="en-US"/>
          </a:p>
        </p:txBody>
      </p:sp>
      <p:sp>
        <p:nvSpPr>
          <p:cNvPr id="7" name="矩形 6"/>
          <p:cNvSpPr/>
          <p:nvPr/>
        </p:nvSpPr>
        <p:spPr>
          <a:xfrm>
            <a:off x="4374515" y="3354070"/>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sym typeface="+mn-ea"/>
              </a:rPr>
              <a:t>测试</a:t>
            </a:r>
            <a:endParaRPr lang="zh-CN" altLang="en-US"/>
          </a:p>
        </p:txBody>
      </p:sp>
      <p:sp>
        <p:nvSpPr>
          <p:cNvPr id="8" name="矩形 7"/>
          <p:cNvSpPr/>
          <p:nvPr/>
        </p:nvSpPr>
        <p:spPr>
          <a:xfrm>
            <a:off x="4374515" y="4130040"/>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sym typeface="+mn-ea"/>
              </a:rPr>
              <a:t>数据</a:t>
            </a:r>
            <a:endParaRPr lang="zh-CN" altLang="en-US"/>
          </a:p>
        </p:txBody>
      </p:sp>
      <p:sp>
        <p:nvSpPr>
          <p:cNvPr id="9" name="矩形 8"/>
          <p:cNvSpPr/>
          <p:nvPr/>
        </p:nvSpPr>
        <p:spPr>
          <a:xfrm>
            <a:off x="4374515" y="4877435"/>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sym typeface="+mn-ea"/>
              </a:rPr>
              <a:t>监控</a:t>
            </a:r>
            <a:endParaRPr lang="zh-CN" altLang="en-US"/>
          </a:p>
        </p:txBody>
      </p:sp>
      <p:sp>
        <p:nvSpPr>
          <p:cNvPr id="10" name="矩形 9"/>
          <p:cNvSpPr/>
          <p:nvPr/>
        </p:nvSpPr>
        <p:spPr>
          <a:xfrm>
            <a:off x="4374515" y="5657850"/>
            <a:ext cx="2609215" cy="521335"/>
          </a:xfrm>
          <a:prstGeom prst="rect">
            <a:avLst/>
          </a:prstGeom>
        </p:spPr>
        <p:style>
          <a:lnRef idx="0">
            <a:srgbClr val="FFFFFF"/>
          </a:lnRef>
          <a:fillRef idx="3">
            <a:schemeClr val="accent1"/>
          </a:fillRef>
          <a:effectRef idx="0">
            <a:srgbClr val="FFFFFF"/>
          </a:effectRef>
          <a:fontRef idx="minor">
            <a:schemeClr val="lt1"/>
          </a:fontRef>
        </p:style>
        <p:txBody>
          <a:bodyPr rtlCol="0" anchor="ctr"/>
          <a:p>
            <a:pPr algn="ctr"/>
            <a:r>
              <a:rPr lang="zh-CN" altLang="en-US">
                <a:sym typeface="+mn-ea"/>
              </a:rPr>
              <a:t>迭代</a:t>
            </a:r>
            <a:endParaRPr lang="zh-CN" altLang="en-US"/>
          </a:p>
        </p:txBody>
      </p:sp>
      <p:sp>
        <p:nvSpPr>
          <p:cNvPr id="11" name="椭圆 10"/>
          <p:cNvSpPr/>
          <p:nvPr/>
        </p:nvSpPr>
        <p:spPr>
          <a:xfrm>
            <a:off x="721360" y="2584450"/>
            <a:ext cx="2252345" cy="21748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6</a:t>
            </a:r>
            <a:r>
              <a:rPr lang="zh-CN" altLang="en-US"/>
              <a:t>大方法</a:t>
            </a:r>
            <a:endParaRPr lang="zh-CN" altLang="en-US"/>
          </a:p>
        </p:txBody>
      </p:sp>
      <p:sp>
        <p:nvSpPr>
          <p:cNvPr id="12" name="圆角矩形 11"/>
          <p:cNvSpPr/>
          <p:nvPr/>
        </p:nvSpPr>
        <p:spPr>
          <a:xfrm>
            <a:off x="9062085" y="1727200"/>
            <a:ext cx="2344420" cy="6229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核心功能稳定可靠</a:t>
            </a:r>
            <a:endParaRPr lang="zh-CN" altLang="en-US"/>
          </a:p>
        </p:txBody>
      </p:sp>
      <p:sp>
        <p:nvSpPr>
          <p:cNvPr id="13" name="圆角矩形 12"/>
          <p:cNvSpPr/>
          <p:nvPr/>
        </p:nvSpPr>
        <p:spPr>
          <a:xfrm>
            <a:off x="9062085" y="2642235"/>
            <a:ext cx="2344420" cy="6635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Agent </a:t>
            </a:r>
            <a:r>
              <a:rPr lang="zh-CN" altLang="en-US">
                <a:sym typeface="+mn-ea"/>
              </a:rPr>
              <a:t>的</a:t>
            </a:r>
            <a:r>
              <a:rPr lang="en-US" altLang="zh-CN">
                <a:sym typeface="+mn-ea"/>
              </a:rPr>
              <a:t> “</a:t>
            </a:r>
            <a:r>
              <a:rPr lang="zh-CN" altLang="en-US">
                <a:sym typeface="+mn-ea"/>
              </a:rPr>
              <a:t>智能化</a:t>
            </a:r>
            <a:r>
              <a:rPr lang="en-US" altLang="zh-CN">
                <a:sym typeface="+mn-ea"/>
              </a:rPr>
              <a:t>” </a:t>
            </a:r>
            <a:r>
              <a:rPr lang="zh-CN" altLang="en-US">
                <a:sym typeface="+mn-ea"/>
              </a:rPr>
              <a:t>符合用户预期</a:t>
            </a:r>
            <a:endParaRPr lang="zh-CN" altLang="en-US"/>
          </a:p>
        </p:txBody>
      </p:sp>
      <p:sp>
        <p:nvSpPr>
          <p:cNvPr id="14" name="圆角矩形 13"/>
          <p:cNvSpPr/>
          <p:nvPr/>
        </p:nvSpPr>
        <p:spPr>
          <a:xfrm>
            <a:off x="9062085" y="3598545"/>
            <a:ext cx="2344420" cy="6610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避免因决策偏差</a:t>
            </a:r>
            <a:endParaRPr lang="zh-CN" altLang="en-US"/>
          </a:p>
        </p:txBody>
      </p:sp>
      <p:sp>
        <p:nvSpPr>
          <p:cNvPr id="15" name="圆角矩形 14"/>
          <p:cNvSpPr/>
          <p:nvPr/>
        </p:nvSpPr>
        <p:spPr>
          <a:xfrm>
            <a:off x="9062085" y="4492625"/>
            <a:ext cx="2344420" cy="5981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工具故障</a:t>
            </a:r>
            <a:endParaRPr lang="zh-CN" altLang="en-US"/>
          </a:p>
        </p:txBody>
      </p:sp>
      <p:sp>
        <p:nvSpPr>
          <p:cNvPr id="16" name="圆角矩形 15"/>
          <p:cNvSpPr/>
          <p:nvPr/>
        </p:nvSpPr>
        <p:spPr>
          <a:xfrm>
            <a:off x="9062085" y="5367655"/>
            <a:ext cx="2344420" cy="5588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场景覆盖不足</a:t>
            </a:r>
            <a:endParaRPr lang="zh-CN" altLang="en-US"/>
          </a:p>
        </p:txBody>
      </p:sp>
      <p:sp>
        <p:nvSpPr>
          <p:cNvPr id="17" name="文本框 16"/>
          <p:cNvSpPr txBox="1"/>
          <p:nvPr/>
        </p:nvSpPr>
        <p:spPr>
          <a:xfrm>
            <a:off x="4617085" y="885825"/>
            <a:ext cx="1987550" cy="368300"/>
          </a:xfrm>
          <a:prstGeom prst="rect">
            <a:avLst/>
          </a:prstGeom>
          <a:noFill/>
        </p:spPr>
        <p:txBody>
          <a:bodyPr wrap="square" rtlCol="0" anchor="t" anchorCtr="0">
            <a:spAutoFit/>
          </a:bodyPr>
          <a:p>
            <a:pPr algn="ctr"/>
            <a:r>
              <a:rPr lang="zh-CN" altLang="en-US" b="1">
                <a:solidFill>
                  <a:schemeClr val="tx1"/>
                </a:solidFill>
                <a:effectLst>
                  <a:outerShdw blurRad="38100" dist="19050" dir="2700000" algn="tl" rotWithShape="0">
                    <a:schemeClr val="dk1">
                      <a:alpha val="40000"/>
                    </a:schemeClr>
                  </a:outerShdw>
                </a:effectLst>
                <a:sym typeface="+mn-ea"/>
              </a:rPr>
              <a:t>全流程保障</a:t>
            </a:r>
            <a:endParaRPr lang="zh-CN" altLang="en-US" b="1">
              <a:solidFill>
                <a:schemeClr val="tx1"/>
              </a:solidFill>
              <a:effectLst>
                <a:outerShdw blurRad="38100" dist="19050" dir="2700000" algn="tl" rotWithShape="0">
                  <a:schemeClr val="dk1">
                    <a:alpha val="40000"/>
                  </a:schemeClr>
                </a:outerShdw>
              </a:effectLst>
              <a:sym typeface="+mn-ea"/>
            </a:endParaRPr>
          </a:p>
        </p:txBody>
      </p:sp>
      <p:sp>
        <p:nvSpPr>
          <p:cNvPr id="18" name="十字形 17"/>
          <p:cNvSpPr/>
          <p:nvPr/>
        </p:nvSpPr>
        <p:spPr>
          <a:xfrm>
            <a:off x="3299460" y="3327400"/>
            <a:ext cx="504825" cy="574675"/>
          </a:xfrm>
          <a:prstGeom prst="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右箭头 18"/>
          <p:cNvSpPr/>
          <p:nvPr/>
        </p:nvSpPr>
        <p:spPr>
          <a:xfrm>
            <a:off x="7439025" y="3397250"/>
            <a:ext cx="815340" cy="5048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8709660" y="1405890"/>
            <a:ext cx="3051175" cy="519620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3" name="文本框 2"/>
          <p:cNvSpPr txBox="1"/>
          <p:nvPr/>
        </p:nvSpPr>
        <p:spPr>
          <a:xfrm>
            <a:off x="285750" y="518795"/>
            <a:ext cx="7644130" cy="6369685"/>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rPr>
              <a:t># 2. </a:t>
            </a:r>
            <a:r>
              <a:rPr lang="zh-CN" altLang="en-US" sz="1200">
                <a:latin typeface="微软雅黑" panose="020B0503020204020204" charset="-122"/>
                <a:ea typeface="微软雅黑" panose="020B0503020204020204" charset="-122"/>
                <a:cs typeface="微软雅黑" panose="020B0503020204020204" charset="-122"/>
              </a:rPr>
              <a:t>添加文档</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documents =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"name": "</a:t>
            </a:r>
            <a:r>
              <a:rPr lang="zh-CN" altLang="en-US" sz="1200">
                <a:latin typeface="微软雅黑" panose="020B0503020204020204" charset="-122"/>
                <a:ea typeface="微软雅黑" panose="020B0503020204020204" charset="-122"/>
                <a:cs typeface="微软雅黑" panose="020B0503020204020204" charset="-122"/>
              </a:rPr>
              <a:t>无线鼠标</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"price": 99.9,</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"category": "</a:t>
            </a:r>
            <a:r>
              <a:rPr lang="zh-CN" altLang="en-US" sz="1200">
                <a:latin typeface="微软雅黑" panose="020B0503020204020204" charset="-122"/>
                <a:ea typeface="微软雅黑" panose="020B0503020204020204" charset="-122"/>
                <a:cs typeface="微软雅黑" panose="020B0503020204020204" charset="-122"/>
              </a:rPr>
              <a:t>电脑配件</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"stock": 150,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"created_time": "2025-09-01 10:30:00"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"name": "</a:t>
            </a:r>
            <a:r>
              <a:rPr lang="zh-CN" altLang="en-US" sz="1200">
                <a:latin typeface="微软雅黑" panose="020B0503020204020204" charset="-122"/>
                <a:ea typeface="微软雅黑" panose="020B0503020204020204" charset="-122"/>
                <a:cs typeface="微软雅黑" panose="020B0503020204020204" charset="-122"/>
              </a:rPr>
              <a:t>机械键盘</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"price": 299.9,</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"category": "</a:t>
            </a:r>
            <a:r>
              <a:rPr lang="zh-CN" altLang="en-US" sz="1200">
                <a:latin typeface="微软雅黑" panose="020B0503020204020204" charset="-122"/>
                <a:ea typeface="微软雅黑" panose="020B0503020204020204" charset="-122"/>
                <a:cs typeface="微软雅黑" panose="020B0503020204020204" charset="-122"/>
              </a:rPr>
              <a:t>电脑配件</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"stock": 80,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"created_time": "2025-09-02 14:15:00"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"name": "</a:t>
            </a:r>
            <a:r>
              <a:rPr lang="zh-CN" altLang="en-US" sz="1200">
                <a:latin typeface="微软雅黑" panose="020B0503020204020204" charset="-122"/>
                <a:ea typeface="微软雅黑" panose="020B0503020204020204" charset="-122"/>
                <a:cs typeface="微软雅黑" panose="020B0503020204020204" charset="-122"/>
              </a:rPr>
              <a:t>蓝牙耳机</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"price": 399.9,</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"category": "</a:t>
            </a:r>
            <a:r>
              <a:rPr lang="zh-CN" altLang="en-US" sz="1200">
                <a:latin typeface="微软雅黑" panose="020B0503020204020204" charset="-122"/>
                <a:ea typeface="微软雅黑" panose="020B0503020204020204" charset="-122"/>
                <a:cs typeface="微软雅黑" panose="020B0503020204020204" charset="-122"/>
              </a:rPr>
              <a:t>音频设备</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"stock": 120,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"created_time": "2025-09-03 09:45:00"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for i, doc in enumerate(documents, 1):</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try:</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es.index(</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index=index_name,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id=i,  # </a:t>
            </a:r>
            <a:r>
              <a:rPr lang="zh-CN" altLang="en-US" sz="1200">
                <a:latin typeface="微软雅黑" panose="020B0503020204020204" charset="-122"/>
                <a:ea typeface="微软雅黑" panose="020B0503020204020204" charset="-122"/>
                <a:cs typeface="微软雅黑" panose="020B0503020204020204" charset="-122"/>
              </a:rPr>
              <a:t>自定义文档</a:t>
            </a:r>
            <a:r>
              <a:rPr lang="en-US" altLang="zh-CN" sz="1200">
                <a:latin typeface="微软雅黑" panose="020B0503020204020204" charset="-122"/>
                <a:ea typeface="微软雅黑" panose="020B0503020204020204" charset="-122"/>
                <a:cs typeface="微软雅黑" panose="020B0503020204020204" charset="-122"/>
              </a:rPr>
              <a:t>ID</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document=doc</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a:t>
            </a:r>
            <a:r>
              <a:rPr lang="en-US"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添加文档</a:t>
            </a:r>
            <a:r>
              <a:rPr lang="en-US" altLang="zh-CN" sz="1200">
                <a:latin typeface="微软雅黑" panose="020B0503020204020204" charset="-122"/>
                <a:ea typeface="微软雅黑" panose="020B0503020204020204" charset="-122"/>
                <a:cs typeface="微软雅黑" panose="020B0503020204020204" charset="-122"/>
              </a:rPr>
              <a:t> ID={i} </a:t>
            </a:r>
            <a:r>
              <a:rPr lang="zh-CN" altLang="en-US" sz="1200">
                <a:latin typeface="微软雅黑" panose="020B0503020204020204" charset="-122"/>
                <a:ea typeface="微软雅黑" panose="020B0503020204020204" charset="-122"/>
                <a:cs typeface="微软雅黑" panose="020B0503020204020204" charset="-122"/>
              </a:rPr>
              <a:t>成功</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except Exception as 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a:t>
            </a:r>
            <a:r>
              <a:rPr lang="en-US"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添加文档</a:t>
            </a:r>
            <a:r>
              <a:rPr lang="en-US" altLang="zh-CN" sz="1200">
                <a:latin typeface="微软雅黑" panose="020B0503020204020204" charset="-122"/>
                <a:ea typeface="微软雅黑" panose="020B0503020204020204" charset="-122"/>
                <a:cs typeface="微软雅黑" panose="020B0503020204020204" charset="-122"/>
              </a:rPr>
              <a:t> ID={i} </a:t>
            </a:r>
            <a:r>
              <a:rPr lang="zh-CN" altLang="en-US" sz="1200">
                <a:latin typeface="微软雅黑" panose="020B0503020204020204" charset="-122"/>
                <a:ea typeface="微软雅黑" panose="020B0503020204020204" charset="-122"/>
                <a:cs typeface="微软雅黑" panose="020B0503020204020204" charset="-122"/>
              </a:rPr>
              <a:t>失败</a:t>
            </a:r>
            <a:r>
              <a:rPr lang="en-US" altLang="zh-CN" sz="1200">
                <a:latin typeface="微软雅黑" panose="020B0503020204020204" charset="-122"/>
                <a:ea typeface="微软雅黑" panose="020B0503020204020204" charset="-122"/>
                <a:cs typeface="微软雅黑" panose="020B0503020204020204" charset="-122"/>
              </a:rPr>
              <a:t>: {e}")</a:t>
            </a:r>
            <a:endParaRPr lang="en-US" altLang="zh-CN" sz="12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3" name="文本框 2"/>
          <p:cNvSpPr txBox="1"/>
          <p:nvPr/>
        </p:nvSpPr>
        <p:spPr>
          <a:xfrm>
            <a:off x="285750" y="518795"/>
            <a:ext cx="7644130" cy="5815965"/>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rPr>
              <a:t># 3. </a:t>
            </a:r>
            <a:r>
              <a:rPr lang="zh-CN" altLang="en-US" sz="1200">
                <a:latin typeface="微软雅黑" panose="020B0503020204020204" charset="-122"/>
                <a:ea typeface="微软雅黑" panose="020B0503020204020204" charset="-122"/>
                <a:cs typeface="微软雅黑" panose="020B0503020204020204" charset="-122"/>
              </a:rPr>
              <a:t>基本查询</a:t>
            </a:r>
            <a:r>
              <a:rPr lang="en-US" altLang="zh-CN" sz="1200">
                <a:latin typeface="微软雅黑" panose="020B0503020204020204" charset="-122"/>
                <a:ea typeface="微软雅黑" panose="020B0503020204020204" charset="-122"/>
                <a:cs typeface="微软雅黑" panose="020B0503020204020204" charset="-122"/>
              </a:rPr>
              <a:t> - </a:t>
            </a:r>
            <a:r>
              <a:rPr lang="zh-CN" altLang="en-US" sz="1200">
                <a:latin typeface="微软雅黑" panose="020B0503020204020204" charset="-122"/>
                <a:ea typeface="微软雅黑" panose="020B0503020204020204" charset="-122"/>
                <a:cs typeface="微软雅黑" panose="020B0503020204020204" charset="-122"/>
              </a:rPr>
              <a:t>获取所有文档</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print("\n</a:t>
            </a:r>
            <a:r>
              <a:rPr lang="zh-CN"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所有文档</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all_docs = es.search(index=index_name, query={"match_all":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for doc in all_docs["hits"]["hits"]:</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print(f"ID: {doc['_id']}, </a:t>
            </a:r>
            <a:r>
              <a:rPr lang="zh-CN" altLang="en-US" sz="1200">
                <a:latin typeface="微软雅黑" panose="020B0503020204020204" charset="-122"/>
                <a:ea typeface="微软雅黑" panose="020B0503020204020204" charset="-122"/>
                <a:cs typeface="微软雅黑" panose="020B0503020204020204" charset="-122"/>
              </a:rPr>
              <a:t>内容</a:t>
            </a:r>
            <a:r>
              <a:rPr lang="en-US" altLang="zh-CN" sz="1200">
                <a:latin typeface="微软雅黑" panose="020B0503020204020204" charset="-122"/>
                <a:ea typeface="微软雅黑" panose="020B0503020204020204" charset="-122"/>
                <a:cs typeface="微软雅黑" panose="020B0503020204020204" charset="-122"/>
              </a:rPr>
              <a:t>: {doc['_source']}")</a:t>
            </a:r>
            <a:endParaRPr lang="en-US" altLang="zh-CN" sz="1200">
              <a:latin typeface="微软雅黑" panose="020B0503020204020204" charset="-122"/>
              <a:ea typeface="微软雅黑" panose="020B0503020204020204" charset="-122"/>
              <a:cs typeface="微软雅黑" panose="020B0503020204020204" charset="-122"/>
            </a:endParaRPr>
          </a:p>
          <a:p>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4. </a:t>
            </a:r>
            <a:r>
              <a:rPr lang="zh-CN" altLang="en-US" sz="1200">
                <a:latin typeface="微软雅黑" panose="020B0503020204020204" charset="-122"/>
                <a:ea typeface="微软雅黑" panose="020B0503020204020204" charset="-122"/>
                <a:cs typeface="微软雅黑" panose="020B0503020204020204" charset="-122"/>
              </a:rPr>
              <a:t>条件查询</a:t>
            </a:r>
            <a:r>
              <a:rPr lang="en-US" altLang="zh-CN" sz="1200">
                <a:latin typeface="微软雅黑" panose="020B0503020204020204" charset="-122"/>
                <a:ea typeface="微软雅黑" panose="020B0503020204020204" charset="-122"/>
                <a:cs typeface="微软雅黑" panose="020B0503020204020204" charset="-122"/>
              </a:rPr>
              <a:t> - </a:t>
            </a:r>
            <a:r>
              <a:rPr lang="zh-CN" altLang="en-US" sz="1200">
                <a:latin typeface="微软雅黑" panose="020B0503020204020204" charset="-122"/>
                <a:ea typeface="微软雅黑" panose="020B0503020204020204" charset="-122"/>
                <a:cs typeface="微软雅黑" panose="020B0503020204020204" charset="-122"/>
              </a:rPr>
              <a:t>查找价格小于</a:t>
            </a:r>
            <a:r>
              <a:rPr lang="en-US" altLang="zh-CN" sz="1200">
                <a:latin typeface="微软雅黑" panose="020B0503020204020204" charset="-122"/>
                <a:ea typeface="微软雅黑" panose="020B0503020204020204" charset="-122"/>
                <a:cs typeface="微软雅黑" panose="020B0503020204020204" charset="-122"/>
              </a:rPr>
              <a:t>300</a:t>
            </a:r>
            <a:r>
              <a:rPr lang="zh-CN" altLang="en-US" sz="1200">
                <a:latin typeface="微软雅黑" panose="020B0503020204020204" charset="-122"/>
                <a:ea typeface="微软雅黑" panose="020B0503020204020204" charset="-122"/>
                <a:cs typeface="微软雅黑" panose="020B0503020204020204" charset="-122"/>
              </a:rPr>
              <a:t>的商品</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print("\n</a:t>
            </a:r>
            <a:r>
              <a:rPr lang="zh-CN"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价格小于</a:t>
            </a:r>
            <a:r>
              <a:rPr lang="en-US" altLang="zh-CN" sz="1200">
                <a:latin typeface="微软雅黑" panose="020B0503020204020204" charset="-122"/>
                <a:ea typeface="微软雅黑" panose="020B0503020204020204" charset="-122"/>
                <a:cs typeface="微软雅黑" panose="020B0503020204020204" charset="-122"/>
              </a:rPr>
              <a:t>300</a:t>
            </a:r>
            <a:r>
              <a:rPr lang="zh-CN" altLang="en-US" sz="1200">
                <a:latin typeface="微软雅黑" panose="020B0503020204020204" charset="-122"/>
                <a:ea typeface="微软雅黑" panose="020B0503020204020204" charset="-122"/>
                <a:cs typeface="微软雅黑" panose="020B0503020204020204" charset="-122"/>
              </a:rPr>
              <a:t>的商品</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cheap_products = es.search(</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index=index_name,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query={</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"range":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"price": {"lt": 300}</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for doc in cheap_products["hits"]["hits"]:</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print(f"ID: {doc['_id']}, </a:t>
            </a:r>
            <a:r>
              <a:rPr lang="zh-CN" altLang="en-US" sz="1200">
                <a:latin typeface="微软雅黑" panose="020B0503020204020204" charset="-122"/>
                <a:ea typeface="微软雅黑" panose="020B0503020204020204" charset="-122"/>
                <a:cs typeface="微软雅黑" panose="020B0503020204020204" charset="-122"/>
              </a:rPr>
              <a:t>名称</a:t>
            </a:r>
            <a:r>
              <a:rPr lang="en-US" altLang="zh-CN" sz="1200">
                <a:latin typeface="微软雅黑" panose="020B0503020204020204" charset="-122"/>
                <a:ea typeface="微软雅黑" panose="020B0503020204020204" charset="-122"/>
                <a:cs typeface="微软雅黑" panose="020B0503020204020204" charset="-122"/>
              </a:rPr>
              <a:t>: {doc['_source']['name']}, </a:t>
            </a:r>
            <a:r>
              <a:rPr lang="zh-CN" altLang="en-US" sz="1200">
                <a:latin typeface="微软雅黑" panose="020B0503020204020204" charset="-122"/>
                <a:ea typeface="微软雅黑" panose="020B0503020204020204" charset="-122"/>
                <a:cs typeface="微软雅黑" panose="020B0503020204020204" charset="-122"/>
              </a:rPr>
              <a:t>价格</a:t>
            </a:r>
            <a:r>
              <a:rPr lang="en-US" altLang="zh-CN" sz="1200">
                <a:latin typeface="微软雅黑" panose="020B0503020204020204" charset="-122"/>
                <a:ea typeface="微软雅黑" panose="020B0503020204020204" charset="-122"/>
                <a:cs typeface="微软雅黑" panose="020B0503020204020204" charset="-122"/>
              </a:rPr>
              <a:t>: {doc['_source']['price']}")</a:t>
            </a:r>
            <a:endParaRPr lang="en-US" altLang="zh-CN" sz="1200">
              <a:latin typeface="微软雅黑" panose="020B0503020204020204" charset="-122"/>
              <a:ea typeface="微软雅黑" panose="020B0503020204020204" charset="-122"/>
              <a:cs typeface="微软雅黑" panose="020B0503020204020204" charset="-122"/>
            </a:endParaRPr>
          </a:p>
          <a:p>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5. </a:t>
            </a:r>
            <a:r>
              <a:rPr lang="zh-CN" altLang="en-US" sz="1200">
                <a:latin typeface="微软雅黑" panose="020B0503020204020204" charset="-122"/>
                <a:ea typeface="微软雅黑" panose="020B0503020204020204" charset="-122"/>
                <a:cs typeface="微软雅黑" panose="020B0503020204020204" charset="-122"/>
              </a:rPr>
              <a:t>关键词查询</a:t>
            </a:r>
            <a:r>
              <a:rPr lang="en-US" altLang="zh-CN" sz="1200">
                <a:latin typeface="微软雅黑" panose="020B0503020204020204" charset="-122"/>
                <a:ea typeface="微软雅黑" panose="020B0503020204020204" charset="-122"/>
                <a:cs typeface="微软雅黑" panose="020B0503020204020204" charset="-122"/>
              </a:rPr>
              <a:t> - </a:t>
            </a:r>
            <a:r>
              <a:rPr lang="zh-CN" altLang="en-US" sz="1200">
                <a:latin typeface="微软雅黑" panose="020B0503020204020204" charset="-122"/>
                <a:ea typeface="微软雅黑" panose="020B0503020204020204" charset="-122"/>
                <a:cs typeface="微软雅黑" panose="020B0503020204020204" charset="-122"/>
              </a:rPr>
              <a:t>查找分类为</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电脑配件</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的商品</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print("\n</a:t>
            </a:r>
            <a:r>
              <a:rPr lang="zh-CN"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分类为</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电脑配件</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的商品</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computer_parts = es.search(</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index=index_name,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query={</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"term":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"category": "</a:t>
            </a:r>
            <a:r>
              <a:rPr lang="zh-CN" altLang="en-US" sz="1200">
                <a:latin typeface="微软雅黑" panose="020B0503020204020204" charset="-122"/>
                <a:ea typeface="微软雅黑" panose="020B0503020204020204" charset="-122"/>
                <a:cs typeface="微软雅黑" panose="020B0503020204020204" charset="-122"/>
              </a:rPr>
              <a:t>电脑配件</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for doc in computer_parts["hits"]["hits"]:</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print(f"ID: {doc['_id']}, </a:t>
            </a:r>
            <a:r>
              <a:rPr lang="zh-CN" altLang="en-US" sz="1200">
                <a:latin typeface="微软雅黑" panose="020B0503020204020204" charset="-122"/>
                <a:ea typeface="微软雅黑" panose="020B0503020204020204" charset="-122"/>
                <a:cs typeface="微软雅黑" panose="020B0503020204020204" charset="-122"/>
              </a:rPr>
              <a:t>名称</a:t>
            </a:r>
            <a:r>
              <a:rPr lang="en-US" altLang="zh-CN" sz="1200">
                <a:latin typeface="微软雅黑" panose="020B0503020204020204" charset="-122"/>
                <a:ea typeface="微软雅黑" panose="020B0503020204020204" charset="-122"/>
                <a:cs typeface="微软雅黑" panose="020B0503020204020204" charset="-122"/>
              </a:rPr>
              <a:t>: {doc['_source']['name']}, </a:t>
            </a:r>
            <a:r>
              <a:rPr lang="zh-CN" altLang="en-US" sz="1200">
                <a:latin typeface="微软雅黑" panose="020B0503020204020204" charset="-122"/>
                <a:ea typeface="微软雅黑" panose="020B0503020204020204" charset="-122"/>
                <a:cs typeface="微软雅黑" panose="020B0503020204020204" charset="-122"/>
              </a:rPr>
              <a:t>分类</a:t>
            </a:r>
            <a:r>
              <a:rPr lang="en-US" altLang="zh-CN" sz="1200">
                <a:latin typeface="微软雅黑" panose="020B0503020204020204" charset="-122"/>
                <a:ea typeface="微软雅黑" panose="020B0503020204020204" charset="-122"/>
                <a:cs typeface="微软雅黑" panose="020B0503020204020204" charset="-122"/>
              </a:rPr>
              <a:t>: {doc['_source']['category']}")</a:t>
            </a:r>
            <a:endParaRPr lang="en-US" altLang="zh-CN" sz="12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3" name="文本框 2"/>
          <p:cNvSpPr txBox="1"/>
          <p:nvPr/>
        </p:nvSpPr>
        <p:spPr>
          <a:xfrm>
            <a:off x="285750" y="518795"/>
            <a:ext cx="7644130" cy="4523105"/>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rPr>
              <a:t># 6. </a:t>
            </a:r>
            <a:r>
              <a:rPr lang="zh-CN" altLang="en-US" sz="1200">
                <a:latin typeface="微软雅黑" panose="020B0503020204020204" charset="-122"/>
                <a:ea typeface="微软雅黑" panose="020B0503020204020204" charset="-122"/>
                <a:cs typeface="微软雅黑" panose="020B0503020204020204" charset="-122"/>
              </a:rPr>
              <a:t>更新文档</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print("\n</a:t>
            </a:r>
            <a:r>
              <a:rPr lang="zh-CN"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更新文档</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try:</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es.update(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index=index_name,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id=1,</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doc={</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"price": 89.9,  # </a:t>
            </a:r>
            <a:r>
              <a:rPr lang="zh-CN" altLang="en-US" sz="1200">
                <a:latin typeface="微软雅黑" panose="020B0503020204020204" charset="-122"/>
                <a:ea typeface="微软雅黑" panose="020B0503020204020204" charset="-122"/>
                <a:cs typeface="微软雅黑" panose="020B0503020204020204" charset="-122"/>
              </a:rPr>
              <a:t>降价</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"stock": 145    # </a:t>
            </a:r>
            <a:r>
              <a:rPr lang="zh-CN" altLang="en-US" sz="1200">
                <a:latin typeface="微软雅黑" panose="020B0503020204020204" charset="-122"/>
                <a:ea typeface="微软雅黑" panose="020B0503020204020204" charset="-122"/>
                <a:cs typeface="微软雅黑" panose="020B0503020204020204" charset="-122"/>
              </a:rPr>
              <a:t>减少库存</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 </a:t>
            </a:r>
            <a:r>
              <a:rPr lang="zh-CN" altLang="en-US" sz="1200">
                <a:latin typeface="微软雅黑" panose="020B0503020204020204" charset="-122"/>
                <a:ea typeface="微软雅黑" panose="020B0503020204020204" charset="-122"/>
                <a:cs typeface="微软雅黑" panose="020B0503020204020204" charset="-122"/>
              </a:rPr>
              <a:t>查看更新后的文档</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updated_doc = es.get(index=index_name, id=1)</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a:t>
            </a:r>
            <a:r>
              <a:rPr lang="zh-CN" altLang="en-US" sz="1200">
                <a:latin typeface="微软雅黑" panose="020B0503020204020204" charset="-122"/>
                <a:ea typeface="微软雅黑" panose="020B0503020204020204" charset="-122"/>
                <a:cs typeface="微软雅黑" panose="020B0503020204020204" charset="-122"/>
              </a:rPr>
              <a:t>更新后的文档</a:t>
            </a:r>
            <a:r>
              <a:rPr lang="en-US" altLang="zh-CN" sz="1200">
                <a:latin typeface="微软雅黑" panose="020B0503020204020204" charset="-122"/>
                <a:ea typeface="微软雅黑" panose="020B0503020204020204" charset="-122"/>
                <a:cs typeface="微软雅黑" panose="020B0503020204020204" charset="-122"/>
              </a:rPr>
              <a:t>: {updated_doc['_source']}")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except Exception as 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a:t>
            </a:r>
            <a:r>
              <a:rPr lang="zh-CN" altLang="en-US" sz="1200">
                <a:latin typeface="微软雅黑" panose="020B0503020204020204" charset="-122"/>
                <a:ea typeface="微软雅黑" panose="020B0503020204020204" charset="-122"/>
                <a:cs typeface="微软雅黑" panose="020B0503020204020204" charset="-122"/>
              </a:rPr>
              <a:t>更新失败</a:t>
            </a:r>
            <a:r>
              <a:rPr lang="en-US" altLang="zh-CN" sz="1200">
                <a:latin typeface="微软雅黑" panose="020B0503020204020204" charset="-122"/>
                <a:ea typeface="微软雅黑" panose="020B0503020204020204" charset="-122"/>
                <a:cs typeface="微软雅黑" panose="020B0503020204020204" charset="-122"/>
              </a:rPr>
              <a:t>: {e}")</a:t>
            </a:r>
            <a:endParaRPr lang="en-US" altLang="zh-CN" sz="1200">
              <a:latin typeface="微软雅黑" panose="020B0503020204020204" charset="-122"/>
              <a:ea typeface="微软雅黑" panose="020B0503020204020204" charset="-122"/>
              <a:cs typeface="微软雅黑" panose="020B0503020204020204" charset="-122"/>
            </a:endParaRPr>
          </a:p>
          <a:p>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7. </a:t>
            </a:r>
            <a:r>
              <a:rPr lang="zh-CN" altLang="en-US" sz="1200">
                <a:latin typeface="微软雅黑" panose="020B0503020204020204" charset="-122"/>
                <a:ea typeface="微软雅黑" panose="020B0503020204020204" charset="-122"/>
                <a:cs typeface="微软雅黑" panose="020B0503020204020204" charset="-122"/>
              </a:rPr>
              <a:t>删除文档</a:t>
            </a:r>
            <a:endParaRPr lang="zh-CN" altLang="en-US"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print("\n</a:t>
            </a:r>
            <a:r>
              <a:rPr lang="zh-CN" altLang="en-US" sz="1200">
                <a:latin typeface="微软雅黑" panose="020B0503020204020204" charset="-122"/>
                <a:ea typeface="微软雅黑" panose="020B0503020204020204" charset="-122"/>
                <a:cs typeface="微软雅黑" panose="020B0503020204020204" charset="-122"/>
              </a:rPr>
              <a:t>🗑</a:t>
            </a:r>
            <a:r>
              <a:rPr lang="en-US" altLang="en-US" sz="1200">
                <a:latin typeface="微软雅黑" panose="020B0503020204020204" charset="-122"/>
                <a:ea typeface="微软雅黑" panose="020B0503020204020204" charset="-122"/>
                <a:cs typeface="微软雅黑" panose="020B0503020204020204" charset="-122"/>
              </a:rPr>
              <a:t>️</a:t>
            </a:r>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删除文档</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try:</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es.delete(index=index_name, id=3)</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print("ID=3</a:t>
            </a:r>
            <a:r>
              <a:rPr lang="zh-CN" altLang="en-US" sz="1200">
                <a:latin typeface="微软雅黑" panose="020B0503020204020204" charset="-122"/>
                <a:ea typeface="微软雅黑" panose="020B0503020204020204" charset="-122"/>
                <a:cs typeface="微软雅黑" panose="020B0503020204020204" charset="-122"/>
              </a:rPr>
              <a:t>的文档已删除</a:t>
            </a:r>
            <a:r>
              <a:rPr lang="en-US" altLang="zh-CN" sz="1200">
                <a:latin typeface="微软雅黑" panose="020B0503020204020204" charset="-122"/>
                <a:ea typeface="微软雅黑" panose="020B0503020204020204" charset="-122"/>
                <a:cs typeface="微软雅黑" panose="020B0503020204020204" charset="-122"/>
              </a:rPr>
              <a:t>")</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except Exception as e:</a:t>
            </a:r>
            <a:endParaRPr lang="en-US" altLang="zh-CN" sz="1200">
              <a:latin typeface="微软雅黑" panose="020B0503020204020204" charset="-122"/>
              <a:ea typeface="微软雅黑" panose="020B0503020204020204" charset="-122"/>
              <a:cs typeface="微软雅黑" panose="020B0503020204020204" charset="-122"/>
            </a:endParaRPr>
          </a:p>
          <a:p>
            <a:r>
              <a:rPr lang="en-US" altLang="zh-CN" sz="1200">
                <a:latin typeface="微软雅黑" panose="020B0503020204020204" charset="-122"/>
                <a:ea typeface="微软雅黑" panose="020B0503020204020204" charset="-122"/>
                <a:cs typeface="微软雅黑" panose="020B0503020204020204" charset="-122"/>
              </a:rPr>
              <a:t>    print(f"</a:t>
            </a:r>
            <a:r>
              <a:rPr lang="zh-CN" altLang="en-US" sz="1200">
                <a:latin typeface="微软雅黑" panose="020B0503020204020204" charset="-122"/>
                <a:ea typeface="微软雅黑" panose="020B0503020204020204" charset="-122"/>
                <a:cs typeface="微软雅黑" panose="020B0503020204020204" charset="-122"/>
              </a:rPr>
              <a:t>删除失败</a:t>
            </a:r>
            <a:r>
              <a:rPr lang="en-US" altLang="zh-CN" sz="1200">
                <a:latin typeface="微软雅黑" panose="020B0503020204020204" charset="-122"/>
                <a:ea typeface="微软雅黑" panose="020B0503020204020204" charset="-122"/>
                <a:cs typeface="微软雅黑" panose="020B0503020204020204" charset="-122"/>
              </a:rPr>
              <a:t>: {e}")</a:t>
            </a:r>
            <a:endParaRPr lang="en-US" altLang="zh-CN" sz="12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2" name="图片 1"/>
          <p:cNvPicPr>
            <a:picLocks noChangeAspect="1"/>
          </p:cNvPicPr>
          <p:nvPr/>
        </p:nvPicPr>
        <p:blipFill>
          <a:blip r:embed="rId2"/>
          <a:stretch>
            <a:fillRect/>
          </a:stretch>
        </p:blipFill>
        <p:spPr>
          <a:xfrm>
            <a:off x="225425" y="1159510"/>
            <a:ext cx="9652000" cy="526732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3" name="图片 2"/>
          <p:cNvPicPr>
            <a:picLocks noChangeAspect="1"/>
          </p:cNvPicPr>
          <p:nvPr/>
        </p:nvPicPr>
        <p:blipFill>
          <a:blip r:embed="rId2"/>
          <a:stretch>
            <a:fillRect/>
          </a:stretch>
        </p:blipFill>
        <p:spPr>
          <a:xfrm>
            <a:off x="171450" y="1159510"/>
            <a:ext cx="10138410" cy="537210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0530" y="748030"/>
            <a:ext cx="8746490" cy="2602230"/>
          </a:xfrm>
          <a:prstGeom prst="rect">
            <a:avLst/>
          </a:prstGeom>
        </p:spPr>
        <p:txBody>
          <a:bodyPr wrap="square">
            <a:normAutofit/>
          </a:bodyPr>
          <a:p>
            <a:pPr marL="0" indent="0">
              <a:lnSpc>
                <a:spcPts val="1500"/>
              </a:lnSpc>
              <a:spcBef>
                <a:spcPts val="1600"/>
              </a:spcBef>
              <a:spcAft>
                <a:spcPts val="800"/>
              </a:spcAft>
            </a:pPr>
            <a:r>
              <a:rPr lang="en-US" altLang="zh-CN" sz="1200" b="1">
                <a:solidFill>
                  <a:schemeClr val="accent1"/>
                </a:solidFill>
                <a:latin typeface="微软雅黑" panose="020B0503020204020204" charset="-122"/>
                <a:ea typeface="微软雅黑" panose="020B0503020204020204" charset="-122"/>
                <a:cs typeface="微软雅黑" panose="020B0503020204020204" charset="-122"/>
              </a:rPr>
              <a:t>1. </a:t>
            </a:r>
            <a:r>
              <a:rPr lang="zh-CN" altLang="en-US" sz="1200" b="1">
                <a:solidFill>
                  <a:schemeClr val="accent1"/>
                </a:solidFill>
                <a:latin typeface="微软雅黑" panose="020B0503020204020204" charset="-122"/>
                <a:ea typeface="微软雅黑" panose="020B0503020204020204" charset="-122"/>
                <a:cs typeface="微软雅黑" panose="020B0503020204020204" charset="-122"/>
              </a:rPr>
              <a:t>官方权威：</a:t>
            </a:r>
            <a:r>
              <a:rPr lang="en-US" altLang="zh-CN" sz="1200" b="1">
                <a:solidFill>
                  <a:schemeClr val="accent1"/>
                </a:solidFill>
                <a:latin typeface="微软雅黑" panose="020B0503020204020204" charset="-122"/>
                <a:ea typeface="微软雅黑" panose="020B0503020204020204" charset="-122"/>
                <a:cs typeface="微软雅黑" panose="020B0503020204020204" charset="-122"/>
              </a:rPr>
              <a:t>PEP 8</a:t>
            </a:r>
            <a:endParaRPr lang="en-US" altLang="zh-CN" sz="1200" b="1">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PEP 8 </a:t>
            </a: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是 </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Python </a:t>
            </a: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官方的风格指南，是所有 </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Python </a:t>
            </a: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程序员都应该阅读和遵循的“圣经”。</a:t>
            </a:r>
            <a:endParaRPr lang="zh-CN" altLang="en-US" sz="1200" b="0" i="0">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标题</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 Style Guide for Python Code</a:t>
            </a:r>
            <a:endParaRPr lang="en-US" altLang="zh-CN" sz="1200" b="0" i="0">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链接</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 </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hlinkClick r:id="rId2"/>
              </a:rPr>
              <a:t>https://www.python.org/dev/peps/pep-0008/</a:t>
            </a:r>
            <a:endParaRPr lang="en-US" altLang="zh-CN" sz="1200" b="0" i="0">
              <a:solidFill>
                <a:schemeClr val="accent1"/>
              </a:solidFill>
              <a:latin typeface="微软雅黑" panose="020B0503020204020204" charset="-122"/>
              <a:ea typeface="微软雅黑" panose="020B0503020204020204" charset="-122"/>
              <a:cs typeface="微软雅黑" panose="020B0503020204020204" charset="-122"/>
              <a:hlinkClick r:id="rId2"/>
            </a:endParaRPr>
          </a:p>
          <a:p>
            <a:pPr marL="0" indent="0">
              <a:spcBef>
                <a:spcPts val="800"/>
              </a:spcBef>
              <a:spcAft>
                <a:spcPts val="800"/>
              </a:spcAft>
            </a:pP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它的内容非常详尽，下面的大部分规范都源于 </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PEP 8</a:t>
            </a: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a:t>
            </a:r>
            <a:endParaRPr lang="zh-CN" altLang="en-US" sz="1200" b="0" i="0">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2. </a:t>
            </a: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命名规范</a:t>
            </a:r>
            <a:r>
              <a:rPr lang="en-US" altLang="zh-CN" sz="1200" b="0" i="0">
                <a:solidFill>
                  <a:schemeClr val="accent1"/>
                </a:solidFill>
                <a:latin typeface="微软雅黑" panose="020B0503020204020204" charset="-122"/>
                <a:ea typeface="微软雅黑" panose="020B0503020204020204" charset="-122"/>
                <a:cs typeface="微软雅黑" panose="020B0503020204020204" charset="-122"/>
              </a:rPr>
              <a:t> (Naming Conventions)</a:t>
            </a:r>
            <a:endParaRPr lang="en-US" altLang="zh-CN" sz="1200" b="0" i="0">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200" b="0" i="0">
                <a:solidFill>
                  <a:schemeClr val="accent1"/>
                </a:solidFill>
                <a:latin typeface="微软雅黑" panose="020B0503020204020204" charset="-122"/>
                <a:ea typeface="微软雅黑" panose="020B0503020204020204" charset="-122"/>
                <a:cs typeface="微软雅黑" panose="020B0503020204020204" charset="-122"/>
              </a:rPr>
              <a:t>这是规范中最显眼的部分。</a:t>
            </a:r>
            <a:endParaRPr lang="zh-CN" altLang="en-US" sz="1200" b="0" i="0">
              <a:solidFill>
                <a:schemeClr val="accent1"/>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endParaRPr lang="zh-CN" altLang="en-US" sz="1200" b="0" i="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custDataLst>
              <p:tags r:id="rId3"/>
            </p:custDataLst>
          </p:nvPr>
        </p:nvPicPr>
        <p:blipFill>
          <a:blip r:embed="rId4"/>
          <a:stretch>
            <a:fillRect/>
          </a:stretch>
        </p:blipFill>
        <p:spPr>
          <a:xfrm>
            <a:off x="542290" y="2927350"/>
            <a:ext cx="6248400" cy="35814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790690" y="2948940"/>
            <a:ext cx="3810000" cy="3600450"/>
          </a:xfrm>
          <a:prstGeom prst="rect">
            <a:avLst/>
          </a:prstGeom>
        </p:spPr>
      </p:pic>
      <p:sp>
        <p:nvSpPr>
          <p:cNvPr id="8" name="标题 7"/>
          <p:cNvSpPr>
            <a:spLocks noGrp="1"/>
          </p:cNvSpPr>
          <p:nvPr>
            <p:ph type="title"/>
            <p:custDataLst>
              <p:tags r:id="rId7"/>
            </p:custDataLst>
          </p:nvPr>
        </p:nvSpPr>
        <p:spPr>
          <a:xfrm>
            <a:off x="149860" y="0"/>
            <a:ext cx="3679190" cy="52768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Tree>
    <p:custDataLst>
      <p:tags r:id="rId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2" name="图片 1"/>
          <p:cNvPicPr>
            <a:picLocks noChangeAspect="1"/>
          </p:cNvPicPr>
          <p:nvPr/>
        </p:nvPicPr>
        <p:blipFill>
          <a:blip r:embed="rId2"/>
          <a:stretch>
            <a:fillRect/>
          </a:stretch>
        </p:blipFill>
        <p:spPr>
          <a:xfrm>
            <a:off x="171450" y="1159510"/>
            <a:ext cx="8841105" cy="4972050"/>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3" name="图片 2"/>
          <p:cNvPicPr>
            <a:picLocks noChangeAspect="1"/>
          </p:cNvPicPr>
          <p:nvPr/>
        </p:nvPicPr>
        <p:blipFill>
          <a:blip r:embed="rId2"/>
          <a:stretch>
            <a:fillRect/>
          </a:stretch>
        </p:blipFill>
        <p:spPr>
          <a:xfrm>
            <a:off x="171450" y="1229995"/>
            <a:ext cx="8030845" cy="5324475"/>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2" name="图片 1"/>
          <p:cNvPicPr>
            <a:picLocks noChangeAspect="1"/>
          </p:cNvPicPr>
          <p:nvPr/>
        </p:nvPicPr>
        <p:blipFill>
          <a:blip r:embed="rId2"/>
          <a:stretch>
            <a:fillRect/>
          </a:stretch>
        </p:blipFill>
        <p:spPr>
          <a:xfrm>
            <a:off x="240665" y="1299845"/>
            <a:ext cx="7762875" cy="5066030"/>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3" name="图片 2"/>
          <p:cNvPicPr>
            <a:picLocks noChangeAspect="1"/>
          </p:cNvPicPr>
          <p:nvPr/>
        </p:nvPicPr>
        <p:blipFill>
          <a:blip r:embed="rId2"/>
          <a:stretch>
            <a:fillRect/>
          </a:stretch>
        </p:blipFill>
        <p:spPr>
          <a:xfrm>
            <a:off x="240030" y="1254125"/>
            <a:ext cx="10824210" cy="4445635"/>
          </a:xfrm>
          <a:prstGeom prst="rect">
            <a:avLst/>
          </a:prstGeom>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2" name="图片 1"/>
          <p:cNvPicPr>
            <a:picLocks noChangeAspect="1"/>
          </p:cNvPicPr>
          <p:nvPr/>
        </p:nvPicPr>
        <p:blipFill>
          <a:blip r:embed="rId2"/>
          <a:stretch>
            <a:fillRect/>
          </a:stretch>
        </p:blipFill>
        <p:spPr>
          <a:xfrm>
            <a:off x="171450" y="617220"/>
            <a:ext cx="8451215" cy="5999480"/>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sp>
        <p:nvSpPr>
          <p:cNvPr id="6" name="文本框 5"/>
          <p:cNvSpPr txBox="1"/>
          <p:nvPr/>
        </p:nvSpPr>
        <p:spPr>
          <a:xfrm>
            <a:off x="123190" y="704215"/>
            <a:ext cx="609600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运行命令：</a:t>
            </a:r>
            <a:r>
              <a:rPr lang="en-US" altLang="zh-CN">
                <a:latin typeface="微软雅黑" panose="020B0503020204020204" charset="-122"/>
                <a:ea typeface="微软雅黑" panose="020B0503020204020204" charset="-122"/>
              </a:rPr>
              <a:t>elasticsearch-plugin remove repository-s3</a:t>
            </a:r>
            <a:endParaRPr lang="zh-CN" altLang="en-US">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stretch>
            <a:fillRect/>
          </a:stretch>
        </p:blipFill>
        <p:spPr>
          <a:xfrm>
            <a:off x="171450" y="1159510"/>
            <a:ext cx="5194300" cy="4014470"/>
          </a:xfrm>
          <a:prstGeom prst="rect">
            <a:avLst/>
          </a:prstGeom>
        </p:spPr>
      </p:pic>
      <p:pic>
        <p:nvPicPr>
          <p:cNvPr id="10" name="图片 9"/>
          <p:cNvPicPr>
            <a:picLocks noChangeAspect="1"/>
          </p:cNvPicPr>
          <p:nvPr/>
        </p:nvPicPr>
        <p:blipFill>
          <a:blip r:embed="rId3"/>
          <a:stretch>
            <a:fillRect/>
          </a:stretch>
        </p:blipFill>
        <p:spPr>
          <a:xfrm>
            <a:off x="5477510" y="1159510"/>
            <a:ext cx="6229350" cy="5132705"/>
          </a:xfrm>
          <a:prstGeom prst="rect">
            <a:avLst/>
          </a:prstGeom>
        </p:spPr>
      </p:pic>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en-US" altLang="zh-CN" sz="2800">
                <a:sym typeface="+mn-ea"/>
              </a:rPr>
              <a:t>ElasticS</a:t>
            </a:r>
            <a:r>
              <a:rPr lang="en-US" altLang="zh-CN" sz="2800">
                <a:sym typeface="+mn-ea"/>
              </a:rPr>
              <a:t>earch(es)</a:t>
            </a:r>
            <a:endParaRPr lang="en-US" altLang="zh-CN" sz="2800">
              <a:sym typeface="+mn-ea"/>
            </a:endParaRPr>
          </a:p>
        </p:txBody>
      </p:sp>
      <p:pic>
        <p:nvPicPr>
          <p:cNvPr id="5" name="图片 4"/>
          <p:cNvPicPr>
            <a:picLocks noChangeAspect="1"/>
          </p:cNvPicPr>
          <p:nvPr/>
        </p:nvPicPr>
        <p:blipFill>
          <a:blip r:embed="rId2"/>
          <a:stretch>
            <a:fillRect/>
          </a:stretch>
        </p:blipFill>
        <p:spPr>
          <a:xfrm>
            <a:off x="100330" y="808355"/>
            <a:ext cx="11110595" cy="2708275"/>
          </a:xfrm>
          <a:prstGeom prst="rect">
            <a:avLst/>
          </a:prstGeom>
        </p:spPr>
      </p:pic>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47955" y="598170"/>
            <a:ext cx="11220450" cy="5908040"/>
          </a:xfrm>
          <a:prstGeom prst="rect">
            <a:avLst/>
          </a:prstGeom>
        </p:spPr>
        <p:txBody>
          <a:bodyPr wrap="square">
            <a:spAutoFit/>
          </a:bodyPr>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Remote Dictionary Server</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）是一个开源的、基于内存的键值存储系统。它通常被归类为一种</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NoSQL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数据库，并因其极高的性能、丰富的数据结构和多种持久化选项而成为现代应用架构中不可或缺的组件。</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一、</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的核心功能与特性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的强大功能源于以下几个核心特性：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1.</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基于内存，极致性能</a:t>
            </a:r>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数据主要存储在内存中，这使得读写操作的速度非常快，通常能达到微秒级别。这是</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高性能的根本原因。</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2.</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丰富的数据结构</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不同于其他简单的键值存储（如</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Memcached</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Value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可以是多种数据结构，这使得它能直接解决更多复杂问题。</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String</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（字符串）：</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最基础的类型，可以存文本、数字甚至是二进制数据（如图片）。</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Hash</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（哈希）：</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类似于编程语言中的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Map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或</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Dictionary</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，适合存储对象。</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List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（列表）：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一个简单的字符串列表，按插入顺序排序，可以从两端插入或弹出（双向链表）。</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Set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（集合）：</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无序且元素唯一的字符串集合，支持交集、并集、差集等操作。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Sorted Set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（有序集合）：</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类似于</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Set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，但每个元素都关联一个分数（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Score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），可以根据分数进行排序。非常适合做排行榜。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Bitmaps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（位图）：</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通过对</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String</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的位操作实现，可以极大地节省空间，用于布尔统计（如用户签到）。</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HyperLogLog</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用于做基数统计（估算一个集合中不重复元素的个数），非常节省空间。</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Stream</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5.0</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版本引入，主要用于实现消息队列功能。</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47955" y="598170"/>
            <a:ext cx="11220450" cy="5477510"/>
          </a:xfrm>
          <a:prstGeom prst="rect">
            <a:avLst/>
          </a:prstGeom>
        </p:spPr>
        <p:txBody>
          <a:bodyPr wrap="square">
            <a:spAutoFit/>
          </a:bodyPr>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3.</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持久化</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虽然数据在内存中，但</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提供了两种持久化机制将数据写入磁盘，防止数据丢失：</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RDB</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 Database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在指定时间间隔生成内存数据的快照。适用于备份和灾难恢复，恢复大数据集时速度更快。</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AOF</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Append Only File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记录每一次写操作命令，并在重启时重新执行这些命令来恢复数据。数据安全性更高，最多丢失一秒的数据。</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4.</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高可用和分布式（</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Redis Cluster</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主从复制：</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master</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节点将数据异步复制到一个或多个</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slave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节点，实现数据备份和读写分离（读操作可以分流到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slave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哨兵模式（</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Sentinel</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用于管理多个</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实例，提供监控、自动故障转移和通知功能，是实现高可用的方案。</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集群模式（</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Cluster</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官方提供的分布式解决方案，将数据自动分片到多个节点上，提供横向扩展能力和更高的可用性。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5.</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功能丰富</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事务：</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支持将多个命令打包执行，但不支持回滚（</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Rollback</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发布</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订阅（</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Pub/Sub</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一种消息通信模式，发送者发布消息，订阅者接收消息。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Lua</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脚本：</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可以使用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Lua</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脚本执行多个命令，保证原子性。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过期策略：</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可以为</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Key</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设置生存时间（</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TTL</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），到期后自动删除，非常适合做缓存。</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47955" y="598170"/>
            <a:ext cx="11220450" cy="4184650"/>
          </a:xfrm>
          <a:prstGeom prst="rect">
            <a:avLst/>
          </a:prstGeom>
        </p:spPr>
        <p:txBody>
          <a:bodyPr wrap="square">
            <a:spAutoFit/>
          </a:bodyPr>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二、</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的典型应用场景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基于以上核心功能，</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在以下场景中表现出色：</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1.</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缓存（</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Cache</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 - </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最经典的场景</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将数据库（如</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MySQL</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）中的热点数据存储在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中。应用读取数据时，先读</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，如果没有命中再去读数据库，并回写到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。写入时也可更新缓存或使其失效。</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极高速度极大减轻后端数据库压力，提升应用响应速度。</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使用数据结构：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主要是</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String</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和</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Hash</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2.</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会话存储（</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Session Storage</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在分布式</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Web</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服务中，将用户的登录会话信息（如</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UserID</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、用户名）集中存储在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中，而不是存在单机服务器的内存里。</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高速读写和分布式共享使得用户请求可以被任何一台后端服务器处理，实现无状态服务架构。</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使用数据结构：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String</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或</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Hash</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144780" y="118110"/>
            <a:ext cx="10800080" cy="4572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
        <p:nvSpPr>
          <p:cNvPr id="3" name="文本框 2"/>
          <p:cNvSpPr txBox="1"/>
          <p:nvPr>
            <p:custDataLst>
              <p:tags r:id="rId2"/>
            </p:custDataLst>
          </p:nvPr>
        </p:nvSpPr>
        <p:spPr>
          <a:xfrm>
            <a:off x="260350" y="890270"/>
            <a:ext cx="7562215" cy="5627370"/>
          </a:xfrm>
          <a:prstGeom prst="rect">
            <a:avLst/>
          </a:prstGeom>
        </p:spPr>
        <p:txBody>
          <a:bodyPr wrap="square">
            <a:noAutofit/>
          </a:bodyPr>
          <a:p>
            <a:pPr indent="0" fontAlgn="auto">
              <a:lnSpc>
                <a:spcPts val="1500"/>
              </a:lnSpc>
              <a:spcBef>
                <a:spcPts val="1600"/>
              </a:spcBef>
              <a:spcAft>
                <a:spcPts val="0"/>
              </a:spcAft>
            </a:pP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3.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代码布局与格式</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(Code Layout)</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缩进</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(Indentation)</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使用</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4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个空格表示一级缩进。</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绝对不要混用空格和制表符</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(Tab)</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现代编辑器都可以将</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Tab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键自动转换为</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4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个空格，请务必设置好。</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行长度</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(Line Length)</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每行代码最多</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79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个字符。</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每行注释最多</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72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个字符。</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过长代码可以通过括号（圆括号、方括号、花括号）内的隐式换行，或者使用反斜杠</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来换行。</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好的换行例子：</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2.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命名规范</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(Naming Conventions)</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这是规范中最显眼的部分。</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空行</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(Blank Lines)</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顶层函数和类定义之间空</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两行。</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类内部的方法定义之间空</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一行。</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函数内部可以使用空行来分隔逻辑段落，但不宜过多。</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导入</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 (Imports)</a:t>
            </a:r>
            <a:endParaRPr lang="en-US" altLang="zh-CN"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导入应该分行写，不要写在一行。</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导入顺序（每组之间空一行）：</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标准库模块</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相关的第三方库模块</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spcBef>
                <a:spcPts val="600"/>
              </a:spcBef>
              <a:spcAft>
                <a:spcPts val="0"/>
              </a:spcAft>
            </a:pP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本地应用</a:t>
            </a:r>
            <a:r>
              <a:rPr lang="en-US" altLang="zh-CN" sz="1100" b="0" i="0">
                <a:solidFill>
                  <a:schemeClr val="tx1"/>
                </a:solidFill>
                <a:latin typeface="微软雅黑" panose="020B0503020204020204" charset="-122"/>
                <a:ea typeface="微软雅黑" panose="020B0503020204020204" charset="-122"/>
                <a:cs typeface="微软雅黑" panose="020B0503020204020204" charset="-122"/>
              </a:rPr>
              <a:t>/</a:t>
            </a:r>
            <a:r>
              <a:rPr lang="zh-CN" altLang="en-US" sz="1100" b="0" i="0">
                <a:solidFill>
                  <a:schemeClr val="tx1"/>
                </a:solidFill>
                <a:latin typeface="微软雅黑" panose="020B0503020204020204" charset="-122"/>
                <a:ea typeface="微软雅黑" panose="020B0503020204020204" charset="-122"/>
                <a:cs typeface="微软雅黑" panose="020B0503020204020204" charset="-122"/>
              </a:rPr>
              <a:t>库特定模块</a:t>
            </a:r>
            <a:endParaRPr lang="zh-CN" altLang="en-US" sz="1100" b="0" i="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47955" y="598170"/>
            <a:ext cx="11220450" cy="4615815"/>
          </a:xfrm>
          <a:prstGeom prst="rect">
            <a:avLst/>
          </a:prstGeom>
        </p:spPr>
        <p:txBody>
          <a:bodyPr wrap="square">
            <a:spAutoFit/>
          </a:bodyPr>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3.</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排行榜</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计数器（</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Leaderboard / Counter</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游戏积分排行榜、视频播放次数、文章点赞数等。</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Sorted Set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数据结构能天然地根据分数进行排序，相关命令（</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ZADD, ZRANGE</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）非常高效。</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INCR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命令可以实现原子性计数。</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使用数据结构：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Sorted Set, String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用于</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INCR)</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4.</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消息队列（</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Message Queue</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用于实现异步处理、应用解耦和流量削峰。例如，下单后将要发送短信的任务放入队列，由另一个服务异步处理。</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List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结构可以用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LPUSH/BRPOP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实现简单的队列。</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Stream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类型提供了更完善的消息队列功能，支持消费者组、消息确认等。</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使用数据结构：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List, Stream</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5.</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实时系统（</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Real-time Systems</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实时排行榜、实时聊天系统、实时推送（如</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WebSocket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结合</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Pub/Sub</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）、实时监控。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基于内存的低延迟特性使其能够处理实时性要求极高的任务。</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Pub/Sub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功能可以轻松实现消息的广播和实时传递。</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47955" y="598170"/>
            <a:ext cx="11220450" cy="4399915"/>
          </a:xfrm>
          <a:prstGeom prst="rect">
            <a:avLst/>
          </a:prstGeom>
        </p:spPr>
        <p:txBody>
          <a:bodyPr wrap="square">
            <a:spAutoFit/>
          </a:bodyPr>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6.</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社交关系（</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Social Relationships</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共同关注、共同好友（求交集）、我的粉丝（求全集）。</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Set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结构提供了强大的集合操作命令（</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SINTER, SUNION, SDIFF</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），可以非常高效地完成这些计算。</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使用数据结构：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Set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7.</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布隆过滤器（</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Bloom Filter</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 - </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通过模块实现</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用于大规模数据的存在性判定，能有效减少对数据库的无效查询。例如，新闻推荐系统判断某条新闻是否已经推荐给用户。</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极省空间，判断速度极快（但有一定误判率）。虽然</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原生不支持，但可以通过</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RedisBloom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模块轻松添加此功能。</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8.</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分布式锁（</a:t>
            </a: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Distributed Lock</a:t>
            </a:r>
            <a:r>
              <a:rPr lang="zh-CN" altLang="en-US" sz="1400" b="1"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场景描述：</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在分布式系统中，控制多个进程</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服务对共享资源的互斥访问。</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endParaRPr lang="en-US" altLang="zh-CN"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为何适用：</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Redis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的</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 SETNX</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Set if not exists</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）命令和</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Lua</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脚本的原子性特性，使其成为实现分布式锁的常用方案。官方也推荐了更严谨的算法（</a:t>
            </a:r>
            <a:r>
              <a:rPr lang="en-US" altLang="zh-CN" sz="1400" b="0" i="0">
                <a:solidFill>
                  <a:srgbClr val="0F1115"/>
                </a:solidFill>
                <a:latin typeface="微软雅黑" panose="020B0503020204020204" charset="-122"/>
                <a:ea typeface="微软雅黑" panose="020B0503020204020204" charset="-122"/>
                <a:cs typeface="微软雅黑" panose="020B0503020204020204" charset="-122"/>
              </a:rPr>
              <a:t>Redlock</a:t>
            </a: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289560" y="882015"/>
            <a:ext cx="11487150" cy="869315"/>
          </a:xfrm>
          <a:prstGeom prst="rect">
            <a:avLst/>
          </a:prstGeom>
        </p:spPr>
        <p:txBody>
          <a:bodyPr>
            <a:noAutofit/>
          </a:bodyPr>
          <a:p>
            <a:r>
              <a:rPr lang="zh-CN" altLang="en-US" sz="1600">
                <a:latin typeface="微软雅黑" panose="020B0503020204020204" charset="-122"/>
                <a:ea typeface="微软雅黑" panose="020B0503020204020204" charset="-122"/>
                <a:cs typeface="微软雅黑" panose="020B0503020204020204" charset="-122"/>
              </a:rPr>
              <a:t>特性带来的优势典型应用场景</a:t>
            </a:r>
            <a:r>
              <a:rPr lang="zh-CN" altLang="en-US" sz="1600" b="0">
                <a:latin typeface="微软雅黑" panose="020B0503020204020204" charset="-122"/>
                <a:ea typeface="微软雅黑" panose="020B0503020204020204" charset="-122"/>
                <a:cs typeface="微软雅黑" panose="020B0503020204020204" charset="-122"/>
              </a:rPr>
              <a:t>内存存储</a:t>
            </a:r>
            <a:r>
              <a:rPr lang="zh-CN" altLang="en-US" sz="1600">
                <a:latin typeface="微软雅黑" panose="020B0503020204020204" charset="-122"/>
                <a:ea typeface="微软雅黑" panose="020B0503020204020204" charset="-122"/>
                <a:cs typeface="微软雅黑" panose="020B0503020204020204" charset="-122"/>
              </a:rPr>
              <a:t>速度极快（微秒级）缓存、会话存储、实时系统</a:t>
            </a:r>
            <a:r>
              <a:rPr lang="zh-CN" altLang="en-US" sz="1600" b="0">
                <a:latin typeface="微软雅黑" panose="020B0503020204020204" charset="-122"/>
                <a:ea typeface="微软雅黑" panose="020B0503020204020204" charset="-122"/>
                <a:cs typeface="微软雅黑" panose="020B0503020204020204" charset="-122"/>
              </a:rPr>
              <a:t>丰富数据结构</a:t>
            </a:r>
            <a:r>
              <a:rPr lang="zh-CN" altLang="en-US" sz="1600">
                <a:latin typeface="微软雅黑" panose="020B0503020204020204" charset="-122"/>
                <a:ea typeface="微软雅黑" panose="020B0503020204020204" charset="-122"/>
                <a:cs typeface="微软雅黑" panose="020B0503020204020204" charset="-122"/>
              </a:rPr>
              <a:t>可直接操作数据，代码更简洁排行榜（</a:t>
            </a:r>
            <a:r>
              <a:rPr lang="en-US" altLang="zh-CN" sz="1600">
                <a:latin typeface="微软雅黑" panose="020B0503020204020204" charset="-122"/>
                <a:ea typeface="微软雅黑" panose="020B0503020204020204" charset="-122"/>
                <a:cs typeface="微软雅黑" panose="020B0503020204020204" charset="-122"/>
              </a:rPr>
              <a:t>Sorted Set</a:t>
            </a:r>
            <a:r>
              <a:rPr lang="zh-CN" altLang="en-US" sz="1600">
                <a:latin typeface="微软雅黑" panose="020B0503020204020204" charset="-122"/>
                <a:ea typeface="微软雅黑" panose="020B0503020204020204" charset="-122"/>
                <a:cs typeface="微软雅黑" panose="020B0503020204020204" charset="-122"/>
              </a:rPr>
              <a:t>）、社交关系（</a:t>
            </a:r>
            <a:r>
              <a:rPr lang="en-US" altLang="zh-CN" sz="1600">
                <a:latin typeface="微软雅黑" panose="020B0503020204020204" charset="-122"/>
                <a:ea typeface="微软雅黑" panose="020B0503020204020204" charset="-122"/>
                <a:cs typeface="微软雅黑" panose="020B0503020204020204" charset="-122"/>
              </a:rPr>
              <a:t>Set</a:t>
            </a:r>
            <a:r>
              <a:rPr lang="zh-CN" altLang="en-US" sz="1600">
                <a:latin typeface="微软雅黑" panose="020B0503020204020204" charset="-122"/>
                <a:ea typeface="微软雅黑" panose="020B0503020204020204" charset="-122"/>
                <a:cs typeface="微软雅黑" panose="020B0503020204020204" charset="-122"/>
              </a:rPr>
              <a:t>）、队列（</a:t>
            </a:r>
            <a:r>
              <a:rPr lang="en-US" altLang="zh-CN" sz="1600">
                <a:latin typeface="微软雅黑" panose="020B0503020204020204" charset="-122"/>
                <a:ea typeface="微软雅黑" panose="020B0503020204020204" charset="-122"/>
                <a:cs typeface="微软雅黑" panose="020B0503020204020204" charset="-122"/>
              </a:rPr>
              <a:t>List/Stream</a:t>
            </a:r>
            <a:r>
              <a:rPr lang="zh-CN" altLang="en-US" sz="1600">
                <a:latin typeface="微软雅黑" panose="020B0503020204020204" charset="-122"/>
                <a:ea typeface="微软雅黑" panose="020B0503020204020204" charset="-122"/>
                <a:cs typeface="微软雅黑" panose="020B0503020204020204" charset="-122"/>
              </a:rPr>
              <a:t>）</a:t>
            </a:r>
            <a:r>
              <a:rPr lang="zh-CN" altLang="en-US" sz="1600" b="0">
                <a:latin typeface="微软雅黑" panose="020B0503020204020204" charset="-122"/>
                <a:ea typeface="微软雅黑" panose="020B0503020204020204" charset="-122"/>
                <a:cs typeface="微软雅黑" panose="020B0503020204020204" charset="-122"/>
              </a:rPr>
              <a:t>持久化</a:t>
            </a:r>
            <a:r>
              <a:rPr lang="zh-CN" altLang="en-US" sz="1600">
                <a:latin typeface="微软雅黑" panose="020B0503020204020204" charset="-122"/>
                <a:ea typeface="微软雅黑" panose="020B0503020204020204" charset="-122"/>
                <a:cs typeface="微软雅黑" panose="020B0503020204020204" charset="-122"/>
              </a:rPr>
              <a:t>数据可落地，防止丢失所有需要数据可靠性的场景</a:t>
            </a:r>
            <a:r>
              <a:rPr lang="zh-CN" altLang="en-US" sz="1600" b="0">
                <a:latin typeface="微软雅黑" panose="020B0503020204020204" charset="-122"/>
                <a:ea typeface="微软雅黑" panose="020B0503020204020204" charset="-122"/>
                <a:cs typeface="微软雅黑" panose="020B0503020204020204" charset="-122"/>
              </a:rPr>
              <a:t>高可用</a:t>
            </a:r>
            <a:r>
              <a:rPr lang="en-US" altLang="zh-CN" sz="1600" b="0">
                <a:latin typeface="微软雅黑" panose="020B0503020204020204" charset="-122"/>
                <a:ea typeface="微软雅黑" panose="020B0503020204020204" charset="-122"/>
                <a:cs typeface="微软雅黑" panose="020B0503020204020204" charset="-122"/>
              </a:rPr>
              <a:t>/</a:t>
            </a:r>
            <a:r>
              <a:rPr lang="zh-CN" altLang="en-US" sz="1600" b="0">
                <a:latin typeface="微软雅黑" panose="020B0503020204020204" charset="-122"/>
                <a:ea typeface="微软雅黑" panose="020B0503020204020204" charset="-122"/>
                <a:cs typeface="微软雅黑" panose="020B0503020204020204" charset="-122"/>
              </a:rPr>
              <a:t>分布式</a:t>
            </a:r>
            <a:r>
              <a:rPr lang="zh-CN" altLang="en-US" sz="1600">
                <a:latin typeface="微软雅黑" panose="020B0503020204020204" charset="-122"/>
                <a:ea typeface="微软雅黑" panose="020B0503020204020204" charset="-122"/>
                <a:cs typeface="微软雅黑" panose="020B0503020204020204" charset="-122"/>
              </a:rPr>
              <a:t>服务稳定，可扩展性强大型、高并发应用</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347345" y="1751330"/>
            <a:ext cx="5975985" cy="4813935"/>
          </a:xfrm>
          <a:prstGeom prst="rect">
            <a:avLst/>
          </a:prstGeom>
        </p:spPr>
      </p:pic>
      <p:pic>
        <p:nvPicPr>
          <p:cNvPr id="6" name="图片 5"/>
          <p:cNvPicPr>
            <a:picLocks noChangeAspect="1"/>
          </p:cNvPicPr>
          <p:nvPr/>
        </p:nvPicPr>
        <p:blipFill>
          <a:blip r:embed="rId3"/>
          <a:stretch>
            <a:fillRect/>
          </a:stretch>
        </p:blipFill>
        <p:spPr>
          <a:xfrm>
            <a:off x="6254115" y="2105025"/>
            <a:ext cx="5773420" cy="3705225"/>
          </a:xfrm>
          <a:prstGeom prst="rect">
            <a:avLst/>
          </a:prstGeom>
        </p:spPr>
      </p:pic>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pic>
        <p:nvPicPr>
          <p:cNvPr id="3" name="图片 2"/>
          <p:cNvPicPr>
            <a:picLocks noChangeAspect="1"/>
          </p:cNvPicPr>
          <p:nvPr/>
        </p:nvPicPr>
        <p:blipFill>
          <a:blip r:embed="rId2"/>
          <a:stretch>
            <a:fillRect/>
          </a:stretch>
        </p:blipFill>
        <p:spPr>
          <a:xfrm>
            <a:off x="237490" y="784860"/>
            <a:ext cx="7076440" cy="5901690"/>
          </a:xfrm>
          <a:prstGeom prst="rect">
            <a:avLst/>
          </a:prstGeom>
        </p:spPr>
      </p:pic>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216535" y="782955"/>
            <a:ext cx="11452860" cy="785495"/>
          </a:xfrm>
          <a:prstGeom prst="rect">
            <a:avLst/>
          </a:prstGeom>
        </p:spPr>
        <p:txBody>
          <a:bodyPr wrap="square">
            <a:spAutoFit/>
          </a:bodyPr>
          <a:p>
            <a:pPr marL="0" indent="0">
              <a:spcAft>
                <a:spcPct val="6000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一、字符串（</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String</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）操作</a:t>
            </a:r>
            <a:endParaRPr lang="zh-CN" altLang="en-US" sz="16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字符串是 </a:t>
            </a:r>
            <a:r>
              <a:rPr lang="en-US" altLang="zh-CN" sz="1600" b="0" i="0">
                <a:latin typeface="微软雅黑" panose="020B0503020204020204" charset="-122"/>
                <a:ea typeface="微软雅黑" panose="020B0503020204020204" charset="-122"/>
                <a:cs typeface="微软雅黑" panose="020B0503020204020204" charset="-122"/>
              </a:rPr>
              <a:t>Redis </a:t>
            </a:r>
            <a:r>
              <a:rPr lang="zh-CN" altLang="en-US" sz="1600" b="0" i="0">
                <a:latin typeface="微软雅黑" panose="020B0503020204020204" charset="-122"/>
                <a:ea typeface="微软雅黑" panose="020B0503020204020204" charset="-122"/>
                <a:cs typeface="微软雅黑" panose="020B0503020204020204" charset="-122"/>
              </a:rPr>
              <a:t>最基础的数据结构，适用于存储简单键值对（如缓存、计数器）。</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nvGraphicFramePr>
        <p:xfrm>
          <a:off x="305435" y="1793240"/>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设置键值对</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r.set("name", "Redis")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存储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name: Redis</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get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获取键对应的值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r.get("name")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Redis</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setex</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设置带过期时间的键值对（秒）</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r.setex("code", 60, "123456") → 60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秒后自动删除</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code</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incr</a:t>
                      </a:r>
                      <a:r>
                        <a:rPr lang="en-US" altLang="zh-CN" sz="1400" b="0" i="0">
                          <a:solidFill>
                            <a:srgbClr val="000000"/>
                          </a:solidFill>
                          <a:latin typeface="微软雅黑" panose="020B0503020204020204" charset="-122"/>
                          <a:ea typeface="微软雅黑" panose="020B0503020204020204" charset="-122"/>
                        </a:rPr>
                        <a:t>/decr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整数自增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自减（计数器）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r.incr("views")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每次调用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views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r.decr("stock")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库存减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append</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追加字符串到已有值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r.append("name", "DB")</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name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变为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RedisDB</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216535" y="782955"/>
            <a:ext cx="11452860" cy="571563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示例代码：</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设置普通键值</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r.set("username", "alice")</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print(r.get("username"))  # </a:t>
            </a:r>
            <a:r>
              <a:rPr lang="zh-CN" altLang="en-US" sz="1600" b="0" i="0">
                <a:latin typeface="微软雅黑" panose="020B0503020204020204" charset="-122"/>
                <a:ea typeface="微软雅黑" panose="020B0503020204020204" charset="-122"/>
                <a:cs typeface="微软雅黑" panose="020B0503020204020204" charset="-122"/>
              </a:rPr>
              <a:t>输出：</a:t>
            </a:r>
            <a:r>
              <a:rPr lang="en-US" altLang="zh-CN" sz="1600" b="0" i="0">
                <a:latin typeface="微软雅黑" panose="020B0503020204020204" charset="-122"/>
                <a:ea typeface="微软雅黑" panose="020B0503020204020204" charset="-122"/>
                <a:cs typeface="微软雅黑" panose="020B0503020204020204" charset="-122"/>
              </a:rPr>
              <a:t>alice</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设置带过期时间的键（</a:t>
            </a:r>
            <a:r>
              <a:rPr lang="en-US" altLang="zh-CN" sz="1600" b="0" i="0">
                <a:latin typeface="微软雅黑" panose="020B0503020204020204" charset="-122"/>
                <a:ea typeface="微软雅黑" panose="020B0503020204020204" charset="-122"/>
                <a:cs typeface="微软雅黑" panose="020B0503020204020204" charset="-122"/>
              </a:rPr>
              <a:t>10</a:t>
            </a:r>
            <a:r>
              <a:rPr lang="zh-CN" altLang="en-US" sz="1600" b="0" i="0">
                <a:latin typeface="微软雅黑" panose="020B0503020204020204" charset="-122"/>
                <a:ea typeface="微软雅黑" panose="020B0503020204020204" charset="-122"/>
                <a:cs typeface="微软雅黑" panose="020B0503020204020204" charset="-122"/>
              </a:rPr>
              <a:t>秒后过期）</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r.setex("temp_token", 10, "abc123")</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计数器</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r.set("page_views", 0)</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r.incr("page_views")  # 1</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r.incr("page_views", 5)  # 6</a:t>
            </a:r>
            <a:r>
              <a:rPr lang="zh-CN" altLang="en-US" sz="1600" b="0" i="0">
                <a:latin typeface="微软雅黑" panose="020B0503020204020204" charset="-122"/>
                <a:ea typeface="微软雅黑" panose="020B0503020204020204" charset="-122"/>
                <a:cs typeface="微软雅黑" panose="020B0503020204020204" charset="-122"/>
              </a:rPr>
              <a:t>（一次加</a:t>
            </a:r>
            <a:r>
              <a:rPr lang="en-US" altLang="zh-CN" sz="1600" b="0" i="0">
                <a:latin typeface="微软雅黑" panose="020B0503020204020204" charset="-122"/>
                <a:ea typeface="微软雅黑" panose="020B0503020204020204" charset="-122"/>
                <a:cs typeface="微软雅黑" panose="020B0503020204020204" charset="-122"/>
              </a:rPr>
              <a:t>5</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print(r.get("page_views"))  # 6</a:t>
            </a:r>
            <a:endParaRPr lang="en-US" altLang="zh-CN"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216535" y="782955"/>
            <a:ext cx="11452860" cy="1083945"/>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二、哈希（</a:t>
            </a:r>
            <a:r>
              <a:rPr lang="en-US" altLang="zh-CN" sz="1600" b="0" i="0">
                <a:latin typeface="微软雅黑" panose="020B0503020204020204" charset="-122"/>
                <a:ea typeface="微软雅黑" panose="020B0503020204020204" charset="-122"/>
                <a:cs typeface="微软雅黑" panose="020B0503020204020204" charset="-122"/>
              </a:rPr>
              <a:t>Hash</a:t>
            </a:r>
            <a:r>
              <a:rPr lang="zh-CN" altLang="en-US" sz="1600" b="0" i="0">
                <a:latin typeface="微软雅黑" panose="020B0503020204020204" charset="-122"/>
                <a:ea typeface="微软雅黑" panose="020B0503020204020204" charset="-122"/>
                <a:cs typeface="微软雅黑" panose="020B0503020204020204" charset="-122"/>
              </a:rPr>
              <a:t>）操作</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哈希适合存储对象（如用户信息、商品详情），键值结构为</a:t>
            </a:r>
            <a:r>
              <a:rPr lang="en-US" altLang="zh-CN" sz="1600" b="0" i="0">
                <a:latin typeface="微软雅黑" panose="020B0503020204020204" charset="-122"/>
                <a:ea typeface="微软雅黑" panose="020B0503020204020204" charset="-122"/>
                <a:cs typeface="微软雅黑" panose="020B0503020204020204" charset="-122"/>
              </a:rPr>
              <a:t> key -&gt; {field: value, ...}</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305435" y="1866900"/>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hset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设置哈希表的字段值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r.hset("user:100", "name", "bob")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给</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user:100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添加</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name: bob</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hget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获取哈希表的字段值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r.hget("user:100", "name")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bob</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hgetall</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获取哈希表所有字段和值</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r.hgetall("user:100")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{"name": "bob", "age": "25"}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（字典）</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hdel</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删除哈希表的字段</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r.hdel("user:100", "age")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删除</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user:100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的</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age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字段</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hexists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判断哈希表字段是否存在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r.hexists("user:100", "name")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True</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hincrby</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哈希表字段整数自增</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r.hincrby("user:100", "points", 10)</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points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10</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216535" y="782955"/>
            <a:ext cx="11452860" cy="5443220"/>
          </a:xfrm>
          <a:prstGeom prst="rect">
            <a:avLst/>
          </a:prstGeom>
        </p:spPr>
        <p:txBody>
          <a:bodyPr wrap="square">
            <a:noAutofit/>
          </a:bodyPr>
          <a:p>
            <a:pPr marL="0" indent="0">
              <a:spcAft>
                <a:spcPct val="60000"/>
              </a:spcAft>
            </a:pPr>
            <a:r>
              <a:rPr lang="zh-CN" sz="1600" b="0" i="0">
                <a:latin typeface="微软雅黑" panose="020B0503020204020204" charset="-122"/>
                <a:ea typeface="微软雅黑" panose="020B0503020204020204" charset="-122"/>
                <a:cs typeface="微软雅黑" panose="020B0503020204020204" charset="-122"/>
              </a:rPr>
              <a:t>示例：</a:t>
            </a:r>
            <a:endParaRPr 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存储用户信息</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r.hset("user:100", mapping={</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"name": "bob",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"age": "25",</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"email": "bob@example.com"</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获取单个字段</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print(r.hget("user:100", "name"))  # bob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获取所有字段</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print(r.hgetall("user:100"))  # {'name': 'bob', 'age': '25', 'email': 'bob@example.com'}</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字段自增（积分增加</a:t>
            </a:r>
            <a:r>
              <a:rPr lang="en-US" altLang="zh-CN" sz="1200" b="0" i="0">
                <a:latin typeface="微软雅黑" panose="020B0503020204020204" charset="-122"/>
                <a:ea typeface="微软雅黑" panose="020B0503020204020204" charset="-122"/>
                <a:cs typeface="微软雅黑" panose="020B0503020204020204" charset="-122"/>
              </a:rPr>
              <a:t>5</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r.hincrby("user:100", "points", 5)</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print(r.hget("user:100", "points"))  # 5</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96850" y="756920"/>
            <a:ext cx="10510520" cy="785495"/>
          </a:xfrm>
          <a:prstGeom prst="rect">
            <a:avLst/>
          </a:prstGeom>
        </p:spPr>
        <p:txBody>
          <a:bodyPr wrap="square">
            <a:spAutoFit/>
          </a:bodyPr>
          <a:p>
            <a:pPr marL="0" indent="0">
              <a:spcAft>
                <a:spcPct val="6000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三、列表（</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List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）操作</a:t>
            </a:r>
            <a:endParaRPr lang="zh-CN" altLang="en-US" sz="16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0" i="0">
                <a:latin typeface="微软雅黑" panose="020B0503020204020204" charset="-122"/>
                <a:ea typeface="微软雅黑" panose="020B0503020204020204" charset="-122"/>
                <a:cs typeface="微软雅黑" panose="020B0503020204020204" charset="-122"/>
              </a:rPr>
              <a:t>列表是有序可重复的字符串集合，适用于实现队列、栈、消息列表等</a:t>
            </a:r>
            <a:r>
              <a:rPr lang="zh-CN" altLang="en-US" sz="1600" b="0" i="0">
                <a:latin typeface="Inter"/>
                <a:ea typeface="Inter"/>
              </a:rPr>
              <a:t>。</a:t>
            </a:r>
            <a:endParaRPr lang="zh-CN" altLang="en-US" sz="1600" b="0" i="0">
              <a:latin typeface="Inter"/>
              <a:ea typeface="Inter"/>
            </a:endParaRPr>
          </a:p>
        </p:txBody>
      </p:sp>
      <p:graphicFrame>
        <p:nvGraphicFramePr>
          <p:cNvPr id="5" name="表格 4"/>
          <p:cNvGraphicFramePr/>
          <p:nvPr/>
        </p:nvGraphicFramePr>
        <p:xfrm>
          <a:off x="356235" y="1786255"/>
          <a:ext cx="10485120" cy="208788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lpush</a:t>
                      </a:r>
                      <a:r>
                        <a:rPr lang="en-US" altLang="zh-CN" sz="1400" b="0" i="0">
                          <a:solidFill>
                            <a:srgbClr val="000000"/>
                          </a:solidFill>
                          <a:latin typeface="微软雅黑" panose="020B0503020204020204" charset="-122"/>
                          <a:ea typeface="微软雅黑" panose="020B0503020204020204" charset="-122"/>
                        </a:rPr>
                        <a:t>/rpush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左侧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右侧添加元素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r.lpush("tasks", "task1")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左侧添加；</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r.rpush("tasks", "task2")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右侧添加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lrange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获取指定范围元素（</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到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全量）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r.lrange("tasks", 0, -1)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返回所有元素列表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lpop</a:t>
                      </a:r>
                      <a:r>
                        <a:rPr lang="en-US" altLang="zh-CN" sz="1400" b="0" i="0">
                          <a:solidFill>
                            <a:srgbClr val="000000"/>
                          </a:solidFill>
                          <a:latin typeface="微软雅黑" panose="020B0503020204020204" charset="-122"/>
                          <a:ea typeface="微软雅黑" panose="020B0503020204020204" charset="-122"/>
                        </a:rPr>
                        <a:t>/rpop</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左侧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右侧移除并返回元素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r.lpop("tasks")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移除并返回左侧第一个元素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llen</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获取列表长度</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r.llen("tasks")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返回列表元素数量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lrem</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删除指定数量的元素</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r.lrem("tasks", 2, "task3")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删除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个值为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task3</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的元素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147955" y="636270"/>
            <a:ext cx="11452860" cy="6366510"/>
          </a:xfrm>
          <a:prstGeom prst="rect">
            <a:avLst/>
          </a:prstGeom>
        </p:spPr>
        <p:txBody>
          <a:bodyPr wrap="square">
            <a:noAutofit/>
          </a:bodyPr>
          <a:p>
            <a:pPr marL="0" indent="0">
              <a:spcAft>
                <a:spcPct val="60000"/>
              </a:spcAft>
            </a:pPr>
            <a:r>
              <a:rPr lang="zh-CN" sz="1600" b="0" i="0">
                <a:latin typeface="微软雅黑" panose="020B0503020204020204" charset="-122"/>
                <a:ea typeface="微软雅黑" panose="020B0503020204020204" charset="-122"/>
                <a:cs typeface="微软雅黑" panose="020B0503020204020204" charset="-122"/>
              </a:rPr>
              <a:t>示例：</a:t>
            </a:r>
            <a:endParaRPr 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左侧添加元素（栈：后进先出）</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r.lpush("stack", "a")</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r.lpush("stack", "b")  # </a:t>
            </a:r>
            <a:r>
              <a:rPr lang="zh-CN" altLang="en-US" sz="1400" b="0" i="0">
                <a:latin typeface="微软雅黑" panose="020B0503020204020204" charset="-122"/>
                <a:ea typeface="微软雅黑" panose="020B0503020204020204" charset="-122"/>
                <a:cs typeface="微软雅黑" panose="020B0503020204020204" charset="-122"/>
              </a:rPr>
              <a:t>此时列表：</a:t>
            </a:r>
            <a:r>
              <a:rPr lang="en-US" altLang="zh-CN" sz="1400" b="0" i="0">
                <a:latin typeface="微软雅黑" panose="020B0503020204020204" charset="-122"/>
                <a:ea typeface="微软雅黑" panose="020B0503020204020204" charset="-122"/>
                <a:cs typeface="微软雅黑" panose="020B0503020204020204" charset="-122"/>
              </a:rPr>
              <a:t>[b, a]</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右侧添加元素（队列：先进先出）</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r.rpush("queue", "job1")</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r.rpush("queue", "job2")  # </a:t>
            </a:r>
            <a:r>
              <a:rPr lang="zh-CN" altLang="en-US" sz="1400" b="0" i="0">
                <a:latin typeface="微软雅黑" panose="020B0503020204020204" charset="-122"/>
                <a:ea typeface="微软雅黑" panose="020B0503020204020204" charset="-122"/>
                <a:cs typeface="微软雅黑" panose="020B0503020204020204" charset="-122"/>
              </a:rPr>
              <a:t>此时列表：</a:t>
            </a:r>
            <a:r>
              <a:rPr lang="en-US" altLang="zh-CN" sz="1400" b="0" i="0">
                <a:latin typeface="微软雅黑" panose="020B0503020204020204" charset="-122"/>
                <a:ea typeface="微软雅黑" panose="020B0503020204020204" charset="-122"/>
                <a:cs typeface="微软雅黑" panose="020B0503020204020204" charset="-122"/>
              </a:rPr>
              <a:t>[job1, job2]</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获取列表所有元素</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print(r.lrange("stack", 0, -1))  # ['b', 'a']</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print(r.lrange("queue", 0, -1))  # ['job1', 'job2']</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移除元素</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print(r.lpop("stack"))  # b</a:t>
            </a:r>
            <a:r>
              <a:rPr lang="zh-CN" altLang="en-US" sz="1400" b="0" i="0">
                <a:latin typeface="微软雅黑" panose="020B0503020204020204" charset="-122"/>
                <a:ea typeface="微软雅黑" panose="020B0503020204020204" charset="-122"/>
                <a:cs typeface="微软雅黑" panose="020B0503020204020204" charset="-122"/>
              </a:rPr>
              <a:t>（栈顶弹出）</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print(r.rpop("queue"))  # job2</a:t>
            </a:r>
            <a:r>
              <a:rPr lang="zh-CN" altLang="en-US" sz="1400" b="0" i="0">
                <a:latin typeface="微软雅黑" panose="020B0503020204020204" charset="-122"/>
                <a:ea typeface="微软雅黑" panose="020B0503020204020204" charset="-122"/>
                <a:cs typeface="微软雅黑" panose="020B0503020204020204" charset="-122"/>
              </a:rPr>
              <a:t>（队尾弹出）</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09550" y="141605"/>
            <a:ext cx="5419090" cy="371475"/>
          </a:xfrm>
        </p:spPr>
        <p:txBody>
          <a:bodyPr vert="horz" wrap="square" lIns="0" tIns="0" rIns="0" bIns="0" rtlCol="0" anchor="b" anchorCtr="0">
            <a:normAutofit fontScale="90000"/>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
        <p:nvSpPr>
          <p:cNvPr id="3" name="文本框 2"/>
          <p:cNvSpPr txBox="1"/>
          <p:nvPr>
            <p:custDataLst>
              <p:tags r:id="rId2"/>
            </p:custDataLst>
          </p:nvPr>
        </p:nvSpPr>
        <p:spPr>
          <a:xfrm>
            <a:off x="370205" y="857884"/>
            <a:ext cx="10800000" cy="4873625"/>
          </a:xfrm>
          <a:prstGeom prst="rect">
            <a:avLst/>
          </a:prstGeom>
        </p:spPr>
        <p:txBody>
          <a:bodyPr wrap="square">
            <a:normAutofit/>
          </a:bodyPr>
          <a:p>
            <a:pPr indent="0" fontAlgn="auto">
              <a:lnSpc>
                <a:spcPts val="1500"/>
              </a:lnSpc>
              <a:spcBef>
                <a:spcPts val="1600"/>
              </a:spcBef>
              <a:spcAft>
                <a:spcPts val="0"/>
              </a:spcAft>
            </a:pP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4.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注释</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(Comments)</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原则</a:t>
            </a:r>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注释应该是完整的句子。</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注释要与代码同步更新，过时的注释比没注释更糟糕。</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注释主要说明</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为什么</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这么做，而不是</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是什么</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（代码本身能说明是什么）。</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行内注释</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(Inline Comments)</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sparingly</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（谨慎使用），且与代码至少间隔</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2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个空格。</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后要加一个空格。</a:t>
            </a:r>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文档字符串</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(Docstrings)</a:t>
            </a:r>
            <a:endParaRPr lang="en-US" altLang="zh-CN"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这是</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Python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的一大特色，用于模块、类、函数、方法的说明。</a:t>
            </a:r>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使用三引号</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遵循约定的格式，最常用的是</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Google</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风格</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或</a:t>
            </a:r>
            <a:r>
              <a:rPr lang="en-US" altLang="zh-CN" sz="1200" b="0" i="0">
                <a:solidFill>
                  <a:schemeClr val="tx1"/>
                </a:solidFill>
                <a:latin typeface="微软雅黑" panose="020B0503020204020204" charset="-122"/>
                <a:ea typeface="微软雅黑" panose="020B0503020204020204" charset="-122"/>
                <a:cs typeface="微软雅黑" panose="020B0503020204020204" charset="-122"/>
              </a:rPr>
              <a:t> reStructuredText (Sphinx) </a:t>
            </a:r>
            <a:r>
              <a:rPr lang="zh-CN" altLang="en-US" sz="1200" b="0" i="0">
                <a:solidFill>
                  <a:schemeClr val="tx1"/>
                </a:solidFill>
                <a:latin typeface="微软雅黑" panose="020B0503020204020204" charset="-122"/>
                <a:ea typeface="微软雅黑" panose="020B0503020204020204" charset="-122"/>
                <a:cs typeface="微软雅黑" panose="020B0503020204020204" charset="-122"/>
              </a:rPr>
              <a:t>风格。</a:t>
            </a:r>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96850" y="756920"/>
            <a:ext cx="1051052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四、集合（</a:t>
            </a:r>
            <a:r>
              <a:rPr lang="en-US" altLang="zh-CN" sz="1600" b="0" i="0">
                <a:latin typeface="微软雅黑" panose="020B0503020204020204" charset="-122"/>
                <a:ea typeface="微软雅黑" panose="020B0503020204020204" charset="-122"/>
                <a:cs typeface="微软雅黑" panose="020B0503020204020204" charset="-122"/>
              </a:rPr>
              <a:t>Set</a:t>
            </a:r>
            <a:r>
              <a:rPr lang="zh-CN" altLang="en-US" sz="1600" b="0" i="0">
                <a:latin typeface="微软雅黑" panose="020B0503020204020204" charset="-122"/>
                <a:ea typeface="微软雅黑" panose="020B0503020204020204" charset="-122"/>
                <a:cs typeface="微软雅黑" panose="020B0503020204020204" charset="-122"/>
              </a:rPr>
              <a:t>）操作</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集合是无序不可重复的字符串集合，适用于去重、交集</a:t>
            </a:r>
            <a:r>
              <a:rPr lang="en-US" altLang="zh-CN" sz="1600" b="0" i="0">
                <a:latin typeface="微软雅黑" panose="020B0503020204020204" charset="-122"/>
                <a:ea typeface="微软雅黑" panose="020B0503020204020204" charset="-122"/>
                <a:cs typeface="微软雅黑" panose="020B0503020204020204" charset="-122"/>
              </a:rPr>
              <a:t> / </a:t>
            </a:r>
            <a:r>
              <a:rPr lang="zh-CN" altLang="en-US" sz="1600" b="0" i="0">
                <a:latin typeface="微软雅黑" panose="020B0503020204020204" charset="-122"/>
                <a:ea typeface="微软雅黑" panose="020B0503020204020204" charset="-122"/>
                <a:cs typeface="微软雅黑" panose="020B0503020204020204" charset="-122"/>
              </a:rPr>
              <a:t>并集计算（如共同好友）。</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p:nvPr/>
        </p:nvGraphicFramePr>
        <p:xfrm>
          <a:off x="305435" y="1677670"/>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sadd</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向集合添加元素</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r.sadd("tags", "python", "redis")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集合</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tags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增加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smembers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获取集合所有元素</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r.smembers("tags")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{'python', 'redis'}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（集合）</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sismember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判断元素是否在集合中</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r.sismember("tags", "python")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True</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srem</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从集合移除元素</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r.srem("tags", "redis")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移除</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redis</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sinter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计算多个集合的交集</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r.sinter("set1", "set2")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返回两集合共同元素</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sunion</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计算多个集合的并集</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r.sunion("set1", "set2")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返回两集合所有元素（去重）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147955" y="636270"/>
            <a:ext cx="11452860" cy="6366510"/>
          </a:xfrm>
          <a:prstGeom prst="rect">
            <a:avLst/>
          </a:prstGeom>
        </p:spPr>
        <p:txBody>
          <a:bodyPr wrap="square">
            <a:noAutofit/>
          </a:bodyPr>
          <a:p>
            <a:pPr marL="0" indent="0">
              <a:spcAft>
                <a:spcPct val="60000"/>
              </a:spcAft>
            </a:pPr>
            <a:r>
              <a:rPr lang="zh-CN" sz="1600" b="0" i="0">
                <a:latin typeface="微软雅黑" panose="020B0503020204020204" charset="-122"/>
                <a:ea typeface="微软雅黑" panose="020B0503020204020204" charset="-122"/>
                <a:cs typeface="微软雅黑" panose="020B0503020204020204" charset="-122"/>
              </a:rPr>
              <a:t>示例：</a:t>
            </a:r>
            <a:endParaRPr 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添加元素（自动去重）</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r.sadd("user:100:follow", "user200", "user300", "user200")  # </a:t>
            </a:r>
            <a:r>
              <a:rPr lang="zh-CN" altLang="en-US" sz="1400" b="0" i="0">
                <a:latin typeface="微软雅黑" panose="020B0503020204020204" charset="-122"/>
                <a:ea typeface="微软雅黑" panose="020B0503020204020204" charset="-122"/>
                <a:cs typeface="微软雅黑" panose="020B0503020204020204" charset="-122"/>
              </a:rPr>
              <a:t>实际添加</a:t>
            </a:r>
            <a:r>
              <a:rPr lang="en-US" altLang="zh-CN" sz="1400" b="0" i="0">
                <a:latin typeface="微软雅黑" panose="020B0503020204020204" charset="-122"/>
                <a:ea typeface="微软雅黑" panose="020B0503020204020204" charset="-122"/>
                <a:cs typeface="微软雅黑" panose="020B0503020204020204" charset="-122"/>
              </a:rPr>
              <a:t>2</a:t>
            </a:r>
            <a:r>
              <a:rPr lang="zh-CN" altLang="en-US" sz="1400" b="0" i="0">
                <a:latin typeface="微软雅黑" panose="020B0503020204020204" charset="-122"/>
                <a:ea typeface="微软雅黑" panose="020B0503020204020204" charset="-122"/>
                <a:cs typeface="微软雅黑" panose="020B0503020204020204" charset="-122"/>
              </a:rPr>
              <a:t>个元素</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查看集合元素</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print(r.smembers("user:100:follow"))  # {'user200', 'user300'}</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判断元素是否存在</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print(r.sismember("user:100:follow", "user200"))  # True</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 </a:t>
            </a:r>
            <a:r>
              <a:rPr lang="zh-CN" altLang="en-US" sz="1400" b="0" i="0">
                <a:latin typeface="微软雅黑" panose="020B0503020204020204" charset="-122"/>
                <a:ea typeface="微软雅黑" panose="020B0503020204020204" charset="-122"/>
                <a:cs typeface="微软雅黑" panose="020B0503020204020204" charset="-122"/>
              </a:rPr>
              <a:t>计算共同关注（交集）</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r.sadd("user:200:follow", "user300", "user400")</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common = r.sinter("user:100:follow", "user:200:follow")</a:t>
            </a:r>
            <a:endParaRPr lang="en-US" altLang="zh-CN"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400" b="0" i="0">
                <a:latin typeface="微软雅黑" panose="020B0503020204020204" charset="-122"/>
                <a:ea typeface="微软雅黑" panose="020B0503020204020204" charset="-122"/>
                <a:cs typeface="微软雅黑" panose="020B0503020204020204" charset="-122"/>
              </a:rPr>
              <a:t>print(common)  # {'user300'}</a:t>
            </a:r>
            <a:r>
              <a:rPr lang="zh-CN" altLang="en-US" sz="1400" b="0" i="0">
                <a:latin typeface="微软雅黑" panose="020B0503020204020204" charset="-122"/>
                <a:ea typeface="微软雅黑" panose="020B0503020204020204" charset="-122"/>
                <a:cs typeface="微软雅黑" panose="020B0503020204020204" charset="-122"/>
              </a:rPr>
              <a:t>（两人共同关注的用户）</a:t>
            </a:r>
            <a:endParaRPr lang="zh-CN" altLang="en-US" sz="14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96850" y="756920"/>
            <a:ext cx="1051052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五、有序集合（</a:t>
            </a:r>
            <a:r>
              <a:rPr lang="en-US" altLang="zh-CN" sz="1600" b="0" i="0">
                <a:latin typeface="微软雅黑" panose="020B0503020204020204" charset="-122"/>
                <a:ea typeface="微软雅黑" panose="020B0503020204020204" charset="-122"/>
                <a:cs typeface="微软雅黑" panose="020B0503020204020204" charset="-122"/>
              </a:rPr>
              <a:t>Sorted Set</a:t>
            </a:r>
            <a:r>
              <a:rPr lang="zh-CN" altLang="en-US" sz="1600" b="0" i="0">
                <a:latin typeface="微软雅黑" panose="020B0503020204020204" charset="-122"/>
                <a:ea typeface="微软雅黑" panose="020B0503020204020204" charset="-122"/>
                <a:cs typeface="微软雅黑" panose="020B0503020204020204" charset="-122"/>
              </a:rPr>
              <a:t>）操作</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有序集合是带分数（</a:t>
            </a:r>
            <a:r>
              <a:rPr lang="en-US" altLang="zh-CN" sz="1600" b="0" i="0">
                <a:latin typeface="微软雅黑" panose="020B0503020204020204" charset="-122"/>
                <a:ea typeface="微软雅黑" panose="020B0503020204020204" charset="-122"/>
                <a:cs typeface="微软雅黑" panose="020B0503020204020204" charset="-122"/>
              </a:rPr>
              <a:t>score</a:t>
            </a:r>
            <a:r>
              <a:rPr lang="zh-CN" altLang="en-US" sz="1600" b="0" i="0">
                <a:latin typeface="微软雅黑" panose="020B0503020204020204" charset="-122"/>
                <a:ea typeface="微软雅黑" panose="020B0503020204020204" charset="-122"/>
                <a:cs typeface="微软雅黑" panose="020B0503020204020204" charset="-122"/>
              </a:rPr>
              <a:t>）的集合，元素唯一但分数可重复，适用于排名（如排行榜）。</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nvGraphicFramePr>
        <p:xfrm>
          <a:off x="279400" y="1671320"/>
          <a:ext cx="10485120" cy="224028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核心函数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zadd</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添加元素（指定分数）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r.zadd("ranking", {"alice": 80, "bob": 90})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分数越高排名越前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zrange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按排名升序取元素（带分数）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r.zrange("ranking", 0, -1, withscores=True)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返回升序列表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zrevrange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按排名降序取元素（带分数）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r.zrevrange("ranking", 0, 1, withscores=True)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返回前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名（降序）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zscore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获取元素的分数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r.zscore("ranking", "bob")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90.0</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zincrby</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元素分数自增</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r.zincrby("ranking", 5, "alice") → alice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分数加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（变为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85</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zrank</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获取元素升序排名（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开始）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r.zrank("ranking", "alice")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返回排名索引（如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147955" y="636270"/>
            <a:ext cx="11452860" cy="6366510"/>
          </a:xfrm>
          <a:prstGeom prst="rect">
            <a:avLst/>
          </a:prstGeom>
        </p:spPr>
        <p:txBody>
          <a:bodyPr wrap="square">
            <a:noAutofit/>
          </a:bodyPr>
          <a:p>
            <a:pPr marL="0" indent="0">
              <a:spcAft>
                <a:spcPct val="60000"/>
              </a:spcAft>
            </a:pPr>
            <a:r>
              <a:rPr lang="zh-CN" sz="1600" b="0" i="0">
                <a:latin typeface="微软雅黑" panose="020B0503020204020204" charset="-122"/>
                <a:ea typeface="微软雅黑" panose="020B0503020204020204" charset="-122"/>
                <a:cs typeface="微软雅黑" panose="020B0503020204020204" charset="-122"/>
              </a:rPr>
              <a:t>示例：</a:t>
            </a:r>
            <a:endParaRPr 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添加排行榜数据（用户：分数）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r.zadd("game_ranking",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"player1": 300,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"player2": 500,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"player3": 400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降序取前</a:t>
            </a:r>
            <a:r>
              <a:rPr lang="en-US" altLang="zh-CN" sz="1200" b="0" i="0">
                <a:latin typeface="微软雅黑" panose="020B0503020204020204" charset="-122"/>
                <a:ea typeface="微软雅黑" panose="020B0503020204020204" charset="-122"/>
                <a:cs typeface="微软雅黑" panose="020B0503020204020204" charset="-122"/>
              </a:rPr>
              <a:t>2</a:t>
            </a:r>
            <a:r>
              <a:rPr lang="zh-CN" altLang="en-US" sz="1200" b="0" i="0">
                <a:latin typeface="微软雅黑" panose="020B0503020204020204" charset="-122"/>
                <a:ea typeface="微软雅黑" panose="020B0503020204020204" charset="-122"/>
                <a:cs typeface="微软雅黑" panose="020B0503020204020204" charset="-122"/>
              </a:rPr>
              <a:t>名（带分数）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top2 = r.zrevrange("game_ranking", 0, 1, withscores=True)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print(top2)  # [('player2', 500.0), ('player3', 400.0)]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给</a:t>
            </a:r>
            <a:r>
              <a:rPr lang="en-US" altLang="zh-CN" sz="1200" b="0" i="0">
                <a:latin typeface="微软雅黑" panose="020B0503020204020204" charset="-122"/>
                <a:ea typeface="微软雅黑" panose="020B0503020204020204" charset="-122"/>
                <a:cs typeface="微软雅黑" panose="020B0503020204020204" charset="-122"/>
              </a:rPr>
              <a:t>player1</a:t>
            </a:r>
            <a:r>
              <a:rPr lang="zh-CN" altLang="en-US" sz="1200" b="0" i="0">
                <a:latin typeface="微软雅黑" panose="020B0503020204020204" charset="-122"/>
                <a:ea typeface="微软雅黑" panose="020B0503020204020204" charset="-122"/>
                <a:cs typeface="微软雅黑" panose="020B0503020204020204" charset="-122"/>
              </a:rPr>
              <a:t>增加</a:t>
            </a:r>
            <a:r>
              <a:rPr lang="en-US" altLang="zh-CN" sz="1200" b="0" i="0">
                <a:latin typeface="微软雅黑" panose="020B0503020204020204" charset="-122"/>
                <a:ea typeface="微软雅黑" panose="020B0503020204020204" charset="-122"/>
                <a:cs typeface="微软雅黑" panose="020B0503020204020204" charset="-122"/>
              </a:rPr>
              <a:t>100</a:t>
            </a:r>
            <a:r>
              <a:rPr lang="zh-CN" altLang="en-US" sz="1200" b="0" i="0">
                <a:latin typeface="微软雅黑" panose="020B0503020204020204" charset="-122"/>
                <a:ea typeface="微软雅黑" panose="020B0503020204020204" charset="-122"/>
                <a:cs typeface="微软雅黑" panose="020B0503020204020204" charset="-122"/>
              </a:rPr>
              <a:t>分</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r.zincrby("game_ranking", 100, "player1")  # 300 </a:t>
            </a:r>
            <a:r>
              <a:rPr lang="en-US"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400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查看</a:t>
            </a:r>
            <a:r>
              <a:rPr lang="en-US" altLang="zh-CN" sz="1200" b="0" i="0">
                <a:latin typeface="微软雅黑" panose="020B0503020204020204" charset="-122"/>
                <a:ea typeface="微软雅黑" panose="020B0503020204020204" charset="-122"/>
                <a:cs typeface="微软雅黑" panose="020B0503020204020204" charset="-122"/>
              </a:rPr>
              <a:t>player1</a:t>
            </a:r>
            <a:r>
              <a:rPr lang="zh-CN" altLang="en-US" sz="1200" b="0" i="0">
                <a:latin typeface="微软雅黑" panose="020B0503020204020204" charset="-122"/>
                <a:ea typeface="微软雅黑" panose="020B0503020204020204" charset="-122"/>
                <a:cs typeface="微软雅黑" panose="020B0503020204020204" charset="-122"/>
              </a:rPr>
              <a:t>的排名（升序，即从低到高）</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print(r.zrank("game_ranking", "player1"))  # 1</a:t>
            </a:r>
            <a:r>
              <a:rPr lang="zh-CN" altLang="en-US" sz="1200" b="0" i="0">
                <a:latin typeface="微软雅黑" panose="020B0503020204020204" charset="-122"/>
                <a:ea typeface="微软雅黑" panose="020B0503020204020204" charset="-122"/>
                <a:cs typeface="微软雅黑" panose="020B0503020204020204" charset="-122"/>
              </a:rPr>
              <a:t>（此时分数</a:t>
            </a:r>
            <a:r>
              <a:rPr lang="en-US" altLang="zh-CN" sz="1200" b="0" i="0">
                <a:latin typeface="微软雅黑" panose="020B0503020204020204" charset="-122"/>
                <a:ea typeface="微软雅黑" panose="020B0503020204020204" charset="-122"/>
                <a:cs typeface="微软雅黑" panose="020B0503020204020204" charset="-122"/>
              </a:rPr>
              <a:t>400</a:t>
            </a:r>
            <a:r>
              <a:rPr lang="zh-CN" altLang="en-US" sz="1200" b="0" i="0">
                <a:latin typeface="微软雅黑" panose="020B0503020204020204" charset="-122"/>
                <a:ea typeface="微软雅黑" panose="020B0503020204020204" charset="-122"/>
                <a:cs typeface="微软雅黑" panose="020B0503020204020204" charset="-122"/>
              </a:rPr>
              <a:t>，排名第</a:t>
            </a:r>
            <a:r>
              <a:rPr lang="en-US" altLang="zh-CN" sz="1200" b="0" i="0">
                <a:latin typeface="微软雅黑" panose="020B0503020204020204" charset="-122"/>
                <a:ea typeface="微软雅黑" panose="020B0503020204020204" charset="-122"/>
                <a:cs typeface="微软雅黑" panose="020B0503020204020204" charset="-122"/>
              </a:rPr>
              <a:t>2</a:t>
            </a:r>
            <a:r>
              <a:rPr lang="zh-CN" altLang="en-US" sz="1200" b="0" i="0">
                <a:latin typeface="微软雅黑" panose="020B0503020204020204" charset="-122"/>
                <a:ea typeface="微软雅黑" panose="020B0503020204020204" charset="-122"/>
                <a:cs typeface="微软雅黑" panose="020B0503020204020204" charset="-122"/>
              </a:rPr>
              <a:t>，索引</a:t>
            </a:r>
            <a:r>
              <a:rPr lang="en-US" altLang="zh-CN" sz="1200" b="0" i="0">
                <a:latin typeface="微软雅黑" panose="020B0503020204020204" charset="-122"/>
                <a:ea typeface="微软雅黑" panose="020B0503020204020204" charset="-122"/>
                <a:cs typeface="微软雅黑" panose="020B0503020204020204" charset="-122"/>
              </a:rPr>
              <a:t>1</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3" name="文本框 2"/>
          <p:cNvSpPr txBox="1"/>
          <p:nvPr/>
        </p:nvSpPr>
        <p:spPr>
          <a:xfrm>
            <a:off x="196850" y="756920"/>
            <a:ext cx="10510520" cy="785495"/>
          </a:xfrm>
          <a:prstGeom prst="rect">
            <a:avLst/>
          </a:prstGeom>
        </p:spPr>
        <p:txBody>
          <a:bodyPr wrap="square">
            <a:sp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六、通用操作</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适用于所有数据结构的核心命令：</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p:nvPr/>
        </p:nvGraphicFramePr>
        <p:xfrm>
          <a:off x="305435" y="1810385"/>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函数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示例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keys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模糊匹配键（生产环境慎用）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r.keys("user:*")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返回所有</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user: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前缀的键</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exists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判断键是否存在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r.exists("name")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存在返回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，否则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0</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expire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设置键过期时间（秒）</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r.expire("temp_key", 30) → 30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秒后删除</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temp_key</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ttl</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查看键剩余过期时间（秒）</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r.ttl("temp_key")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返回剩余秒数（</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表示永不过期，</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表示已删除）</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delete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删除键</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r.delete("name", "age")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删除多个键，返回删除的数量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type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查看键的数据结构类型</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r.type("user:100")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hash</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（表示哈希类型）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redis</a:t>
            </a:r>
            <a:r>
              <a:rPr lang="zh-CN" altLang="en-US"/>
              <a:t>介绍</a:t>
            </a:r>
            <a:endParaRPr lang="zh-CN" altLang="en-US"/>
          </a:p>
        </p:txBody>
      </p:sp>
      <p:sp>
        <p:nvSpPr>
          <p:cNvPr id="4" name="文本框 3"/>
          <p:cNvSpPr txBox="1"/>
          <p:nvPr/>
        </p:nvSpPr>
        <p:spPr>
          <a:xfrm>
            <a:off x="147955" y="636270"/>
            <a:ext cx="11452860" cy="6366510"/>
          </a:xfrm>
          <a:prstGeom prst="rect">
            <a:avLst/>
          </a:prstGeom>
        </p:spPr>
        <p:txBody>
          <a:bodyPr wrap="square">
            <a:noAutofit/>
          </a:bodyPr>
          <a:p>
            <a:pPr marL="0" indent="0">
              <a:spcAft>
                <a:spcPct val="60000"/>
              </a:spcAft>
            </a:pPr>
            <a:r>
              <a:rPr lang="zh-CN" sz="1600" b="0" i="0">
                <a:latin typeface="微软雅黑" panose="020B0503020204020204" charset="-122"/>
                <a:ea typeface="微软雅黑" panose="020B0503020204020204" charset="-122"/>
                <a:cs typeface="微软雅黑" panose="020B0503020204020204" charset="-122"/>
              </a:rPr>
              <a:t>示例：</a:t>
            </a:r>
            <a:endParaRPr lang="zh-CN"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检查键是否存在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print(r.exists("username"))  # 1</a:t>
            </a:r>
            <a:r>
              <a:rPr lang="zh-CN" altLang="en-US" sz="1200" b="0" i="0">
                <a:latin typeface="微软雅黑" panose="020B0503020204020204" charset="-122"/>
                <a:ea typeface="微软雅黑" panose="020B0503020204020204" charset="-122"/>
                <a:cs typeface="微软雅黑" panose="020B0503020204020204" charset="-122"/>
              </a:rPr>
              <a:t>（存在）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设置键过期时间</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r.set("session", "xyz")</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r.expire("session", 1800)  # 30</a:t>
            </a:r>
            <a:r>
              <a:rPr lang="zh-CN" altLang="en-US" sz="1200" b="0" i="0">
                <a:latin typeface="微软雅黑" panose="020B0503020204020204" charset="-122"/>
                <a:ea typeface="微软雅黑" panose="020B0503020204020204" charset="-122"/>
                <a:cs typeface="微软雅黑" panose="020B0503020204020204" charset="-122"/>
              </a:rPr>
              <a:t>分钟后过期</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print(r.ttl("session"))  # 1800</a:t>
            </a:r>
            <a:r>
              <a:rPr lang="zh-CN" altLang="en-US" sz="1200" b="0" i="0">
                <a:latin typeface="微软雅黑" panose="020B0503020204020204" charset="-122"/>
                <a:ea typeface="微软雅黑" panose="020B0503020204020204" charset="-122"/>
                <a:cs typeface="微软雅黑" panose="020B0503020204020204" charset="-122"/>
              </a:rPr>
              <a:t>（剩余秒数）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删除键</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delete_count = r.delete("session", "temp_key")</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print(f"</a:t>
            </a:r>
            <a:r>
              <a:rPr lang="zh-CN" altLang="en-US" sz="1200" b="0" i="0">
                <a:latin typeface="微软雅黑" panose="020B0503020204020204" charset="-122"/>
                <a:ea typeface="微软雅黑" panose="020B0503020204020204" charset="-122"/>
                <a:cs typeface="微软雅黑" panose="020B0503020204020204" charset="-122"/>
              </a:rPr>
              <a:t>删除了</a:t>
            </a:r>
            <a:r>
              <a:rPr lang="en-US" altLang="zh-CN" sz="1200" b="0" i="0">
                <a:latin typeface="微软雅黑" panose="020B0503020204020204" charset="-122"/>
                <a:ea typeface="微软雅黑" panose="020B0503020204020204" charset="-122"/>
                <a:cs typeface="微软雅黑" panose="020B0503020204020204" charset="-122"/>
              </a:rPr>
              <a:t> {delete_count} </a:t>
            </a:r>
            <a:r>
              <a:rPr lang="zh-CN" altLang="en-US" sz="1200" b="0" i="0">
                <a:latin typeface="微软雅黑" panose="020B0503020204020204" charset="-122"/>
                <a:ea typeface="微软雅黑" panose="020B0503020204020204" charset="-122"/>
                <a:cs typeface="微软雅黑" panose="020B0503020204020204" charset="-122"/>
              </a:rPr>
              <a:t>个键</a:t>
            </a:r>
            <a:r>
              <a:rPr lang="en-US" altLang="zh-CN" sz="1200" b="0" i="0">
                <a:latin typeface="微软雅黑" panose="020B0503020204020204" charset="-122"/>
                <a:ea typeface="微软雅黑" panose="020B0503020204020204" charset="-122"/>
                <a:cs typeface="微软雅黑" panose="020B0503020204020204" charset="-122"/>
              </a:rPr>
              <a:t>")</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4" name="文本框 3"/>
          <p:cNvSpPr txBox="1"/>
          <p:nvPr/>
        </p:nvSpPr>
        <p:spPr>
          <a:xfrm>
            <a:off x="289560" y="882015"/>
            <a:ext cx="11487150" cy="2500630"/>
          </a:xfrm>
          <a:prstGeom prst="rect">
            <a:avLst/>
          </a:prstGeom>
        </p:spPr>
        <p:txBody>
          <a:bodyPr>
            <a:noAutofit/>
          </a:bodyPr>
          <a:p>
            <a:r>
              <a:rPr lang="en-US" altLang="zh-CN" sz="1600">
                <a:latin typeface="微软雅黑" panose="020B0503020204020204" charset="-122"/>
                <a:ea typeface="微软雅黑" panose="020B0503020204020204" charset="-122"/>
                <a:cs typeface="微软雅黑" panose="020B0503020204020204" charset="-122"/>
              </a:rPr>
              <a:t>MongoDB </a:t>
            </a:r>
            <a:r>
              <a:rPr lang="zh-CN" altLang="en-US" sz="1600">
                <a:latin typeface="微软雅黑" panose="020B0503020204020204" charset="-122"/>
                <a:ea typeface="微软雅黑" panose="020B0503020204020204" charset="-122"/>
                <a:cs typeface="微软雅黑" panose="020B0503020204020204" charset="-122"/>
              </a:rPr>
              <a:t>作为主流的</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文档型</a:t>
            </a:r>
            <a:r>
              <a:rPr lang="en-US" altLang="zh-CN" sz="1600">
                <a:latin typeface="微软雅黑" panose="020B0503020204020204" charset="-122"/>
                <a:ea typeface="微软雅黑" panose="020B0503020204020204" charset="-122"/>
                <a:cs typeface="微软雅黑" panose="020B0503020204020204" charset="-122"/>
              </a:rPr>
              <a:t> NoSQL </a:t>
            </a:r>
            <a:r>
              <a:rPr lang="zh-CN" altLang="en-US" sz="1600">
                <a:latin typeface="微软雅黑" panose="020B0503020204020204" charset="-122"/>
                <a:ea typeface="微软雅黑" panose="020B0503020204020204" charset="-122"/>
                <a:cs typeface="微软雅黑" panose="020B0503020204020204" charset="-122"/>
              </a:rPr>
              <a:t>数据库，以其灵活的文档模型、高扩展性和优异的读写性能，被广泛应用于各类业务场景。以下从「应用部署」和「应用场景」两大维度，结合实际运维需求与业务特性，进行全面解析。</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1. </a:t>
            </a:r>
            <a:r>
              <a:rPr lang="zh-CN" altLang="en-US" sz="1600">
                <a:latin typeface="微软雅黑" panose="020B0503020204020204" charset="-122"/>
                <a:ea typeface="微软雅黑" panose="020B0503020204020204" charset="-122"/>
                <a:cs typeface="微软雅黑" panose="020B0503020204020204" charset="-122"/>
              </a:rPr>
              <a:t>适合的应用场景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）大数据量高并发读写场景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场景特点：数据量增长快（如每日百万级新增），读写并发高（如秒杀、抢购）。</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电商平台：商品详情、用户购物车、订单记录（商品属性多样，订单量峰值高）；</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社交平台：用户动态、评论、点赞（读写并发高，数据量随用户增长快速膨胀）。</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优势体现：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文档模型无需预定义表结构，新增商品属性（如颜色、尺寸）无需修改</a:t>
            </a:r>
            <a:r>
              <a:rPr lang="en-US" altLang="zh-CN" sz="1600">
                <a:latin typeface="微软雅黑" panose="020B0503020204020204" charset="-122"/>
                <a:ea typeface="微软雅黑" panose="020B0503020204020204" charset="-122"/>
                <a:cs typeface="微软雅黑" panose="020B0503020204020204" charset="-122"/>
              </a:rPr>
              <a:t> schema</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副本集支持读请求分发，分片集群支持水平扩展，轻松应对高并发</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sym typeface="+mn-ea"/>
              </a:rPr>
              <a:t>（</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）非结构化</a:t>
            </a:r>
            <a:r>
              <a:rPr lang="en-US" altLang="zh-CN" sz="1600">
                <a:latin typeface="微软雅黑" panose="020B0503020204020204" charset="-122"/>
                <a:ea typeface="微软雅黑" panose="020B0503020204020204" charset="-122"/>
                <a:cs typeface="微软雅黑" panose="020B0503020204020204" charset="-122"/>
              </a:rPr>
              <a:t> / </a:t>
            </a:r>
            <a:r>
              <a:rPr lang="zh-CN" altLang="en-US" sz="1600">
                <a:latin typeface="微软雅黑" panose="020B0503020204020204" charset="-122"/>
                <a:ea typeface="微软雅黑" panose="020B0503020204020204" charset="-122"/>
                <a:cs typeface="微软雅黑" panose="020B0503020204020204" charset="-122"/>
              </a:rPr>
              <a:t>半结构化数据存储</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场景特点：数据格式不固定（如</a:t>
            </a:r>
            <a:r>
              <a:rPr lang="en-US" altLang="zh-CN" sz="1600">
                <a:latin typeface="微软雅黑" panose="020B0503020204020204" charset="-122"/>
                <a:ea typeface="微软雅黑" panose="020B0503020204020204" charset="-122"/>
                <a:cs typeface="微软雅黑" panose="020B0503020204020204" charset="-122"/>
              </a:rPr>
              <a:t> JSON</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XML</a:t>
            </a:r>
            <a:r>
              <a:rPr lang="zh-CN" altLang="en-US" sz="1600">
                <a:latin typeface="微软雅黑" panose="020B0503020204020204" charset="-122"/>
                <a:ea typeface="微软雅黑" panose="020B0503020204020204" charset="-122"/>
                <a:cs typeface="微软雅黑" panose="020B0503020204020204" charset="-122"/>
              </a:rPr>
              <a:t>），字段可能动态增减。</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物联网（</a:t>
            </a:r>
            <a:r>
              <a:rPr lang="en-US" altLang="zh-CN" sz="1600">
                <a:latin typeface="微软雅黑" panose="020B0503020204020204" charset="-122"/>
                <a:ea typeface="微软雅黑" panose="020B0503020204020204" charset="-122"/>
                <a:cs typeface="微软雅黑" panose="020B0503020204020204" charset="-122"/>
              </a:rPr>
              <a:t>IoT</a:t>
            </a:r>
            <a:r>
              <a:rPr lang="zh-CN" altLang="en-US" sz="1600">
                <a:latin typeface="微软雅黑" panose="020B0503020204020204" charset="-122"/>
                <a:ea typeface="微软雅黑" panose="020B0503020204020204" charset="-122"/>
                <a:cs typeface="微软雅黑" panose="020B0503020204020204" charset="-122"/>
              </a:rPr>
              <a:t>）：设备日志（温度、湿度、设备状态，不同设备字段不同）；</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内容管理系统（</a:t>
            </a:r>
            <a:r>
              <a:rPr lang="en-US" altLang="zh-CN" sz="1600">
                <a:latin typeface="微软雅黑" panose="020B0503020204020204" charset="-122"/>
                <a:ea typeface="微软雅黑" panose="020B0503020204020204" charset="-122"/>
                <a:cs typeface="微软雅黑" panose="020B0503020204020204" charset="-122"/>
              </a:rPr>
              <a:t>CMS</a:t>
            </a:r>
            <a:r>
              <a:rPr lang="zh-CN" altLang="en-US" sz="1600">
                <a:latin typeface="微软雅黑" panose="020B0503020204020204" charset="-122"/>
                <a:ea typeface="微软雅黑" panose="020B0503020204020204" charset="-122"/>
                <a:cs typeface="微软雅黑" panose="020B0503020204020204" charset="-122"/>
              </a:rPr>
              <a:t>）：文章、视频</a:t>
            </a:r>
            <a:r>
              <a:rPr lang="en-US" altLang="zh-CN" sz="1600">
                <a:latin typeface="微软雅黑" panose="020B0503020204020204" charset="-122"/>
                <a:ea typeface="微软雅黑" panose="020B0503020204020204" charset="-122"/>
                <a:cs typeface="微软雅黑" panose="020B0503020204020204" charset="-122"/>
              </a:rPr>
              <a:t> metadata</a:t>
            </a:r>
            <a:r>
              <a:rPr lang="zh-CN" altLang="en-US" sz="1600">
                <a:latin typeface="微软雅黑" panose="020B0503020204020204" charset="-122"/>
                <a:ea typeface="微软雅黑" panose="020B0503020204020204" charset="-122"/>
                <a:cs typeface="微软雅黑" panose="020B0503020204020204" charset="-122"/>
              </a:rPr>
              <a:t>（文章可能有标签、作者，视频有时长、分辨率，字段差异大）；</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日志分析：应用日志、服务器日志（格式灵活，需快速写入和查询）。</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优势体现：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文档模型天然支持</a:t>
            </a:r>
            <a:r>
              <a:rPr lang="en-US" altLang="zh-CN" sz="1600">
                <a:latin typeface="微软雅黑" panose="020B0503020204020204" charset="-122"/>
                <a:ea typeface="微软雅黑" panose="020B0503020204020204" charset="-122"/>
                <a:cs typeface="微软雅黑" panose="020B0503020204020204" charset="-122"/>
              </a:rPr>
              <a:t> JSON </a:t>
            </a:r>
            <a:r>
              <a:rPr lang="zh-CN" altLang="en-US" sz="1600">
                <a:latin typeface="微软雅黑" panose="020B0503020204020204" charset="-122"/>
                <a:ea typeface="微软雅黑" panose="020B0503020204020204" charset="-122"/>
                <a:cs typeface="微软雅黑" panose="020B0503020204020204" charset="-122"/>
              </a:rPr>
              <a:t>格式，可直接存储半结构化数据，无需像关系型数据库那样拆表；</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支持嵌套文档（如文章中包含多个评论），减少关联查询，提升查询效率。</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4" name="文本框 3"/>
          <p:cNvSpPr txBox="1"/>
          <p:nvPr/>
        </p:nvSpPr>
        <p:spPr>
          <a:xfrm>
            <a:off x="289560" y="882015"/>
            <a:ext cx="11487150" cy="2500630"/>
          </a:xfrm>
          <a:prstGeom prst="rect">
            <a:avLst/>
          </a:prstGeom>
        </p:spPr>
        <p:txBody>
          <a:bodyPr>
            <a:noAutofit/>
          </a:bodyPr>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3</a:t>
            </a:r>
            <a:r>
              <a:rPr lang="zh-CN" altLang="en-US" sz="1600">
                <a:latin typeface="微软雅黑" panose="020B0503020204020204" charset="-122"/>
                <a:ea typeface="微软雅黑" panose="020B0503020204020204" charset="-122"/>
                <a:cs typeface="微软雅黑" panose="020B0503020204020204" charset="-122"/>
              </a:rPr>
              <a:t>）敏捷开发与快速迭代场景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场景特点：业务需求频繁变化（如创业公司、新产品试错），需快速调整数据模型。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初创企业产品：</a:t>
            </a:r>
            <a:r>
              <a:rPr lang="en-US" altLang="zh-CN" sz="1600">
                <a:latin typeface="微软雅黑" panose="020B0503020204020204" charset="-122"/>
                <a:ea typeface="微软雅黑" panose="020B0503020204020204" charset="-122"/>
                <a:cs typeface="微软雅黑" panose="020B0503020204020204" charset="-122"/>
              </a:rPr>
              <a:t>MVP</a:t>
            </a:r>
            <a:r>
              <a:rPr lang="zh-CN" altLang="en-US" sz="1600">
                <a:latin typeface="微软雅黑" panose="020B0503020204020204" charset="-122"/>
                <a:ea typeface="微软雅黑" panose="020B0503020204020204" charset="-122"/>
                <a:cs typeface="微软雅黑" panose="020B0503020204020204" charset="-122"/>
              </a:rPr>
              <a:t>（最小可行产品）快速上线，后续根据用户反馈调整功能（如用户信息新增「会员等级」字段）；</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移动应用后端：快速迭代版本，数据模型随功能迭代灵活调整。</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优势体现：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无</a:t>
            </a:r>
            <a:r>
              <a:rPr lang="en-US" altLang="zh-CN" sz="1600">
                <a:latin typeface="微软雅黑" panose="020B0503020204020204" charset="-122"/>
                <a:ea typeface="微软雅黑" panose="020B0503020204020204" charset="-122"/>
                <a:cs typeface="微软雅黑" panose="020B0503020204020204" charset="-122"/>
              </a:rPr>
              <a:t> schema </a:t>
            </a:r>
            <a:r>
              <a:rPr lang="zh-CN" altLang="en-US" sz="1600">
                <a:latin typeface="微软雅黑" panose="020B0503020204020204" charset="-122"/>
                <a:ea typeface="微软雅黑" panose="020B0503020204020204" charset="-122"/>
                <a:cs typeface="微软雅黑" panose="020B0503020204020204" charset="-122"/>
              </a:rPr>
              <a:t>约束，新增字段无需迁移历史数据，开发效率高；</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支持动态索引（按需创建索引，优化查询性能），无需提前设计复杂的表结构。</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4</a:t>
            </a:r>
            <a:r>
              <a:rPr lang="zh-CN" altLang="en-US" sz="1600">
                <a:latin typeface="微软雅黑" panose="020B0503020204020204" charset="-122"/>
                <a:ea typeface="微软雅黑" panose="020B0503020204020204" charset="-122"/>
                <a:cs typeface="微软雅黑" panose="020B0503020204020204" charset="-122"/>
              </a:rPr>
              <a:t>）实时数据分析与个性化推荐</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场景特点：需实时处理用户行为数据，生成个性化结果（如推荐列表）。</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短视频平台：用户观看历史、点赞记录，实时推荐相似视频；</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电商推荐：用户浏览、收藏记录，实时生成「猜你喜欢」列表。</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优势体现：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支持聚合查询（</a:t>
            </a:r>
            <a:r>
              <a:rPr lang="en-US" altLang="zh-CN" sz="1600">
                <a:latin typeface="微软雅黑" panose="020B0503020204020204" charset="-122"/>
                <a:ea typeface="微软雅黑" panose="020B0503020204020204" charset="-122"/>
                <a:cs typeface="微软雅黑" panose="020B0503020204020204" charset="-122"/>
              </a:rPr>
              <a:t>aggregate</a:t>
            </a:r>
            <a:r>
              <a:rPr lang="zh-CN" altLang="en-US" sz="1600">
                <a:latin typeface="微软雅黑" panose="020B0503020204020204" charset="-122"/>
                <a:ea typeface="微软雅黑" panose="020B0503020204020204" charset="-122"/>
                <a:cs typeface="微软雅黑" panose="020B0503020204020204" charset="-122"/>
              </a:rPr>
              <a:t>），可快速统计用户行为（如近</a:t>
            </a:r>
            <a:r>
              <a:rPr lang="en-US" altLang="zh-CN" sz="1600">
                <a:latin typeface="微软雅黑" panose="020B0503020204020204" charset="-122"/>
                <a:ea typeface="微软雅黑" panose="020B0503020204020204" charset="-122"/>
                <a:cs typeface="微软雅黑" panose="020B0503020204020204" charset="-122"/>
              </a:rPr>
              <a:t> 7 </a:t>
            </a:r>
            <a:r>
              <a:rPr lang="zh-CN" altLang="en-US" sz="1600">
                <a:latin typeface="微软雅黑" panose="020B0503020204020204" charset="-122"/>
                <a:ea typeface="微软雅黑" panose="020B0503020204020204" charset="-122"/>
                <a:cs typeface="微软雅黑" panose="020B0503020204020204" charset="-122"/>
              </a:rPr>
              <a:t>天浏览次数）；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结合</a:t>
            </a:r>
            <a:r>
              <a:rPr lang="en-US" altLang="zh-CN" sz="1600">
                <a:latin typeface="微软雅黑" panose="020B0503020204020204" charset="-122"/>
                <a:ea typeface="微软雅黑" panose="020B0503020204020204" charset="-122"/>
                <a:cs typeface="微软雅黑" panose="020B0503020204020204" charset="-122"/>
              </a:rPr>
              <a:t> MongoDB Atlas</a:t>
            </a:r>
            <a:r>
              <a:rPr lang="zh-CN" altLang="en-US" sz="1600">
                <a:latin typeface="微软雅黑" panose="020B0503020204020204" charset="-122"/>
                <a:ea typeface="微软雅黑" panose="020B0503020204020204" charset="-122"/>
                <a:cs typeface="微软雅黑" panose="020B0503020204020204" charset="-122"/>
              </a:rPr>
              <a:t>（云服务）的搜索功能，可实现全文检索和个性化推荐。</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4" name="文本框 3"/>
          <p:cNvSpPr txBox="1"/>
          <p:nvPr/>
        </p:nvSpPr>
        <p:spPr>
          <a:xfrm>
            <a:off x="289560" y="882015"/>
            <a:ext cx="11487150" cy="3937635"/>
          </a:xfrm>
          <a:prstGeom prst="rect">
            <a:avLst/>
          </a:prstGeom>
        </p:spPr>
        <p:txBody>
          <a:bodyPr>
            <a:noAutofit/>
          </a:bodyPr>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5</a:t>
            </a:r>
            <a:r>
              <a:rPr lang="zh-CN" altLang="en-US" sz="1600">
                <a:latin typeface="微软雅黑" panose="020B0503020204020204" charset="-122"/>
                <a:ea typeface="微软雅黑" panose="020B0503020204020204" charset="-122"/>
                <a:cs typeface="微软雅黑" panose="020B0503020204020204" charset="-122"/>
              </a:rPr>
              <a:t>）地理空间数据场景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场景特点：需存储地理位置信息（如经纬度），并支持地理查询（如附近的商家）。</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外卖平台：商家位置、用户位置，查询「</a:t>
            </a:r>
            <a:r>
              <a:rPr lang="en-US" altLang="zh-CN" sz="1600">
                <a:latin typeface="微软雅黑" panose="020B0503020204020204" charset="-122"/>
                <a:ea typeface="微软雅黑" panose="020B0503020204020204" charset="-122"/>
                <a:cs typeface="微软雅黑" panose="020B0503020204020204" charset="-122"/>
              </a:rPr>
              <a:t>5 </a:t>
            </a:r>
            <a:r>
              <a:rPr lang="zh-CN" altLang="en-US" sz="1600">
                <a:latin typeface="微软雅黑" panose="020B0503020204020204" charset="-122"/>
                <a:ea typeface="微软雅黑" panose="020B0503020204020204" charset="-122"/>
                <a:cs typeface="微软雅黑" panose="020B0503020204020204" charset="-122"/>
              </a:rPr>
              <a:t>公里内的餐厅」；</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地图应用：</a:t>
            </a:r>
            <a:r>
              <a:rPr lang="en-US" altLang="zh-CN" sz="1600">
                <a:latin typeface="微软雅黑" panose="020B0503020204020204" charset="-122"/>
                <a:ea typeface="微软雅黑" panose="020B0503020204020204" charset="-122"/>
                <a:cs typeface="微软雅黑" panose="020B0503020204020204" charset="-122"/>
              </a:rPr>
              <a:t>POI</a:t>
            </a:r>
            <a:r>
              <a:rPr lang="zh-CN" altLang="en-US" sz="1600">
                <a:latin typeface="微软雅黑" panose="020B0503020204020204" charset="-122"/>
                <a:ea typeface="微软雅黑" panose="020B0503020204020204" charset="-122"/>
                <a:cs typeface="微软雅黑" panose="020B0503020204020204" charset="-122"/>
              </a:rPr>
              <a:t>（兴趣点）存储，支持范围查询、距离排序。</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优势体现：</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原生支持地理空间索引（</a:t>
            </a:r>
            <a:r>
              <a:rPr lang="en-US" altLang="zh-CN" sz="1600">
                <a:latin typeface="微软雅黑" panose="020B0503020204020204" charset="-122"/>
                <a:ea typeface="微软雅黑" panose="020B0503020204020204" charset="-122"/>
                <a:cs typeface="微软雅黑" panose="020B0503020204020204" charset="-122"/>
              </a:rPr>
              <a:t>2dsphere </a:t>
            </a:r>
            <a:r>
              <a:rPr lang="zh-CN" altLang="en-US" sz="1600">
                <a:latin typeface="微软雅黑" panose="020B0503020204020204" charset="-122"/>
                <a:ea typeface="微软雅黑" panose="020B0503020204020204" charset="-122"/>
                <a:cs typeface="微软雅黑" panose="020B0503020204020204" charset="-122"/>
              </a:rPr>
              <a:t>索引），高效处理地理查询；</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提供丰富的地理空间操作符（如</a:t>
            </a:r>
            <a:r>
              <a:rPr lang="en-US" altLang="zh-CN" sz="1600">
                <a:latin typeface="微软雅黑" panose="020B0503020204020204" charset="-122"/>
                <a:ea typeface="微软雅黑" panose="020B0503020204020204" charset="-122"/>
                <a:cs typeface="微软雅黑" panose="020B0503020204020204" charset="-122"/>
              </a:rPr>
              <a:t> $near</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$geoWithin</a:t>
            </a:r>
            <a:r>
              <a:rPr lang="zh-CN" altLang="en-US" sz="1600">
                <a:latin typeface="微软雅黑" panose="020B0503020204020204" charset="-122"/>
                <a:ea typeface="微软雅黑" panose="020B0503020204020204" charset="-122"/>
                <a:cs typeface="微软雅黑" panose="020B0503020204020204" charset="-122"/>
              </a:rPr>
              <a:t>），满足复杂地理查询需求。</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4" name="文本框 3"/>
          <p:cNvSpPr txBox="1"/>
          <p:nvPr/>
        </p:nvSpPr>
        <p:spPr>
          <a:xfrm>
            <a:off x="289560" y="882015"/>
            <a:ext cx="11487150" cy="3937635"/>
          </a:xfrm>
          <a:prstGeom prst="rect">
            <a:avLst/>
          </a:prstGeom>
        </p:spPr>
        <p:txBody>
          <a:bodyPr>
            <a:noAutofit/>
          </a:bodyPr>
          <a:p>
            <a:r>
              <a:rPr lang="en-US" altLang="zh-CN" sz="1600">
                <a:latin typeface="微软雅黑" panose="020B0503020204020204" charset="-122"/>
                <a:ea typeface="微软雅黑" panose="020B0503020204020204" charset="-122"/>
                <a:cs typeface="微软雅黑" panose="020B0503020204020204" charset="-122"/>
              </a:rPr>
              <a:t>2. </a:t>
            </a:r>
            <a:r>
              <a:rPr lang="zh-CN" altLang="en-US" sz="1600">
                <a:latin typeface="微软雅黑" panose="020B0503020204020204" charset="-122"/>
                <a:ea typeface="微软雅黑" panose="020B0503020204020204" charset="-122"/>
                <a:cs typeface="微软雅黑" panose="020B0503020204020204" charset="-122"/>
              </a:rPr>
              <a:t>不适合的应用场景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）强事务一致性要求场景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原因：</a:t>
            </a:r>
            <a:r>
              <a:rPr lang="en-US" altLang="zh-CN" sz="1600">
                <a:latin typeface="微软雅黑" panose="020B0503020204020204" charset="-122"/>
                <a:ea typeface="微软雅黑" panose="020B0503020204020204" charset="-122"/>
                <a:cs typeface="微软雅黑" panose="020B0503020204020204" charset="-122"/>
              </a:rPr>
              <a:t>MongoDB 3.6+ </a:t>
            </a:r>
            <a:r>
              <a:rPr lang="zh-CN" altLang="en-US" sz="1600">
                <a:latin typeface="微软雅黑" panose="020B0503020204020204" charset="-122"/>
                <a:ea typeface="微软雅黑" panose="020B0503020204020204" charset="-122"/>
                <a:cs typeface="微软雅黑" panose="020B0503020204020204" charset="-122"/>
              </a:rPr>
              <a:t>支持多文档事务，但相比关系型数据库（如</a:t>
            </a:r>
            <a:r>
              <a:rPr lang="en-US" altLang="zh-CN" sz="1600">
                <a:latin typeface="微软雅黑" panose="020B0503020204020204" charset="-122"/>
                <a:ea typeface="微软雅黑" panose="020B0503020204020204" charset="-122"/>
                <a:cs typeface="微软雅黑" panose="020B0503020204020204" charset="-122"/>
              </a:rPr>
              <a:t> MySQL</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PostgreSQL</a:t>
            </a:r>
            <a:r>
              <a:rPr lang="zh-CN" altLang="en-US" sz="1600">
                <a:latin typeface="微软雅黑" panose="020B0503020204020204" charset="-122"/>
                <a:ea typeface="微软雅黑" panose="020B0503020204020204" charset="-122"/>
                <a:cs typeface="微软雅黑" panose="020B0503020204020204" charset="-122"/>
              </a:rPr>
              <a:t>），事务的隔离级别、稳定性和性能仍有差距，且分片集群中事务支持有限（仅支持同一分片内的事务）。</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典型案例：金融交易（如银行转账、股票交易）、支付系统（需确保「扣款」和「记账」原子性）。</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）复杂多表关联查询场景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原因：</a:t>
            </a:r>
            <a:r>
              <a:rPr lang="en-US" altLang="zh-CN" sz="1600">
                <a:latin typeface="微软雅黑" panose="020B0503020204020204" charset="-122"/>
                <a:ea typeface="微软雅黑" panose="020B0503020204020204" charset="-122"/>
                <a:cs typeface="微软雅黑" panose="020B0503020204020204" charset="-122"/>
              </a:rPr>
              <a:t>MongoDB </a:t>
            </a:r>
            <a:r>
              <a:rPr lang="zh-CN" altLang="en-US" sz="1600">
                <a:latin typeface="微软雅黑" panose="020B0503020204020204" charset="-122"/>
                <a:ea typeface="微软雅黑" panose="020B0503020204020204" charset="-122"/>
                <a:cs typeface="微软雅黑" panose="020B0503020204020204" charset="-122"/>
              </a:rPr>
              <a:t>文档模型鼓励「嵌入式存储」（减少关联），不支持类似</a:t>
            </a:r>
            <a:r>
              <a:rPr lang="en-US" altLang="zh-CN" sz="1600">
                <a:latin typeface="微软雅黑" panose="020B0503020204020204" charset="-122"/>
                <a:ea typeface="微软雅黑" panose="020B0503020204020204" charset="-122"/>
                <a:cs typeface="微软雅黑" panose="020B0503020204020204" charset="-122"/>
              </a:rPr>
              <a:t> SQL </a:t>
            </a:r>
            <a:r>
              <a:rPr lang="zh-CN" altLang="en-US" sz="1600">
                <a:latin typeface="微软雅黑" panose="020B0503020204020204" charset="-122"/>
                <a:ea typeface="微软雅黑" panose="020B0503020204020204" charset="-122"/>
                <a:cs typeface="微软雅黑" panose="020B0503020204020204" charset="-122"/>
              </a:rPr>
              <a:t>的</a:t>
            </a:r>
            <a:r>
              <a:rPr lang="en-US" altLang="zh-CN" sz="1600">
                <a:latin typeface="微软雅黑" panose="020B0503020204020204" charset="-122"/>
                <a:ea typeface="微软雅黑" panose="020B0503020204020204" charset="-122"/>
                <a:cs typeface="微软雅黑" panose="020B0503020204020204" charset="-122"/>
              </a:rPr>
              <a:t> JOIN </a:t>
            </a:r>
            <a:r>
              <a:rPr lang="zh-CN" altLang="en-US" sz="1600">
                <a:latin typeface="微软雅黑" panose="020B0503020204020204" charset="-122"/>
                <a:ea typeface="微软雅黑" panose="020B0503020204020204" charset="-122"/>
                <a:cs typeface="微软雅黑" panose="020B0503020204020204" charset="-122"/>
              </a:rPr>
              <a:t>操作，多表关联需在应用层实现，效率低。</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典型案例：企业</a:t>
            </a:r>
            <a:r>
              <a:rPr lang="en-US" altLang="zh-CN" sz="1600">
                <a:latin typeface="微软雅黑" panose="020B0503020204020204" charset="-122"/>
                <a:ea typeface="微软雅黑" panose="020B0503020204020204" charset="-122"/>
                <a:cs typeface="微软雅黑" panose="020B0503020204020204" charset="-122"/>
              </a:rPr>
              <a:t> ERP </a:t>
            </a:r>
            <a:r>
              <a:rPr lang="zh-CN" altLang="en-US" sz="1600">
                <a:latin typeface="微软雅黑" panose="020B0503020204020204" charset="-122"/>
                <a:ea typeface="微软雅黑" panose="020B0503020204020204" charset="-122"/>
                <a:cs typeface="微软雅黑" panose="020B0503020204020204" charset="-122"/>
              </a:rPr>
              <a:t>系统（如订单、客户、产品表之间存在复杂关联查询）、财务系统（多维度报表统计需关联多张表）。</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3</a:t>
            </a:r>
            <a:r>
              <a:rPr lang="zh-CN" altLang="en-US" sz="1600">
                <a:latin typeface="微软雅黑" panose="020B0503020204020204" charset="-122"/>
                <a:ea typeface="微软雅黑" panose="020B0503020204020204" charset="-122"/>
                <a:cs typeface="微软雅黑" panose="020B0503020204020204" charset="-122"/>
              </a:rPr>
              <a:t>）固定</a:t>
            </a:r>
            <a:r>
              <a:rPr lang="en-US" altLang="zh-CN" sz="1600">
                <a:latin typeface="微软雅黑" panose="020B0503020204020204" charset="-122"/>
                <a:ea typeface="微软雅黑" panose="020B0503020204020204" charset="-122"/>
                <a:cs typeface="微软雅黑" panose="020B0503020204020204" charset="-122"/>
              </a:rPr>
              <a:t> schema </a:t>
            </a:r>
            <a:r>
              <a:rPr lang="zh-CN" altLang="en-US" sz="1600">
                <a:latin typeface="微软雅黑" panose="020B0503020204020204" charset="-122"/>
                <a:ea typeface="微软雅黑" panose="020B0503020204020204" charset="-122"/>
                <a:cs typeface="微软雅黑" panose="020B0503020204020204" charset="-122"/>
              </a:rPr>
              <a:t>且无扩展需求场景</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原因：若数据结构固定（如用户身份证、手机号等固定字段），且数据量小（如万级），关系型数据库的查询优化、事务支持更成熟，无需使用</a:t>
            </a:r>
            <a:r>
              <a:rPr lang="en-US" altLang="zh-CN" sz="1600">
                <a:latin typeface="微软雅黑" panose="020B0503020204020204" charset="-122"/>
                <a:ea typeface="微软雅黑" panose="020B0503020204020204" charset="-122"/>
                <a:cs typeface="微软雅黑" panose="020B0503020204020204" charset="-122"/>
              </a:rPr>
              <a:t> MongoDB</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典型案例：企业内部员工管理系统（员工信息字段固定，数据量小）</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53365" y="0"/>
            <a:ext cx="10800080" cy="51117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
        <p:nvSpPr>
          <p:cNvPr id="3" name="文本框 2"/>
          <p:cNvSpPr txBox="1"/>
          <p:nvPr>
            <p:custDataLst>
              <p:tags r:id="rId2"/>
            </p:custDataLst>
          </p:nvPr>
        </p:nvSpPr>
        <p:spPr>
          <a:xfrm>
            <a:off x="463550" y="641985"/>
            <a:ext cx="10800080" cy="6309995"/>
          </a:xfrm>
          <a:prstGeom prst="rect">
            <a:avLst/>
          </a:prstGeom>
        </p:spPr>
        <p:txBody>
          <a:bodyPr wrap="square">
            <a:normAutofit/>
          </a:bodyPr>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5.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编程建议</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(Programming Recommendations)</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使用</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is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和</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is not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来比较单例对象（如</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None</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），不要用</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使用</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isinstance()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进行类型检查，而不是</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type()</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布尔值的比较：</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不推荐</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if valid == True:</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if flag != False:</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推荐</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if valid:</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if not flag:</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捕获异常时，尽量指明具体异常，而不是空泛地使用</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except: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或</a:t>
            </a: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except Exception:</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750" b="0" i="0">
                <a:solidFill>
                  <a:schemeClr val="tx1"/>
                </a:solidFill>
                <a:latin typeface="微软雅黑" panose="020B0503020204020204" charset="-122"/>
                <a:ea typeface="微软雅黑" panose="020B0503020204020204" charset="-122"/>
                <a:cs typeface="微软雅黑" panose="020B0503020204020204" charset="-122"/>
              </a:rPr>
              <a:t>推荐</a:t>
            </a:r>
            <a:endParaRPr lang="zh-CN" altLang="en-US"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try:</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import my_module</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except ImportError:</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a:p>
            <a:pPr indent="0" fontAlgn="auto">
              <a:lnSpc>
                <a:spcPts val="1500"/>
              </a:lnSpc>
              <a:spcBef>
                <a:spcPts val="1600"/>
              </a:spcBef>
              <a:spcAft>
                <a:spcPts val="0"/>
              </a:spcAft>
            </a:pPr>
            <a:r>
              <a:rPr lang="en-US" altLang="zh-CN" sz="1750" b="0" i="0">
                <a:solidFill>
                  <a:schemeClr val="tx1"/>
                </a:solidFill>
                <a:latin typeface="微软雅黑" panose="020B0503020204020204" charset="-122"/>
                <a:ea typeface="微软雅黑" panose="020B0503020204020204" charset="-122"/>
                <a:cs typeface="微软雅黑" panose="020B0503020204020204" charset="-122"/>
              </a:rPr>
              <a:t>    my_module = None</a:t>
            </a:r>
            <a:endParaRPr lang="en-US" altLang="zh-CN" sz="1750" b="0" i="0">
              <a:solidFill>
                <a:schemeClr val="tx1"/>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pic>
        <p:nvPicPr>
          <p:cNvPr id="3" name="图片 2"/>
          <p:cNvPicPr>
            <a:picLocks noChangeAspect="1"/>
          </p:cNvPicPr>
          <p:nvPr/>
        </p:nvPicPr>
        <p:blipFill>
          <a:blip r:embed="rId2"/>
          <a:stretch>
            <a:fillRect/>
          </a:stretch>
        </p:blipFill>
        <p:spPr>
          <a:xfrm>
            <a:off x="207010" y="812800"/>
            <a:ext cx="11511280" cy="4665980"/>
          </a:xfrm>
          <a:prstGeom prst="rect">
            <a:avLst/>
          </a:prstGeom>
        </p:spPr>
      </p:pic>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pic>
        <p:nvPicPr>
          <p:cNvPr id="4" name="图片 3"/>
          <p:cNvPicPr>
            <a:picLocks noChangeAspect="1"/>
          </p:cNvPicPr>
          <p:nvPr/>
        </p:nvPicPr>
        <p:blipFill>
          <a:blip r:embed="rId2"/>
          <a:stretch>
            <a:fillRect/>
          </a:stretch>
        </p:blipFill>
        <p:spPr>
          <a:xfrm>
            <a:off x="147955" y="866775"/>
            <a:ext cx="8086090" cy="5669280"/>
          </a:xfrm>
          <a:prstGeom prst="rect">
            <a:avLst/>
          </a:prstGeom>
        </p:spPr>
      </p:pic>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pic>
        <p:nvPicPr>
          <p:cNvPr id="3" name="图片 2"/>
          <p:cNvPicPr>
            <a:picLocks noChangeAspect="1"/>
          </p:cNvPicPr>
          <p:nvPr/>
        </p:nvPicPr>
        <p:blipFill>
          <a:blip r:embed="rId2"/>
          <a:stretch>
            <a:fillRect/>
          </a:stretch>
        </p:blipFill>
        <p:spPr>
          <a:xfrm>
            <a:off x="223520" y="744220"/>
            <a:ext cx="8693150" cy="5873750"/>
          </a:xfrm>
          <a:prstGeom prst="rect">
            <a:avLst/>
          </a:prstGeom>
        </p:spPr>
      </p:pic>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pic>
        <p:nvPicPr>
          <p:cNvPr id="3" name="图片 2"/>
          <p:cNvPicPr>
            <a:picLocks noChangeAspect="1"/>
          </p:cNvPicPr>
          <p:nvPr/>
        </p:nvPicPr>
        <p:blipFill>
          <a:blip r:embed="rId2"/>
          <a:stretch>
            <a:fillRect/>
          </a:stretch>
        </p:blipFill>
        <p:spPr>
          <a:xfrm>
            <a:off x="223520" y="744220"/>
            <a:ext cx="8693150" cy="5873750"/>
          </a:xfrm>
          <a:prstGeom prst="rect">
            <a:avLst/>
          </a:prstGeom>
        </p:spPr>
      </p:pic>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pic>
        <p:nvPicPr>
          <p:cNvPr id="4" name="图片 3"/>
          <p:cNvPicPr>
            <a:picLocks noChangeAspect="1"/>
          </p:cNvPicPr>
          <p:nvPr/>
        </p:nvPicPr>
        <p:blipFill>
          <a:blip r:embed="rId2"/>
          <a:stretch>
            <a:fillRect/>
          </a:stretch>
        </p:blipFill>
        <p:spPr>
          <a:xfrm>
            <a:off x="147955" y="768985"/>
            <a:ext cx="6953885" cy="5402580"/>
          </a:xfrm>
          <a:prstGeom prst="rect">
            <a:avLst/>
          </a:prstGeom>
        </p:spPr>
      </p:pic>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375920" y="935990"/>
            <a:ext cx="10770235" cy="1568450"/>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以下是 </a:t>
            </a:r>
            <a:r>
              <a:rPr lang="en-US" altLang="zh-CN" sz="1600" b="0" i="0">
                <a:latin typeface="微软雅黑" panose="020B0503020204020204" charset="-122"/>
                <a:ea typeface="微软雅黑" panose="020B0503020204020204" charset="-122"/>
                <a:cs typeface="微软雅黑" panose="020B0503020204020204" charset="-122"/>
              </a:rPr>
              <a:t>MongoDB </a:t>
            </a:r>
            <a:r>
              <a:rPr lang="zh-CN" altLang="en-US" sz="1600" b="0" i="0">
                <a:latin typeface="微软雅黑" panose="020B0503020204020204" charset="-122"/>
                <a:ea typeface="微软雅黑" panose="020B0503020204020204" charset="-122"/>
                <a:cs typeface="微软雅黑" panose="020B0503020204020204" charset="-122"/>
              </a:rPr>
              <a:t>中常用的 </a:t>
            </a:r>
            <a:r>
              <a:rPr lang="en-US" altLang="zh-CN" sz="1600" b="0" i="0">
                <a:latin typeface="微软雅黑" panose="020B0503020204020204" charset="-122"/>
                <a:ea typeface="微软雅黑" panose="020B0503020204020204" charset="-122"/>
                <a:cs typeface="微软雅黑" panose="020B0503020204020204" charset="-122"/>
              </a:rPr>
              <a:t>JavaScript </a:t>
            </a:r>
            <a:r>
              <a:rPr lang="zh-CN" altLang="en-US" sz="1600" b="0" i="0">
                <a:latin typeface="微软雅黑" panose="020B0503020204020204" charset="-122"/>
                <a:ea typeface="微软雅黑" panose="020B0503020204020204" charset="-122"/>
                <a:cs typeface="微软雅黑" panose="020B0503020204020204" charset="-122"/>
              </a:rPr>
              <a:t>命令示例（基于</a:t>
            </a:r>
            <a:r>
              <a:rPr lang="en-US" altLang="zh-CN" sz="1600" b="0" i="0">
                <a:latin typeface="微软雅黑" panose="020B0503020204020204" charset="-122"/>
                <a:ea typeface="微软雅黑" panose="020B0503020204020204" charset="-122"/>
                <a:cs typeface="微软雅黑" panose="020B0503020204020204" charset="-122"/>
              </a:rPr>
              <a:t> </a:t>
            </a:r>
            <a:r>
              <a:rPr lang="en-US" altLang="zh-CN" sz="1600" b="0" i="0">
                <a:latin typeface="微软雅黑" panose="020B0503020204020204" charset="-122"/>
                <a:ea typeface="微软雅黑" panose="020B0503020204020204" charset="-122"/>
                <a:cs typeface="微软雅黑" panose="020B0503020204020204" charset="-122"/>
              </a:rPr>
              <a:t>mongosh </a:t>
            </a:r>
            <a:r>
              <a:rPr lang="zh-CN" altLang="en-US" sz="1600" b="0" i="0">
                <a:latin typeface="微软雅黑" panose="020B0503020204020204" charset="-122"/>
                <a:ea typeface="微软雅黑" panose="020B0503020204020204" charset="-122"/>
                <a:cs typeface="微软雅黑" panose="020B0503020204020204" charset="-122"/>
              </a:rPr>
              <a:t>交互环境），涵盖数据库操作、集合 </a:t>
            </a:r>
            <a:r>
              <a:rPr lang="en-US" altLang="zh-CN" sz="1600" b="0" i="0">
                <a:latin typeface="微软雅黑" panose="020B0503020204020204" charset="-122"/>
                <a:ea typeface="微软雅黑" panose="020B0503020204020204" charset="-122"/>
                <a:cs typeface="微软雅黑" panose="020B0503020204020204" charset="-122"/>
              </a:rPr>
              <a:t>CRUD</a:t>
            </a:r>
            <a:r>
              <a:rPr lang="zh-CN" altLang="en-US" sz="1600" b="0" i="0">
                <a:latin typeface="微软雅黑" panose="020B0503020204020204" charset="-122"/>
                <a:ea typeface="微软雅黑" panose="020B0503020204020204" charset="-122"/>
                <a:cs typeface="微软雅黑" panose="020B0503020204020204" charset="-122"/>
              </a:rPr>
              <a:t>、索引管理等核心功能：</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endParaRPr lang="zh-CN" altLang="en-US" sz="1600" b="0" i="0">
              <a:latin typeface="微软雅黑" panose="020B0503020204020204" charset="-122"/>
              <a:ea typeface="微软雅黑" panose="020B0503020204020204" charset="-122"/>
              <a:cs typeface="微软雅黑" panose="020B0503020204020204" charset="-122"/>
            </a:endParaRPr>
          </a:p>
          <a:p>
            <a:pPr marL="0" indent="0"/>
            <a:r>
              <a:rPr lang="en-US" altLang="zh-CN" sz="1600" b="0" i="0">
                <a:latin typeface="微软雅黑" panose="020B0503020204020204" charset="-122"/>
                <a:ea typeface="微软雅黑" panose="020B0503020204020204" charset="-122"/>
                <a:cs typeface="微软雅黑" panose="020B0503020204020204" charset="-122"/>
              </a:rPr>
              <a:t>// 1. </a:t>
            </a:r>
            <a:r>
              <a:rPr lang="zh-CN" altLang="en-US" sz="1600" b="0" i="0">
                <a:latin typeface="微软雅黑" panose="020B0503020204020204" charset="-122"/>
                <a:ea typeface="微软雅黑" panose="020B0503020204020204" charset="-122"/>
                <a:cs typeface="微软雅黑" panose="020B0503020204020204" charset="-122"/>
              </a:rPr>
              <a:t>查看所有数据库</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r>
              <a:rPr lang="en-US" altLang="zh-CN" sz="1600" b="0" i="0">
                <a:latin typeface="微软雅黑" panose="020B0503020204020204" charset="-122"/>
                <a:ea typeface="微软雅黑" panose="020B0503020204020204" charset="-122"/>
                <a:cs typeface="微软雅黑" panose="020B0503020204020204" charset="-122"/>
              </a:rPr>
              <a:t>show dbs</a:t>
            </a:r>
            <a:endParaRPr lang="en-US" altLang="zh-CN" sz="1600" b="0" i="0">
              <a:latin typeface="微软雅黑" panose="020B0503020204020204" charset="-122"/>
              <a:ea typeface="微软雅黑" panose="020B0503020204020204" charset="-122"/>
              <a:cs typeface="微软雅黑" panose="020B0503020204020204" charset="-122"/>
            </a:endParaRPr>
          </a:p>
          <a:p>
            <a:pPr marL="0" indent="0"/>
            <a:endParaRPr lang="en-US" altLang="zh-CN" sz="1600" b="0" i="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471805" y="2283460"/>
            <a:ext cx="3159760" cy="1640205"/>
          </a:xfrm>
          <a:prstGeom prst="rect">
            <a:avLst/>
          </a:prstGeom>
        </p:spPr>
      </p:pic>
      <p:sp>
        <p:nvSpPr>
          <p:cNvPr id="6" name="文本框 5"/>
          <p:cNvSpPr txBox="1"/>
          <p:nvPr/>
        </p:nvSpPr>
        <p:spPr>
          <a:xfrm>
            <a:off x="375920" y="4287203"/>
            <a:ext cx="5080000" cy="2306955"/>
          </a:xfrm>
          <a:prstGeom prst="rect">
            <a:avLst/>
          </a:prstGeom>
        </p:spPr>
        <p:txBody>
          <a:bodyPr>
            <a:spAutoFit/>
          </a:bodyPr>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切换</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创建数据库（插入数据后才会实际创建</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切换到</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ai_services</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库，不存在则创建</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use ai_services;</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查看当前数据库</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db</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4. </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查看当前库中的集合</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show collections</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5. </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删除当前数据库</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db.dropDatabase()</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3"/>
          <a:stretch>
            <a:fillRect/>
          </a:stretch>
        </p:blipFill>
        <p:spPr>
          <a:xfrm>
            <a:off x="5591810" y="1781810"/>
            <a:ext cx="5909945" cy="2918460"/>
          </a:xfrm>
          <a:prstGeom prst="rect">
            <a:avLst/>
          </a:prstGeom>
        </p:spPr>
      </p:pic>
    </p:spTree>
    <p:custDataLst>
      <p:tags r:id="rId4"/>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375920" y="935990"/>
            <a:ext cx="10770235" cy="82994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三、文档（</a:t>
            </a:r>
            <a:r>
              <a:rPr lang="en-US" altLang="zh-CN" sz="1600" b="0" i="0">
                <a:latin typeface="微软雅黑" panose="020B0503020204020204" charset="-122"/>
                <a:ea typeface="微软雅黑" panose="020B0503020204020204" charset="-122"/>
                <a:cs typeface="微软雅黑" panose="020B0503020204020204" charset="-122"/>
              </a:rPr>
              <a:t>Document</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CRUD </a:t>
            </a:r>
            <a:r>
              <a:rPr lang="zh-CN" altLang="en-US" sz="1600" b="0" i="0">
                <a:latin typeface="微软雅黑" panose="020B0503020204020204" charset="-122"/>
                <a:ea typeface="微软雅黑" panose="020B0503020204020204" charset="-122"/>
                <a:cs typeface="微软雅黑" panose="020B0503020204020204" charset="-122"/>
              </a:rPr>
              <a:t>操作</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r>
              <a:rPr lang="zh-CN" altLang="en-US" sz="1600" b="0" i="0">
                <a:latin typeface="微软雅黑" panose="020B0503020204020204" charset="-122"/>
                <a:ea typeface="微软雅黑" panose="020B0503020204020204" charset="-122"/>
                <a:cs typeface="微软雅黑" panose="020B0503020204020204" charset="-122"/>
              </a:rPr>
              <a:t>以</a:t>
            </a:r>
            <a:r>
              <a:rPr lang="en-US" altLang="zh-CN" sz="1600" b="0" i="0">
                <a:latin typeface="微软雅黑" panose="020B0503020204020204" charset="-122"/>
                <a:ea typeface="微软雅黑" panose="020B0503020204020204" charset="-122"/>
                <a:cs typeface="微软雅黑" panose="020B0503020204020204" charset="-122"/>
              </a:rPr>
              <a:t> llm_provider </a:t>
            </a:r>
            <a:r>
              <a:rPr lang="zh-CN" altLang="en-US" sz="1600" b="0" i="0">
                <a:latin typeface="微软雅黑" panose="020B0503020204020204" charset="-122"/>
                <a:ea typeface="微软雅黑" panose="020B0503020204020204" charset="-122"/>
                <a:cs typeface="微软雅黑" panose="020B0503020204020204" charset="-122"/>
              </a:rPr>
              <a:t>集合（存储大语言模型提供商信息）为例：</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endParaRPr lang="en-US" altLang="zh-CN"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16255" y="1704340"/>
            <a:ext cx="8871585" cy="4313555"/>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插入单条文档</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db.llm_provider.insertOne({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name: "OpenAI",</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models: ["gpt-3.5", "gpt-4"],</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is_active: true,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pricing: { input: 0.0015, output: 0.002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created_at: new Date()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插入多条文档</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db.llm_provider.insertMany([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name: "Anthropic",</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models: ["claude-2", "claude-3"],</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is_active: true,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pricing: { input: 0.0016, output: 0.005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created_at: new Date()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name: "Google",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models: ["gemini-pro", "gemini-ultra"],</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is_active: true,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pricing: { input: 0.0012, output: 0.003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created_at: new Date()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286385" y="687070"/>
            <a:ext cx="10770235" cy="33718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一、查询文档（</a:t>
            </a:r>
            <a:r>
              <a:rPr lang="en-US" altLang="zh-CN" sz="1600" b="0" i="0">
                <a:latin typeface="微软雅黑" panose="020B0503020204020204" charset="-122"/>
                <a:ea typeface="微软雅黑" panose="020B0503020204020204" charset="-122"/>
                <a:cs typeface="微软雅黑" panose="020B0503020204020204" charset="-122"/>
              </a:rPr>
              <a:t>Read</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0520" y="1024255"/>
            <a:ext cx="8871585" cy="5064760"/>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查询所有文档（默认显示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条，用</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it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查看更多）</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格式化显示查询结果</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条件查询：查询</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 name: "OpenAI" }).pretty()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条件查询：查询</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is_active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true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且</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pricing.input &lt; 0.0016</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is_active: true,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"pricing.input": { $lt: 0.0016 }  // $lt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表示小于</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投影查询：只返回</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和</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models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字段（</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_id</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默认显示，用</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隐藏）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is_active: true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name: 1, models: 1, _id: 0 }  // 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表示显示，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表示隐藏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排序：按</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升序（</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降序（</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db.llm_provider.find().sort({ name: 1 }).pretty()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限制结果数量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db.llm_provider.find().limit(2).pretty()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分页：跳过前</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条，取</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db.llm_provider.find().skip(1).limit(2).pretty()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286385" y="687070"/>
            <a:ext cx="10770235" cy="33718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二、更新文档（</a:t>
            </a:r>
            <a:r>
              <a:rPr lang="en-US" altLang="zh-CN" sz="1600" b="0" i="0">
                <a:latin typeface="微软雅黑" panose="020B0503020204020204" charset="-122"/>
                <a:ea typeface="微软雅黑" panose="020B0503020204020204" charset="-122"/>
                <a:cs typeface="微软雅黑" panose="020B0503020204020204" charset="-122"/>
              </a:rPr>
              <a:t>Update</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0520" y="1024255"/>
            <a:ext cx="8871585" cy="5637530"/>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更新单条：将</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"Google"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的文档，添加新模型</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db.llm_provider.updateOne(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name: "Google"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查询条件</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$push: { models: "gemini-flash" } }  // $push</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向数组添加元素</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更新单条：修改</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的定价</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db.llm_provider.updateOne(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name: "OpenAI"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$set: { "pricing.input": 0.0014, "pricing.output": 0.0025 } }  // $set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修改字段</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更新多条：将所有</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is_active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true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的文档添加</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updated_at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字段</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db.llm_provider.updateMany(</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is_active: true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$set: { updated_at: new Date() }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替换文档（全量替换，保留</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_id</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db.llm_provider.replaceOne(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name: "Anthropic"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name: "Anthropic",</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models: ["claude-3-opus", "claude-3-sonnet"],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替换</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models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数组</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is_active: true,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pricing: { input: 0.0018, output: 0.0058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updated_at: new Date()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286385" y="687070"/>
            <a:ext cx="10770235" cy="33718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三、删除文档（</a:t>
            </a:r>
            <a:r>
              <a:rPr lang="en-US" altLang="zh-CN" sz="1600" b="0" i="0">
                <a:latin typeface="微软雅黑" panose="020B0503020204020204" charset="-122"/>
                <a:ea typeface="微软雅黑" panose="020B0503020204020204" charset="-122"/>
                <a:cs typeface="微软雅黑" panose="020B0503020204020204" charset="-122"/>
              </a:rPr>
              <a:t>Delete</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0520" y="1024255"/>
            <a:ext cx="8871585" cy="5637530"/>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删除单条：删除</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"Google"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db.llm_provider.deleteOne({ name: "Google"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删除多条：删除</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is_active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false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的文档（若存在）</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db.llm_provider.deleteMany({ is_active: false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74824" y="135485"/>
            <a:ext cx="3669711" cy="368300"/>
          </a:xfrm>
          <a:prstGeom prst="rect">
            <a:avLst/>
          </a:prstGeom>
        </p:spPr>
        <p:txBody>
          <a:bodyPr vert="horz" wrap="square" lIns="0" tIns="0" rIns="0" bIns="0" rtlCol="0" anchor="b" anchorCtr="0">
            <a:normAutofit fontScale="80000"/>
          </a:bodyPr>
          <a:lstStyle>
            <a:lvl1pPr algn="l">
              <a:defRPr sz="3600">
                <a:latin typeface="+mj-ea"/>
                <a:ea typeface="+mj-ea"/>
                <a:cs typeface="+mj-ea"/>
                <a:sym typeface="+mj-ea"/>
              </a:defRPr>
            </a:lvl1pPr>
          </a:lstStyle>
          <a:p>
            <a:pPr lvl="0" algn="l">
              <a:buClrTx/>
              <a:buSzTx/>
              <a:buFontTx/>
            </a:pPr>
            <a:r>
              <a:rPr lang="zh-CN" altLang="en-US" sz="2800" b="1">
                <a:solidFill>
                  <a:schemeClr val="accent1"/>
                </a:solidFill>
                <a:sym typeface="+mn-ea"/>
              </a:rPr>
              <a:t>python</a:t>
            </a:r>
            <a:r>
              <a:rPr lang="zh-CN" altLang="en-US" sz="2800" b="1">
                <a:solidFill>
                  <a:schemeClr val="accent1"/>
                </a:solidFill>
                <a:sym typeface="+mn-ea"/>
              </a:rPr>
              <a:t>规范编程</a:t>
            </a:r>
            <a:endParaRPr lang="zh-CN" altLang="en-US" sz="2800" b="1">
              <a:solidFill>
                <a:schemeClr val="accent1"/>
              </a:solidFill>
              <a:sym typeface="+mn-ea"/>
            </a:endParaRPr>
          </a:p>
        </p:txBody>
      </p:sp>
      <p:pic>
        <p:nvPicPr>
          <p:cNvPr id="2" name="图片 1"/>
          <p:cNvPicPr>
            <a:picLocks noChangeAspect="1"/>
          </p:cNvPicPr>
          <p:nvPr>
            <p:custDataLst>
              <p:tags r:id="rId2"/>
            </p:custDataLst>
          </p:nvPr>
        </p:nvPicPr>
        <p:blipFill>
          <a:blip r:embed="rId3"/>
          <a:stretch>
            <a:fillRect/>
          </a:stretch>
        </p:blipFill>
        <p:spPr>
          <a:xfrm>
            <a:off x="320675" y="503555"/>
            <a:ext cx="8291195" cy="6267450"/>
          </a:xfrm>
          <a:prstGeom prst="rect">
            <a:avLst/>
          </a:prstGeom>
        </p:spPr>
      </p:pic>
    </p:spTree>
    <p:custDataLst>
      <p:tags r:id="rId4"/>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286385" y="687070"/>
            <a:ext cx="10770235" cy="33718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四、索引操作</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0520" y="1024255"/>
            <a:ext cx="8871585" cy="5637530"/>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创建单字段索引（加速</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name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查询）</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db.llm_provider.createIndex({ name: 1 });  // 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表示升序，</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表示降序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创建复合索引（加速多字段组合查询）</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db.llm_provider.createIndex({ name: 1, is_active: 1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查看集合中的所有索引</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db.llm_provider.getIndexes();</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删除索引（通过索引名称）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db.llm_provider.dropIndex("name_1");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索引名称格式为</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字段</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_</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排序方向</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Mongodb</a:t>
            </a:r>
            <a:r>
              <a:rPr lang="zh-CN" altLang="en-US"/>
              <a:t>介绍</a:t>
            </a:r>
            <a:endParaRPr lang="zh-CN" altLang="en-US"/>
          </a:p>
        </p:txBody>
      </p:sp>
      <p:sp>
        <p:nvSpPr>
          <p:cNvPr id="3" name="文本框 2"/>
          <p:cNvSpPr txBox="1"/>
          <p:nvPr/>
        </p:nvSpPr>
        <p:spPr>
          <a:xfrm>
            <a:off x="286385" y="687070"/>
            <a:ext cx="10770235" cy="337185"/>
          </a:xfrm>
          <a:prstGeom prst="rect">
            <a:avLst/>
          </a:prstGeom>
        </p:spPr>
        <p:txBody>
          <a:bodyPr wrap="square">
            <a:spAutoFit/>
          </a:bodyPr>
          <a:p>
            <a:pPr marL="0" indent="0"/>
            <a:r>
              <a:rPr lang="zh-CN" altLang="en-US" sz="1600" b="0" i="0">
                <a:latin typeface="微软雅黑" panose="020B0503020204020204" charset="-122"/>
                <a:ea typeface="微软雅黑" panose="020B0503020204020204" charset="-122"/>
                <a:cs typeface="微软雅黑" panose="020B0503020204020204" charset="-122"/>
              </a:rPr>
              <a:t>五、聚合查询（</a:t>
            </a:r>
            <a:r>
              <a:rPr lang="en-US" altLang="zh-CN" sz="1600" b="0" i="0">
                <a:latin typeface="微软雅黑" panose="020B0503020204020204" charset="-122"/>
                <a:ea typeface="微软雅黑" panose="020B0503020204020204" charset="-122"/>
                <a:cs typeface="微软雅黑" panose="020B0503020204020204" charset="-122"/>
              </a:rPr>
              <a:t>Aggregation</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0520" y="1024255"/>
            <a:ext cx="8871585" cy="5637530"/>
          </a:xfrm>
          <a:prstGeom prst="rect">
            <a:avLst/>
          </a:prstGeom>
        </p:spPr>
        <p:txBody>
          <a:bodyPr>
            <a:noAutofit/>
          </a:bodyPr>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示例：统计各提供商的模型数量，并按数量降序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db.llm_provider.aggregate([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$project: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投影：计算</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models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数组长度</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name: 1,</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model_count: { $size: "$models"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$sort: { model_count: -1 }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按模型数量降序</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p>
            <a:pPr marL="0" indent="0" latinLnBrk="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3" name="文本框 2"/>
          <p:cNvSpPr txBox="1"/>
          <p:nvPr/>
        </p:nvSpPr>
        <p:spPr>
          <a:xfrm>
            <a:off x="95250" y="828675"/>
            <a:ext cx="10514965" cy="1228725"/>
          </a:xfrm>
          <a:prstGeom prst="rect">
            <a:avLst/>
          </a:prstGeom>
        </p:spPr>
        <p:txBody>
          <a:bodyPr wrap="square">
            <a:noAutofit/>
          </a:bodyPr>
          <a:p>
            <a:pPr marL="0" indent="0">
              <a:spcAft>
                <a:spcPct val="6000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Nginx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全面介绍</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400" b="0" i="0">
                <a:latin typeface="微软雅黑" panose="020B0503020204020204" charset="-122"/>
                <a:ea typeface="微软雅黑" panose="020B0503020204020204" charset="-122"/>
                <a:cs typeface="微软雅黑" panose="020B0503020204020204" charset="-122"/>
              </a:rPr>
              <a:t>Nginx</a:t>
            </a:r>
            <a:r>
              <a:rPr lang="zh-CN" altLang="en-US" sz="1400" b="0" i="0">
                <a:latin typeface="微软雅黑" panose="020B0503020204020204" charset="-122"/>
                <a:ea typeface="微软雅黑" panose="020B0503020204020204" charset="-122"/>
                <a:cs typeface="微软雅黑" panose="020B0503020204020204" charset="-122"/>
              </a:rPr>
              <a:t>（发音为 “</a:t>
            </a:r>
            <a:r>
              <a:rPr lang="en-US" altLang="zh-CN" sz="1400" b="0" i="0">
                <a:latin typeface="微软雅黑" panose="020B0503020204020204" charset="-122"/>
                <a:ea typeface="微软雅黑" panose="020B0503020204020204" charset="-122"/>
                <a:cs typeface="微软雅黑" panose="020B0503020204020204" charset="-122"/>
              </a:rPr>
              <a:t>engine-x”</a:t>
            </a:r>
            <a:r>
              <a:rPr lang="zh-CN" altLang="en-US" sz="1400" b="0" i="0">
                <a:latin typeface="微软雅黑" panose="020B0503020204020204" charset="-122"/>
                <a:ea typeface="微软雅黑" panose="020B0503020204020204" charset="-122"/>
                <a:cs typeface="微软雅黑" panose="020B0503020204020204" charset="-122"/>
              </a:rPr>
              <a:t>）是一款高性能、轻量级的 </a:t>
            </a:r>
            <a:r>
              <a:rPr lang="en-US" altLang="zh-CN" sz="1400" b="0" i="0">
                <a:latin typeface="微软雅黑" panose="020B0503020204020204" charset="-122"/>
                <a:ea typeface="微软雅黑" panose="020B0503020204020204" charset="-122"/>
                <a:cs typeface="微软雅黑" panose="020B0503020204020204" charset="-122"/>
              </a:rPr>
              <a:t>HTTP </a:t>
            </a:r>
            <a:r>
              <a:rPr lang="zh-CN" altLang="en-US" sz="1400" b="0" i="0">
                <a:latin typeface="微软雅黑" panose="020B0503020204020204" charset="-122"/>
                <a:ea typeface="微软雅黑" panose="020B0503020204020204" charset="-122"/>
                <a:cs typeface="微软雅黑" panose="020B0503020204020204" charset="-122"/>
              </a:rPr>
              <a:t>和反向代理服务器，同时也具备 </a:t>
            </a:r>
            <a:r>
              <a:rPr lang="en-US" altLang="zh-CN" sz="1400" b="0" i="0">
                <a:latin typeface="微软雅黑" panose="020B0503020204020204" charset="-122"/>
                <a:ea typeface="微软雅黑" panose="020B0503020204020204" charset="-122"/>
                <a:cs typeface="微软雅黑" panose="020B0503020204020204" charset="-122"/>
              </a:rPr>
              <a:t>IMAP/POP3/SMTP </a:t>
            </a:r>
            <a:r>
              <a:rPr lang="zh-CN" altLang="en-US" sz="1400" b="0" i="0">
                <a:latin typeface="微软雅黑" panose="020B0503020204020204" charset="-122"/>
                <a:ea typeface="微软雅黑" panose="020B0503020204020204" charset="-122"/>
                <a:cs typeface="微软雅黑" panose="020B0503020204020204" charset="-122"/>
              </a:rPr>
              <a:t>代理功能。它由俄罗斯程序员 </a:t>
            </a:r>
            <a:r>
              <a:rPr lang="en-US" altLang="zh-CN" sz="1400" b="0" i="0">
                <a:latin typeface="微软雅黑" panose="020B0503020204020204" charset="-122"/>
                <a:ea typeface="微软雅黑" panose="020B0503020204020204" charset="-122"/>
                <a:cs typeface="微软雅黑" panose="020B0503020204020204" charset="-122"/>
              </a:rPr>
              <a:t>Igor Sysoev </a:t>
            </a:r>
            <a:r>
              <a:rPr lang="zh-CN" altLang="en-US" sz="1400" b="0" i="0">
                <a:latin typeface="微软雅黑" panose="020B0503020204020204" charset="-122"/>
                <a:ea typeface="微软雅黑" panose="020B0503020204020204" charset="-122"/>
                <a:cs typeface="微软雅黑" panose="020B0503020204020204" charset="-122"/>
              </a:rPr>
              <a:t>于 </a:t>
            </a:r>
            <a:r>
              <a:rPr lang="en-US" altLang="zh-CN" sz="1400" b="0" i="0">
                <a:latin typeface="微软雅黑" panose="020B0503020204020204" charset="-122"/>
                <a:ea typeface="微软雅黑" panose="020B0503020204020204" charset="-122"/>
                <a:cs typeface="微软雅黑" panose="020B0503020204020204" charset="-122"/>
              </a:rPr>
              <a:t>2004 </a:t>
            </a:r>
            <a:r>
              <a:rPr lang="zh-CN" altLang="en-US" sz="1400" b="0" i="0">
                <a:latin typeface="微软雅黑" panose="020B0503020204020204" charset="-122"/>
                <a:ea typeface="微软雅黑" panose="020B0503020204020204" charset="-122"/>
                <a:cs typeface="微软雅黑" panose="020B0503020204020204" charset="-122"/>
              </a:rPr>
              <a:t>年首次发布，凭借 “高并发、低资源占用” 的核心优势，成为当前互联网领域最主流的服务器软件之一（与 </a:t>
            </a:r>
            <a:r>
              <a:rPr lang="en-US" altLang="zh-CN" sz="1400" b="0" i="0">
                <a:latin typeface="微软雅黑" panose="020B0503020204020204" charset="-122"/>
                <a:ea typeface="微软雅黑" panose="020B0503020204020204" charset="-122"/>
                <a:cs typeface="微软雅黑" panose="020B0503020204020204" charset="-122"/>
              </a:rPr>
              <a:t>Apache</a:t>
            </a:r>
            <a:r>
              <a:rPr lang="zh-CN" altLang="en-US" sz="1400" b="0" i="0">
                <a:latin typeface="微软雅黑" panose="020B0503020204020204" charset="-122"/>
                <a:ea typeface="微软雅黑" panose="020B0503020204020204" charset="-122"/>
                <a:cs typeface="微软雅黑" panose="020B0503020204020204" charset="-122"/>
              </a:rPr>
              <a:t>、</a:t>
            </a:r>
            <a:r>
              <a:rPr lang="en-US" altLang="zh-CN" sz="1400" b="0" i="0">
                <a:latin typeface="微软雅黑" panose="020B0503020204020204" charset="-122"/>
                <a:ea typeface="微软雅黑" panose="020B0503020204020204" charset="-122"/>
                <a:cs typeface="微软雅黑" panose="020B0503020204020204" charset="-122"/>
              </a:rPr>
              <a:t>IIS </a:t>
            </a:r>
            <a:r>
              <a:rPr lang="zh-CN" altLang="en-US" sz="1400" b="0" i="0">
                <a:latin typeface="微软雅黑" panose="020B0503020204020204" charset="-122"/>
                <a:ea typeface="微软雅黑" panose="020B0503020204020204" charset="-122"/>
                <a:cs typeface="微软雅黑" panose="020B0503020204020204" charset="-122"/>
              </a:rPr>
              <a:t>并列），广泛应用于静态资源服务、反向代理、负载均衡、</a:t>
            </a:r>
            <a:r>
              <a:rPr lang="en-US" altLang="zh-CN" sz="1400" b="0" i="0">
                <a:latin typeface="微软雅黑" panose="020B0503020204020204" charset="-122"/>
                <a:ea typeface="微软雅黑" panose="020B0503020204020204" charset="-122"/>
                <a:cs typeface="微软雅黑" panose="020B0503020204020204" charset="-122"/>
              </a:rPr>
              <a:t>API </a:t>
            </a:r>
            <a:r>
              <a:rPr lang="zh-CN" altLang="en-US" sz="1400" b="0" i="0">
                <a:latin typeface="微软雅黑" panose="020B0503020204020204" charset="-122"/>
                <a:ea typeface="微软雅黑" panose="020B0503020204020204" charset="-122"/>
                <a:cs typeface="微软雅黑" panose="020B0503020204020204" charset="-122"/>
              </a:rPr>
              <a:t>网关等场景。</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sz="1400" b="0" i="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97485" y="2199005"/>
            <a:ext cx="11121390" cy="2369185"/>
          </a:xfrm>
          <a:prstGeom prst="rect">
            <a:avLst/>
          </a:prstGeom>
        </p:spPr>
        <p:txBody>
          <a:bodyPr wrap="square">
            <a:noAutofit/>
          </a:bodyPr>
          <a:p>
            <a:pPr marL="0" indent="0">
              <a:spcAft>
                <a:spcPct val="60000"/>
              </a:spcAft>
            </a:pP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一、</a:t>
            </a:r>
            <a:r>
              <a:rPr lang="en-US" altLang="zh-CN" sz="1400" b="1" i="0">
                <a:solidFill>
                  <a:srgbClr val="000000"/>
                </a:solidFill>
                <a:latin typeface="微软雅黑" panose="020B0503020204020204" charset="-122"/>
                <a:ea typeface="微软雅黑" panose="020B0503020204020204" charset="-122"/>
                <a:cs typeface="微软雅黑" panose="020B0503020204020204" charset="-122"/>
              </a:rPr>
              <a:t>Nginx </a:t>
            </a: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核心定位与价值</a:t>
            </a:r>
            <a:endParaRPr lang="zh-CN" altLang="en-US" sz="14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en-US" altLang="zh-CN" sz="1400" b="0" i="0">
                <a:latin typeface="微软雅黑" panose="020B0503020204020204" charset="-122"/>
                <a:ea typeface="微软雅黑" panose="020B0503020204020204" charset="-122"/>
                <a:cs typeface="微软雅黑" panose="020B0503020204020204" charset="-122"/>
              </a:rPr>
              <a:t>Nginx </a:t>
            </a:r>
            <a:r>
              <a:rPr lang="zh-CN" altLang="en-US" sz="1400" b="0" i="0">
                <a:latin typeface="微软雅黑" panose="020B0503020204020204" charset="-122"/>
                <a:ea typeface="微软雅黑" panose="020B0503020204020204" charset="-122"/>
                <a:cs typeface="微软雅黑" panose="020B0503020204020204" charset="-122"/>
              </a:rPr>
              <a:t>的核心价值在于解决传统服务器（如早期 </a:t>
            </a:r>
            <a:r>
              <a:rPr lang="en-US" altLang="zh-CN" sz="1400" b="0" i="0">
                <a:latin typeface="微软雅黑" panose="020B0503020204020204" charset="-122"/>
                <a:ea typeface="微软雅黑" panose="020B0503020204020204" charset="-122"/>
                <a:cs typeface="微软雅黑" panose="020B0503020204020204" charset="-122"/>
              </a:rPr>
              <a:t>Apache</a:t>
            </a:r>
            <a:r>
              <a:rPr lang="zh-CN" altLang="en-US" sz="1400" b="0" i="0">
                <a:latin typeface="微软雅黑" panose="020B0503020204020204" charset="-122"/>
                <a:ea typeface="微软雅黑" panose="020B0503020204020204" charset="-122"/>
                <a:cs typeface="微软雅黑" panose="020B0503020204020204" charset="-122"/>
              </a:rPr>
              <a:t>）在高并发场景下的性能瓶颈。例如：</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当同时有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10000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个客户端请求时，</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Apache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可能因 “多进程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多线程模型” 导致内存占用飙升、响应延迟；</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Aft>
                <a:spcPct val="0"/>
              </a:spcAft>
              <a:buFont typeface="Arial" panose="020B0604020202020204"/>
              <a:buChar char="•"/>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而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Nginx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基于 “事件驱动（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Event-Driven</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）异步非阻塞模型”，仅需少量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进程即可高效处理数万并发请求，内存占用通常稳定在几十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MB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级别。</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400" b="0" i="0">
                <a:latin typeface="微软雅黑" panose="020B0503020204020204" charset="-122"/>
                <a:ea typeface="微软雅黑" panose="020B0503020204020204" charset="-122"/>
                <a:cs typeface="微软雅黑" panose="020B0503020204020204" charset="-122"/>
              </a:rPr>
              <a:t>目前，</a:t>
            </a:r>
            <a:r>
              <a:rPr lang="en-US" altLang="zh-CN" sz="1400" b="0" i="0">
                <a:latin typeface="微软雅黑" panose="020B0503020204020204" charset="-122"/>
                <a:ea typeface="微软雅黑" panose="020B0503020204020204" charset="-122"/>
                <a:cs typeface="微软雅黑" panose="020B0503020204020204" charset="-122"/>
              </a:rPr>
              <a:t>Nginx </a:t>
            </a:r>
            <a:r>
              <a:rPr lang="zh-CN" altLang="en-US" sz="1400" b="0" i="0">
                <a:latin typeface="微软雅黑" panose="020B0503020204020204" charset="-122"/>
                <a:ea typeface="微软雅黑" panose="020B0503020204020204" charset="-122"/>
                <a:cs typeface="微软雅黑" panose="020B0503020204020204" charset="-122"/>
              </a:rPr>
              <a:t>的市场占有率常年位居全球服务器软件首位，主流互联网公司（如阿里、腾讯、百度、</a:t>
            </a:r>
            <a:r>
              <a:rPr lang="en-US" altLang="zh-CN" sz="1400" b="0" i="0">
                <a:latin typeface="微软雅黑" panose="020B0503020204020204" charset="-122"/>
                <a:ea typeface="微软雅黑" panose="020B0503020204020204" charset="-122"/>
                <a:cs typeface="微软雅黑" panose="020B0503020204020204" charset="-122"/>
              </a:rPr>
              <a:t>Netflix</a:t>
            </a:r>
            <a:r>
              <a:rPr lang="zh-CN" altLang="en-US" sz="1400" b="0" i="0">
                <a:latin typeface="微软雅黑" panose="020B0503020204020204" charset="-122"/>
                <a:ea typeface="微软雅黑" panose="020B0503020204020204" charset="-122"/>
                <a:cs typeface="微软雅黑" panose="020B0503020204020204" charset="-122"/>
              </a:rPr>
              <a:t>、</a:t>
            </a:r>
            <a:r>
              <a:rPr lang="en-US" altLang="zh-CN" sz="1400" b="0" i="0">
                <a:latin typeface="微软雅黑" panose="020B0503020204020204" charset="-122"/>
                <a:ea typeface="微软雅黑" panose="020B0503020204020204" charset="-122"/>
                <a:cs typeface="微软雅黑" panose="020B0503020204020204" charset="-122"/>
              </a:rPr>
              <a:t>GitHub</a:t>
            </a:r>
            <a:r>
              <a:rPr lang="zh-CN" altLang="en-US" sz="1400" b="0" i="0">
                <a:latin typeface="微软雅黑" panose="020B0503020204020204" charset="-122"/>
                <a:ea typeface="微软雅黑" panose="020B0503020204020204" charset="-122"/>
                <a:cs typeface="微软雅黑" panose="020B0503020204020204" charset="-122"/>
              </a:rPr>
              <a:t>）均以 </a:t>
            </a:r>
            <a:r>
              <a:rPr lang="en-US" altLang="zh-CN" sz="1400" b="0" i="0">
                <a:latin typeface="微软雅黑" panose="020B0503020204020204" charset="-122"/>
                <a:ea typeface="微软雅黑" panose="020B0503020204020204" charset="-122"/>
                <a:cs typeface="微软雅黑" panose="020B0503020204020204" charset="-122"/>
              </a:rPr>
              <a:t>Nginx </a:t>
            </a:r>
            <a:r>
              <a:rPr lang="zh-CN" altLang="en-US" sz="1400" b="0" i="0">
                <a:latin typeface="微软雅黑" panose="020B0503020204020204" charset="-122"/>
                <a:ea typeface="微软雅黑" panose="020B0503020204020204" charset="-122"/>
                <a:cs typeface="微软雅黑" panose="020B0503020204020204" charset="-122"/>
              </a:rPr>
              <a:t>作为核心基础设施。</a:t>
            </a:r>
            <a:endParaRPr lang="zh-CN" altLang="en-US" sz="14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2369185"/>
          </a:xfrm>
          <a:prstGeom prst="rect">
            <a:avLst/>
          </a:prstGeom>
        </p:spPr>
        <p:txBody>
          <a:bodyPr wrap="square">
            <a:noAutofit/>
          </a:bodyPr>
          <a:p>
            <a:pPr marL="0" indent="0">
              <a:spcAft>
                <a:spcPct val="60000"/>
              </a:spcAft>
            </a:pPr>
            <a:r>
              <a:rPr lang="zh-CN" altLang="en-US" sz="1400" b="0" i="0">
                <a:latin typeface="微软雅黑" panose="020B0503020204020204" charset="-122"/>
                <a:ea typeface="微软雅黑" panose="020B0503020204020204" charset="-122"/>
                <a:cs typeface="微软雅黑" panose="020B0503020204020204" charset="-122"/>
              </a:rPr>
              <a:t>二、</a:t>
            </a:r>
            <a:r>
              <a:rPr lang="en-US" altLang="zh-CN" sz="1400" b="0" i="0">
                <a:latin typeface="微软雅黑" panose="020B0503020204020204" charset="-122"/>
                <a:ea typeface="微软雅黑" panose="020B0503020204020204" charset="-122"/>
                <a:cs typeface="微软雅黑" panose="020B0503020204020204" charset="-122"/>
              </a:rPr>
              <a:t>Nginx </a:t>
            </a:r>
            <a:r>
              <a:rPr lang="zh-CN" altLang="en-US" sz="1400" b="0" i="0">
                <a:latin typeface="微软雅黑" panose="020B0503020204020204" charset="-122"/>
                <a:ea typeface="微软雅黑" panose="020B0503020204020204" charset="-122"/>
                <a:cs typeface="微软雅黑" panose="020B0503020204020204" charset="-122"/>
              </a:rPr>
              <a:t>核心功能详解</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Nginx </a:t>
            </a:r>
            <a:r>
              <a:rPr lang="zh-CN" altLang="en-US" sz="1200" b="0" i="0">
                <a:latin typeface="微软雅黑" panose="020B0503020204020204" charset="-122"/>
                <a:ea typeface="微软雅黑" panose="020B0503020204020204" charset="-122"/>
                <a:cs typeface="微软雅黑" panose="020B0503020204020204" charset="-122"/>
              </a:rPr>
              <a:t>的功能覆盖从</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基础服务</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到</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架构支撑</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的多个层面，以下是最常用的核心功能：</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静态资源服务器（最基础功能）</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Nginx </a:t>
            </a:r>
            <a:r>
              <a:rPr lang="zh-CN" altLang="en-US" sz="1200" b="0" i="0">
                <a:latin typeface="微软雅黑" panose="020B0503020204020204" charset="-122"/>
                <a:ea typeface="微软雅黑" panose="020B0503020204020204" charset="-122"/>
                <a:cs typeface="微软雅黑" panose="020B0503020204020204" charset="-122"/>
              </a:rPr>
              <a:t>天生擅长处理静态文件（如</a:t>
            </a:r>
            <a:r>
              <a:rPr lang="en-US" altLang="zh-CN" sz="1200" b="0" i="0">
                <a:latin typeface="微软雅黑" panose="020B0503020204020204" charset="-122"/>
                <a:ea typeface="微软雅黑" panose="020B0503020204020204" charset="-122"/>
                <a:cs typeface="微软雅黑" panose="020B0503020204020204" charset="-122"/>
              </a:rPr>
              <a:t> HTML</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CSS</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JS</a:t>
            </a:r>
            <a:r>
              <a:rPr lang="zh-CN" altLang="en-US" sz="1200" b="0" i="0">
                <a:latin typeface="微软雅黑" panose="020B0503020204020204" charset="-122"/>
                <a:ea typeface="微软雅黑" panose="020B0503020204020204" charset="-122"/>
                <a:cs typeface="微软雅黑" panose="020B0503020204020204" charset="-122"/>
              </a:rPr>
              <a:t>、图片、视频），可直接替代传统的</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静态资源托管工具</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，并支持：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按文件类型设置缓存策略（如图片缓存</a:t>
            </a:r>
            <a:r>
              <a:rPr lang="en-US" altLang="zh-CN" sz="1200" b="0" i="0">
                <a:latin typeface="微软雅黑" panose="020B0503020204020204" charset="-122"/>
                <a:ea typeface="微软雅黑" panose="020B0503020204020204" charset="-122"/>
                <a:cs typeface="微软雅黑" panose="020B0503020204020204" charset="-122"/>
              </a:rPr>
              <a:t> 30 </a:t>
            </a:r>
            <a:r>
              <a:rPr lang="zh-CN" altLang="en-US" sz="1200" b="0" i="0">
                <a:latin typeface="微软雅黑" panose="020B0503020204020204" charset="-122"/>
                <a:ea typeface="微软雅黑" panose="020B0503020204020204" charset="-122"/>
                <a:cs typeface="微软雅黑" panose="020B0503020204020204" charset="-122"/>
              </a:rPr>
              <a:t>天，</a:t>
            </a:r>
            <a:r>
              <a:rPr lang="en-US" altLang="zh-CN" sz="1200" b="0" i="0">
                <a:latin typeface="微软雅黑" panose="020B0503020204020204" charset="-122"/>
                <a:ea typeface="微软雅黑" panose="020B0503020204020204" charset="-122"/>
                <a:cs typeface="微软雅黑" panose="020B0503020204020204" charset="-122"/>
              </a:rPr>
              <a:t>JS </a:t>
            </a:r>
            <a:r>
              <a:rPr lang="zh-CN" altLang="en-US" sz="1200" b="0" i="0">
                <a:latin typeface="微软雅黑" panose="020B0503020204020204" charset="-122"/>
                <a:ea typeface="微软雅黑" panose="020B0503020204020204" charset="-122"/>
                <a:cs typeface="微软雅黑" panose="020B0503020204020204" charset="-122"/>
              </a:rPr>
              <a:t>缓存</a:t>
            </a:r>
            <a:r>
              <a:rPr lang="en-US" altLang="zh-CN" sz="1200" b="0" i="0">
                <a:latin typeface="微软雅黑" panose="020B0503020204020204" charset="-122"/>
                <a:ea typeface="微软雅黑" panose="020B0503020204020204" charset="-122"/>
                <a:cs typeface="微软雅黑" panose="020B0503020204020204" charset="-122"/>
              </a:rPr>
              <a:t> 1 </a:t>
            </a:r>
            <a:r>
              <a:rPr lang="zh-CN" altLang="en-US" sz="1200" b="0" i="0">
                <a:latin typeface="微软雅黑" panose="020B0503020204020204" charset="-122"/>
                <a:ea typeface="微软雅黑" panose="020B0503020204020204" charset="-122"/>
                <a:cs typeface="微软雅黑" panose="020B0503020204020204" charset="-122"/>
              </a:rPr>
              <a:t>小时）；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压缩静态文件（</a:t>
            </a:r>
            <a:r>
              <a:rPr lang="en-US" altLang="zh-CN" sz="1200" b="0" i="0">
                <a:latin typeface="微软雅黑" panose="020B0503020204020204" charset="-122"/>
                <a:ea typeface="微软雅黑" panose="020B0503020204020204" charset="-122"/>
                <a:cs typeface="微软雅黑" panose="020B0503020204020204" charset="-122"/>
              </a:rPr>
              <a:t>Gzip/Brotli </a:t>
            </a:r>
            <a:r>
              <a:rPr lang="zh-CN" altLang="en-US" sz="1200" b="0" i="0">
                <a:latin typeface="微软雅黑" panose="020B0503020204020204" charset="-122"/>
                <a:ea typeface="微软雅黑" panose="020B0503020204020204" charset="-122"/>
                <a:cs typeface="微软雅黑" panose="020B0503020204020204" charset="-122"/>
              </a:rPr>
              <a:t>压缩，减少网络传输量）；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防盗链（限制非授权域名引用资源，避免带宽被盗用）。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应用场景：前端项目（如</a:t>
            </a:r>
            <a:r>
              <a:rPr lang="en-US" altLang="zh-CN" sz="1200" b="0" i="0">
                <a:latin typeface="微软雅黑" panose="020B0503020204020204" charset="-122"/>
                <a:ea typeface="微软雅黑" panose="020B0503020204020204" charset="-122"/>
                <a:cs typeface="微软雅黑" panose="020B0503020204020204" charset="-122"/>
              </a:rPr>
              <a:t> Vue/React </a:t>
            </a:r>
            <a:r>
              <a:rPr lang="zh-CN" altLang="en-US" sz="1200" b="0" i="0">
                <a:latin typeface="微软雅黑" panose="020B0503020204020204" charset="-122"/>
                <a:ea typeface="微软雅黑" panose="020B0503020204020204" charset="-122"/>
                <a:cs typeface="微软雅黑" panose="020B0503020204020204" charset="-122"/>
              </a:rPr>
              <a:t>打包后的</a:t>
            </a:r>
            <a:r>
              <a:rPr lang="en-US" altLang="zh-CN" sz="1200" b="0" i="0">
                <a:latin typeface="微软雅黑" panose="020B0503020204020204" charset="-122"/>
                <a:ea typeface="微软雅黑" panose="020B0503020204020204" charset="-122"/>
                <a:cs typeface="微软雅黑" panose="020B0503020204020204" charset="-122"/>
              </a:rPr>
              <a:t> dist </a:t>
            </a:r>
            <a:r>
              <a:rPr lang="zh-CN" altLang="en-US" sz="1200" b="0" i="0">
                <a:latin typeface="微软雅黑" panose="020B0503020204020204" charset="-122"/>
                <a:ea typeface="微软雅黑" panose="020B0503020204020204" charset="-122"/>
                <a:cs typeface="微软雅黑" panose="020B0503020204020204" charset="-122"/>
              </a:rPr>
              <a:t>目录）直接通过</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部署，无需依赖后端服务。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反向代理（最核心功能之一）</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反向代理</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是</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的灵魂功能，指：客户端请求先发送到</a:t>
            </a:r>
            <a:r>
              <a:rPr lang="en-US" altLang="zh-CN" sz="1200" b="0" i="0">
                <a:latin typeface="微软雅黑" panose="020B0503020204020204" charset="-122"/>
                <a:ea typeface="微软雅黑" panose="020B0503020204020204" charset="-122"/>
                <a:cs typeface="微软雅黑" panose="020B0503020204020204" charset="-122"/>
              </a:rPr>
              <a:t> Nginx</a:t>
            </a:r>
            <a:r>
              <a:rPr lang="zh-CN" altLang="en-US" sz="1200" b="0" i="0">
                <a:latin typeface="微软雅黑" panose="020B0503020204020204" charset="-122"/>
                <a:ea typeface="微软雅黑" panose="020B0503020204020204" charset="-122"/>
                <a:cs typeface="微软雅黑" panose="020B0503020204020204" charset="-122"/>
              </a:rPr>
              <a:t>，再由</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转发到后端的业务服务器（如</a:t>
            </a:r>
            <a:r>
              <a:rPr lang="en-US" altLang="zh-CN" sz="1200" b="0" i="0">
                <a:latin typeface="微软雅黑" panose="020B0503020204020204" charset="-122"/>
                <a:ea typeface="微软雅黑" panose="020B0503020204020204" charset="-122"/>
                <a:cs typeface="微软雅黑" panose="020B0503020204020204" charset="-122"/>
              </a:rPr>
              <a:t> Java Tomcat</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Python Flask</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Node.js</a:t>
            </a:r>
            <a:r>
              <a:rPr lang="zh-CN" altLang="en-US" sz="1200" b="0" i="0">
                <a:latin typeface="微软雅黑" panose="020B0503020204020204" charset="-122"/>
                <a:ea typeface="微软雅黑" panose="020B0503020204020204" charset="-122"/>
                <a:cs typeface="微软雅黑" panose="020B0503020204020204" charset="-122"/>
              </a:rPr>
              <a:t>），客户端无需知道后端真实服务器地址。</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反向代理的核心价值：</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隐藏后端服务地址：提高安全性，避免后端服务器直接暴露在公网；</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统一入口：多个后端服务（如用户服务、订单服务）可通过</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统一域名访问（如</a:t>
            </a:r>
            <a:r>
              <a:rPr lang="en-US" altLang="zh-CN" sz="1200" b="0" i="0">
                <a:latin typeface="微软雅黑" panose="020B0503020204020204" charset="-122"/>
                <a:ea typeface="微软雅黑" panose="020B0503020204020204" charset="-122"/>
                <a:cs typeface="微软雅黑" panose="020B0503020204020204" charset="-122"/>
              </a:rPr>
              <a:t>api.example.com/user</a:t>
            </a:r>
            <a:r>
              <a:rPr lang="zh-CN" altLang="en-US" sz="1200" b="0" i="0">
                <a:latin typeface="微软雅黑" panose="020B0503020204020204" charset="-122"/>
                <a:ea typeface="微软雅黑" panose="020B0503020204020204" charset="-122"/>
                <a:cs typeface="微软雅黑" panose="020B0503020204020204" charset="-122"/>
              </a:rPr>
              <a:t>转发到用户服务，</a:t>
            </a:r>
            <a:r>
              <a:rPr lang="en-US" altLang="zh-CN" sz="1200" b="0" i="0">
                <a:latin typeface="微软雅黑" panose="020B0503020204020204" charset="-122"/>
                <a:ea typeface="微软雅黑" panose="020B0503020204020204" charset="-122"/>
                <a:cs typeface="微软雅黑" panose="020B0503020204020204" charset="-122"/>
              </a:rPr>
              <a:t>api.example.com/order</a:t>
            </a:r>
            <a:r>
              <a:rPr lang="zh-CN" altLang="en-US" sz="1200" b="0" i="0">
                <a:latin typeface="微软雅黑" panose="020B0503020204020204" charset="-122"/>
                <a:ea typeface="微软雅黑" panose="020B0503020204020204" charset="-122"/>
                <a:cs typeface="微软雅黑" panose="020B0503020204020204" charset="-122"/>
              </a:rPr>
              <a:t>转发到订单服务）；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解决跨域问题：前端项目（如</a:t>
            </a:r>
            <a:r>
              <a:rPr lang="en-US" altLang="zh-CN" sz="1200" b="0" i="0">
                <a:latin typeface="微软雅黑" panose="020B0503020204020204" charset="-122"/>
                <a:ea typeface="微软雅黑" panose="020B0503020204020204" charset="-122"/>
                <a:cs typeface="微软雅黑" panose="020B0503020204020204" charset="-122"/>
              </a:rPr>
              <a:t>http://localhost:8080</a:t>
            </a:r>
            <a:r>
              <a:rPr lang="zh-CN" altLang="en-US" sz="1200" b="0" i="0">
                <a:latin typeface="微软雅黑" panose="020B0503020204020204" charset="-122"/>
                <a:ea typeface="微软雅黑" panose="020B0503020204020204" charset="-122"/>
                <a:cs typeface="微软雅黑" panose="020B0503020204020204" charset="-122"/>
              </a:rPr>
              <a:t>）请求后端接口（如</a:t>
            </a:r>
            <a:r>
              <a:rPr lang="en-US" altLang="zh-CN" sz="1200" b="0" i="0">
                <a:latin typeface="微软雅黑" panose="020B0503020204020204" charset="-122"/>
                <a:ea typeface="微软雅黑" panose="020B0503020204020204" charset="-122"/>
                <a:cs typeface="微软雅黑" panose="020B0503020204020204" charset="-122"/>
              </a:rPr>
              <a:t>http://localhost:3000</a:t>
            </a:r>
            <a:r>
              <a:rPr lang="zh-CN" altLang="en-US" sz="1200" b="0" i="0">
                <a:latin typeface="微软雅黑" panose="020B0503020204020204" charset="-122"/>
                <a:ea typeface="微软雅黑" panose="020B0503020204020204" charset="-122"/>
                <a:cs typeface="微软雅黑" panose="020B0503020204020204" charset="-122"/>
              </a:rPr>
              <a:t>）时，可通过</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转发消除浏览器跨域限制。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示例场景：前后端分离项目中，前端通过</a:t>
            </a:r>
            <a:r>
              <a:rPr lang="en-US" altLang="zh-CN" sz="1200" b="0" i="0">
                <a:latin typeface="微软雅黑" panose="020B0503020204020204" charset="-122"/>
                <a:ea typeface="微软雅黑" panose="020B0503020204020204" charset="-122"/>
                <a:cs typeface="微软雅黑" panose="020B0503020204020204" charset="-122"/>
              </a:rPr>
              <a:t>http://example.com/api</a:t>
            </a:r>
            <a:r>
              <a:rPr lang="zh-CN" altLang="en-US" sz="1200" b="0" i="0">
                <a:latin typeface="微软雅黑" panose="020B0503020204020204" charset="-122"/>
                <a:ea typeface="微软雅黑" panose="020B0503020204020204" charset="-122"/>
                <a:cs typeface="微软雅黑" panose="020B0503020204020204" charset="-122"/>
              </a:rPr>
              <a:t>请求，</a:t>
            </a:r>
            <a:r>
              <a:rPr lang="en-US" altLang="zh-CN" sz="1200" b="0" i="0">
                <a:latin typeface="微软雅黑" panose="020B0503020204020204" charset="-122"/>
                <a:ea typeface="微软雅黑" panose="020B0503020204020204" charset="-122"/>
                <a:cs typeface="微软雅黑" panose="020B0503020204020204" charset="-122"/>
              </a:rPr>
              <a:t>Nginx </a:t>
            </a:r>
            <a:r>
              <a:rPr lang="zh-CN" altLang="en-US" sz="1200" b="0" i="0">
                <a:latin typeface="微软雅黑" panose="020B0503020204020204" charset="-122"/>
                <a:ea typeface="微软雅黑" panose="020B0503020204020204" charset="-122"/>
                <a:cs typeface="微软雅黑" panose="020B0503020204020204" charset="-122"/>
              </a:rPr>
              <a:t>将该请求转发到后端</a:t>
            </a:r>
            <a:r>
              <a:rPr lang="en-US" altLang="zh-CN" sz="1200" b="0" i="0">
                <a:latin typeface="微软雅黑" panose="020B0503020204020204" charset="-122"/>
                <a:ea typeface="微软雅黑" panose="020B0503020204020204" charset="-122"/>
                <a:cs typeface="微软雅黑" panose="020B0503020204020204" charset="-122"/>
              </a:rPr>
              <a:t>http://192.168.1.100:3000</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687070"/>
            <a:ext cx="11121390" cy="2369185"/>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3. </a:t>
            </a:r>
            <a:r>
              <a:rPr lang="zh-CN" altLang="en-US" sz="1600" b="0" i="0">
                <a:latin typeface="微软雅黑" panose="020B0503020204020204" charset="-122"/>
                <a:ea typeface="微软雅黑" panose="020B0503020204020204" charset="-122"/>
                <a:cs typeface="微软雅黑" panose="020B0503020204020204" charset="-122"/>
              </a:rPr>
              <a:t>负载均衡（架构级功能）</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当后端业务服务器集群化部署（多台相同服务）时，</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可作为</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负载均衡器</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，将客户端请求均匀分配到不同后端服务器，避免单台服务器过载，提升整体服务可用性和并发能力。</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Nginx </a:t>
            </a:r>
            <a:r>
              <a:rPr lang="zh-CN" altLang="en-US" sz="1200" b="0" i="0">
                <a:latin typeface="微软雅黑" panose="020B0503020204020204" charset="-122"/>
                <a:ea typeface="微软雅黑" panose="020B0503020204020204" charset="-122"/>
                <a:cs typeface="微软雅黑" panose="020B0503020204020204" charset="-122"/>
              </a:rPr>
              <a:t>支持的负载均衡策略（常用）：</a:t>
            </a:r>
            <a:endParaRPr lang="zh-CN" altLang="en-US" sz="1200" b="0" i="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305435" y="2182495"/>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策略名称</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原理</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适用场景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轮询（默认）</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按请求顺序依次分配到后端服务器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后端服务器配置一致、无状态服务</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权重（</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weight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给性能强的服务器分配更高权重（如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weight=5</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后端服务器配置差异大（如部分高配机器）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IP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哈希（</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ip_hash</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按客户端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IP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哈希值固定分配到某台服务器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需保持会话一致性的场景（如登录状态）</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最少连接（</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least_conn</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优先分配到当前连接数最少的服务器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后端服务器负载波动较大的场景</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
        <p:nvSpPr>
          <p:cNvPr id="4" name="文本框 3"/>
          <p:cNvSpPr txBox="1"/>
          <p:nvPr/>
        </p:nvSpPr>
        <p:spPr>
          <a:xfrm>
            <a:off x="369570" y="4689475"/>
            <a:ext cx="10497185" cy="521970"/>
          </a:xfrm>
          <a:prstGeom prst="rect">
            <a:avLst/>
          </a:prstGeom>
        </p:spPr>
        <p:txBody>
          <a:bodyPr wrap="square">
            <a:spAutoFit/>
          </a:bodyPr>
          <a:p>
            <a:pPr marL="0" indent="0">
              <a:spcBef>
                <a:spcPct val="0"/>
              </a:spcBef>
              <a:spcAft>
                <a:spcPct val="0"/>
              </a:spcAft>
            </a:pPr>
            <a:r>
              <a:rPr lang="zh-CN" altLang="en-US" sz="1400" b="0" i="0">
                <a:latin typeface="微软雅黑" panose="020B0503020204020204" charset="-122"/>
                <a:ea typeface="微软雅黑" panose="020B0503020204020204" charset="-122"/>
                <a:cs typeface="微软雅黑" panose="020B0503020204020204" charset="-122"/>
              </a:rPr>
              <a:t>应用场景</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r>
              <a:rPr lang="zh-CN" altLang="en-US" sz="1400" b="0" i="0">
                <a:latin typeface="微软雅黑" panose="020B0503020204020204" charset="-122"/>
                <a:ea typeface="微软雅黑" panose="020B0503020204020204" charset="-122"/>
                <a:cs typeface="微软雅黑" panose="020B0503020204020204" charset="-122"/>
              </a:rPr>
              <a:t>电商网站的商品详情页服务，部署 </a:t>
            </a:r>
            <a:r>
              <a:rPr lang="en-US" altLang="zh-CN" sz="1400" b="0" i="0">
                <a:latin typeface="微软雅黑" panose="020B0503020204020204" charset="-122"/>
                <a:ea typeface="微软雅黑" panose="020B0503020204020204" charset="-122"/>
                <a:cs typeface="微软雅黑" panose="020B0503020204020204" charset="-122"/>
              </a:rPr>
              <a:t>3 </a:t>
            </a:r>
            <a:r>
              <a:rPr lang="zh-CN" altLang="en-US" sz="1400" b="0" i="0">
                <a:latin typeface="微软雅黑" panose="020B0503020204020204" charset="-122"/>
                <a:ea typeface="微软雅黑" panose="020B0503020204020204" charset="-122"/>
                <a:cs typeface="微软雅黑" panose="020B0503020204020204" charset="-122"/>
              </a:rPr>
              <a:t>台后端服务器，通过 </a:t>
            </a:r>
            <a:r>
              <a:rPr lang="en-US" altLang="zh-CN" sz="1400" b="0" i="0">
                <a:latin typeface="微软雅黑" panose="020B0503020204020204" charset="-122"/>
                <a:ea typeface="微软雅黑" panose="020B0503020204020204" charset="-122"/>
                <a:cs typeface="微软雅黑" panose="020B0503020204020204" charset="-122"/>
              </a:rPr>
              <a:t>Nginx </a:t>
            </a:r>
            <a:r>
              <a:rPr lang="zh-CN" altLang="en-US" sz="1400" b="0" i="0">
                <a:latin typeface="微软雅黑" panose="020B0503020204020204" charset="-122"/>
                <a:ea typeface="微软雅黑" panose="020B0503020204020204" charset="-122"/>
                <a:cs typeface="微软雅黑" panose="020B0503020204020204" charset="-122"/>
              </a:rPr>
              <a:t>负载均衡承载每秒数千次请求。</a:t>
            </a:r>
            <a:endParaRPr lang="zh-CN" altLang="en-US" sz="14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4211320"/>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4. </a:t>
            </a:r>
            <a:r>
              <a:rPr lang="zh-CN" altLang="en-US" sz="1600" b="0" i="0">
                <a:latin typeface="微软雅黑" panose="020B0503020204020204" charset="-122"/>
                <a:ea typeface="微软雅黑" panose="020B0503020204020204" charset="-122"/>
                <a:cs typeface="微软雅黑" panose="020B0503020204020204" charset="-122"/>
              </a:rPr>
              <a:t>动静分离</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动静分离</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是基于</a:t>
            </a:r>
            <a:r>
              <a:rPr lang="en-US" altLang="zh-CN" sz="1600" b="0" i="0">
                <a:latin typeface="微软雅黑" panose="020B0503020204020204" charset="-122"/>
                <a:ea typeface="微软雅黑" panose="020B0503020204020204" charset="-122"/>
                <a:cs typeface="微软雅黑" panose="020B0503020204020204" charset="-122"/>
              </a:rPr>
              <a:t> Nginx </a:t>
            </a:r>
            <a:r>
              <a:rPr lang="zh-CN" altLang="en-US" sz="1600" b="0" i="0">
                <a:latin typeface="微软雅黑" panose="020B0503020204020204" charset="-122"/>
                <a:ea typeface="微软雅黑" panose="020B0503020204020204" charset="-122"/>
                <a:cs typeface="微软雅黑" panose="020B0503020204020204" charset="-122"/>
              </a:rPr>
              <a:t>的优化方案，指：将静态资源（</a:t>
            </a:r>
            <a:r>
              <a:rPr lang="en-US" altLang="zh-CN" sz="1600" b="0" i="0">
                <a:latin typeface="微软雅黑" panose="020B0503020204020204" charset="-122"/>
                <a:ea typeface="微软雅黑" panose="020B0503020204020204" charset="-122"/>
                <a:cs typeface="微软雅黑" panose="020B0503020204020204" charset="-122"/>
              </a:rPr>
              <a:t>HTML/CSS/JS/ </a:t>
            </a:r>
            <a:r>
              <a:rPr lang="zh-CN" altLang="en-US" sz="1600" b="0" i="0">
                <a:latin typeface="微软雅黑" panose="020B0503020204020204" charset="-122"/>
                <a:ea typeface="微软雅黑" panose="020B0503020204020204" charset="-122"/>
                <a:cs typeface="微软雅黑" panose="020B0503020204020204" charset="-122"/>
              </a:rPr>
              <a:t>图片）和动态资源（如</a:t>
            </a:r>
            <a:r>
              <a:rPr lang="en-US" altLang="zh-CN" sz="1600" b="0" i="0">
                <a:latin typeface="微软雅黑" panose="020B0503020204020204" charset="-122"/>
                <a:ea typeface="微软雅黑" panose="020B0503020204020204" charset="-122"/>
                <a:cs typeface="微软雅黑" panose="020B0503020204020204" charset="-122"/>
              </a:rPr>
              <a:t> Java </a:t>
            </a:r>
            <a:r>
              <a:rPr lang="zh-CN" altLang="en-US" sz="1600" b="0" i="0">
                <a:latin typeface="微软雅黑" panose="020B0503020204020204" charset="-122"/>
                <a:ea typeface="微软雅黑" panose="020B0503020204020204" charset="-122"/>
                <a:cs typeface="微软雅黑" panose="020B0503020204020204" charset="-122"/>
              </a:rPr>
              <a:t>接口、</a:t>
            </a:r>
            <a:r>
              <a:rPr lang="en-US" altLang="zh-CN" sz="1600" b="0" i="0">
                <a:latin typeface="微软雅黑" panose="020B0503020204020204" charset="-122"/>
                <a:ea typeface="微软雅黑" panose="020B0503020204020204" charset="-122"/>
                <a:cs typeface="微软雅黑" panose="020B0503020204020204" charset="-122"/>
              </a:rPr>
              <a:t>Python </a:t>
            </a:r>
            <a:r>
              <a:rPr lang="zh-CN" altLang="en-US" sz="1600" b="0" i="0">
                <a:latin typeface="微软雅黑" panose="020B0503020204020204" charset="-122"/>
                <a:ea typeface="微软雅黑" panose="020B0503020204020204" charset="-122"/>
                <a:cs typeface="微软雅黑" panose="020B0503020204020204" charset="-122"/>
              </a:rPr>
              <a:t>渲染页面）分开处理</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直接处理静态资源，动态请求转发到后端服务器。</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核心优势：</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减轻后端服务器压力（无需处理静态资源请求）；</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静态资源通过</a:t>
            </a:r>
            <a:r>
              <a:rPr lang="en-US" altLang="zh-CN" sz="1600" b="0" i="0">
                <a:latin typeface="微软雅黑" panose="020B0503020204020204" charset="-122"/>
                <a:ea typeface="微软雅黑" panose="020B0503020204020204" charset="-122"/>
                <a:cs typeface="微软雅黑" panose="020B0503020204020204" charset="-122"/>
              </a:rPr>
              <a:t> Nginx </a:t>
            </a:r>
            <a:r>
              <a:rPr lang="zh-CN" altLang="en-US" sz="1600" b="0" i="0">
                <a:latin typeface="微软雅黑" panose="020B0503020204020204" charset="-122"/>
                <a:ea typeface="微软雅黑" panose="020B0503020204020204" charset="-122"/>
                <a:cs typeface="微软雅黑" panose="020B0503020204020204" charset="-122"/>
              </a:rPr>
              <a:t>的缓存和压缩优化，响应速度更快。</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示例场景：博客系统中，</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直接返回</a:t>
            </a:r>
            <a:r>
              <a:rPr lang="en-US" altLang="zh-CN" sz="1600" b="0" i="0">
                <a:latin typeface="微软雅黑" panose="020B0503020204020204" charset="-122"/>
                <a:ea typeface="微软雅黑" panose="020B0503020204020204" charset="-122"/>
                <a:cs typeface="微软雅黑" panose="020B0503020204020204" charset="-122"/>
              </a:rPr>
              <a:t>/static/</a:t>
            </a:r>
            <a:r>
              <a:rPr lang="zh-CN" altLang="en-US" sz="1600" b="0" i="0">
                <a:latin typeface="微软雅黑" panose="020B0503020204020204" charset="-122"/>
                <a:ea typeface="微软雅黑" panose="020B0503020204020204" charset="-122"/>
                <a:cs typeface="微软雅黑" panose="020B0503020204020204" charset="-122"/>
              </a:rPr>
              <a:t>目录下的图片和</a:t>
            </a:r>
            <a:r>
              <a:rPr lang="en-US" altLang="zh-CN" sz="1600" b="0" i="0">
                <a:latin typeface="微软雅黑" panose="020B0503020204020204" charset="-122"/>
                <a:ea typeface="微软雅黑" panose="020B0503020204020204" charset="-122"/>
                <a:cs typeface="微软雅黑" panose="020B0503020204020204" charset="-122"/>
              </a:rPr>
              <a:t> CSS</a:t>
            </a:r>
            <a:r>
              <a:rPr lang="zh-CN" altLang="en-US" sz="1600" b="0" i="0">
                <a:latin typeface="微软雅黑" panose="020B0503020204020204" charset="-122"/>
                <a:ea typeface="微软雅黑" panose="020B0503020204020204" charset="-122"/>
                <a:cs typeface="微软雅黑" panose="020B0503020204020204" charset="-122"/>
              </a:rPr>
              <a:t>，而</a:t>
            </a:r>
            <a:r>
              <a:rPr lang="en-US" altLang="zh-CN" sz="1600" b="0" i="0">
                <a:latin typeface="微软雅黑" panose="020B0503020204020204" charset="-122"/>
                <a:ea typeface="微软雅黑" panose="020B0503020204020204" charset="-122"/>
                <a:cs typeface="微软雅黑" panose="020B0503020204020204" charset="-122"/>
              </a:rPr>
              <a:t>/article</a:t>
            </a:r>
            <a:r>
              <a:rPr lang="zh-CN" altLang="en-US" sz="1600" b="0" i="0">
                <a:latin typeface="微软雅黑" panose="020B0503020204020204" charset="-122"/>
                <a:ea typeface="微软雅黑" panose="020B0503020204020204" charset="-122"/>
                <a:cs typeface="微软雅黑" panose="020B0503020204020204" charset="-122"/>
              </a:rPr>
              <a:t>（动态文章内容）转发到</a:t>
            </a:r>
            <a:r>
              <a:rPr lang="en-US" altLang="zh-CN" sz="1600" b="0" i="0">
                <a:latin typeface="微软雅黑" panose="020B0503020204020204" charset="-122"/>
                <a:ea typeface="微软雅黑" panose="020B0503020204020204" charset="-122"/>
                <a:cs typeface="微软雅黑" panose="020B0503020204020204" charset="-122"/>
              </a:rPr>
              <a:t> Python Django </a:t>
            </a:r>
            <a:r>
              <a:rPr lang="zh-CN" altLang="en-US" sz="1600" b="0" i="0">
                <a:latin typeface="微软雅黑" panose="020B0503020204020204" charset="-122"/>
                <a:ea typeface="微软雅黑" panose="020B0503020204020204" charset="-122"/>
                <a:cs typeface="微软雅黑" panose="020B0503020204020204" charset="-122"/>
              </a:rPr>
              <a:t>服务。</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5. </a:t>
            </a:r>
            <a:r>
              <a:rPr lang="zh-CN" altLang="en-US" sz="1600" b="0" i="0">
                <a:latin typeface="微软雅黑" panose="020B0503020204020204" charset="-122"/>
                <a:ea typeface="微软雅黑" panose="020B0503020204020204" charset="-122"/>
                <a:cs typeface="微软雅黑" panose="020B0503020204020204" charset="-122"/>
              </a:rPr>
              <a:t>其他常用功能</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SSL/TLS </a:t>
            </a:r>
            <a:r>
              <a:rPr lang="zh-CN" altLang="en-US" sz="1600" b="0" i="0">
                <a:latin typeface="微软雅黑" panose="020B0503020204020204" charset="-122"/>
                <a:ea typeface="微软雅黑" panose="020B0503020204020204" charset="-122"/>
                <a:cs typeface="微软雅黑" panose="020B0503020204020204" charset="-122"/>
              </a:rPr>
              <a:t>终结：统一在</a:t>
            </a:r>
            <a:r>
              <a:rPr lang="en-US" altLang="zh-CN" sz="1600" b="0" i="0">
                <a:latin typeface="微软雅黑" panose="020B0503020204020204" charset="-122"/>
                <a:ea typeface="微软雅黑" panose="020B0503020204020204" charset="-122"/>
                <a:cs typeface="微软雅黑" panose="020B0503020204020204" charset="-122"/>
              </a:rPr>
              <a:t> Nginx </a:t>
            </a:r>
            <a:r>
              <a:rPr lang="zh-CN" altLang="en-US" sz="1600" b="0" i="0">
                <a:latin typeface="微软雅黑" panose="020B0503020204020204" charset="-122"/>
                <a:ea typeface="微软雅黑" panose="020B0503020204020204" charset="-122"/>
                <a:cs typeface="微软雅黑" panose="020B0503020204020204" charset="-122"/>
              </a:rPr>
              <a:t>层配置</a:t>
            </a:r>
            <a:r>
              <a:rPr lang="en-US" altLang="zh-CN" sz="1600" b="0" i="0">
                <a:latin typeface="微软雅黑" panose="020B0503020204020204" charset="-122"/>
                <a:ea typeface="微软雅黑" panose="020B0503020204020204" charset="-122"/>
                <a:cs typeface="微软雅黑" panose="020B0503020204020204" charset="-122"/>
              </a:rPr>
              <a:t> HTTPS </a:t>
            </a:r>
            <a:r>
              <a:rPr lang="zh-CN" altLang="en-US" sz="1600" b="0" i="0">
                <a:latin typeface="微软雅黑" panose="020B0503020204020204" charset="-122"/>
                <a:ea typeface="微软雅黑" panose="020B0503020204020204" charset="-122"/>
                <a:cs typeface="微软雅黑" panose="020B0503020204020204" charset="-122"/>
              </a:rPr>
              <a:t>证书，后端服务无需处理</a:t>
            </a:r>
            <a:r>
              <a:rPr lang="en-US" altLang="zh-CN" sz="1600" b="0" i="0">
                <a:latin typeface="微软雅黑" panose="020B0503020204020204" charset="-122"/>
                <a:ea typeface="微软雅黑" panose="020B0503020204020204" charset="-122"/>
                <a:cs typeface="微软雅黑" panose="020B0503020204020204" charset="-122"/>
              </a:rPr>
              <a:t> SSL </a:t>
            </a:r>
            <a:r>
              <a:rPr lang="zh-CN" altLang="en-US" sz="1600" b="0" i="0">
                <a:latin typeface="微软雅黑" panose="020B0503020204020204" charset="-122"/>
                <a:ea typeface="微软雅黑" panose="020B0503020204020204" charset="-122"/>
                <a:cs typeface="微软雅黑" panose="020B0503020204020204" charset="-122"/>
              </a:rPr>
              <a:t>加密</a:t>
            </a:r>
            <a:r>
              <a:rPr lang="en-US" altLang="zh-CN" sz="1600" b="0" i="0">
                <a:latin typeface="微软雅黑" panose="020B0503020204020204" charset="-122"/>
                <a:ea typeface="微软雅黑" panose="020B0503020204020204" charset="-122"/>
                <a:cs typeface="微软雅黑" panose="020B0503020204020204" charset="-122"/>
              </a:rPr>
              <a:t> / </a:t>
            </a:r>
            <a:r>
              <a:rPr lang="zh-CN" altLang="en-US" sz="1600" b="0" i="0">
                <a:latin typeface="微软雅黑" panose="020B0503020204020204" charset="-122"/>
                <a:ea typeface="微软雅黑" panose="020B0503020204020204" charset="-122"/>
                <a:cs typeface="微软雅黑" panose="020B0503020204020204" charset="-122"/>
              </a:rPr>
              <a:t>解密（减少后端开销）；</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URL </a:t>
            </a:r>
            <a:r>
              <a:rPr lang="zh-CN" altLang="en-US" sz="1600" b="0" i="0">
                <a:latin typeface="微软雅黑" panose="020B0503020204020204" charset="-122"/>
                <a:ea typeface="微软雅黑" panose="020B0503020204020204" charset="-122"/>
                <a:cs typeface="微软雅黑" panose="020B0503020204020204" charset="-122"/>
              </a:rPr>
              <a:t>重写：修改请求</a:t>
            </a:r>
            <a:r>
              <a:rPr lang="en-US" altLang="zh-CN" sz="1600" b="0" i="0">
                <a:latin typeface="微软雅黑" panose="020B0503020204020204" charset="-122"/>
                <a:ea typeface="微软雅黑" panose="020B0503020204020204" charset="-122"/>
                <a:cs typeface="微软雅黑" panose="020B0503020204020204" charset="-122"/>
              </a:rPr>
              <a:t> URL </a:t>
            </a:r>
            <a:r>
              <a:rPr lang="zh-CN" altLang="en-US" sz="1600" b="0" i="0">
                <a:latin typeface="微软雅黑" panose="020B0503020204020204" charset="-122"/>
                <a:ea typeface="微软雅黑" panose="020B0503020204020204" charset="-122"/>
                <a:cs typeface="微软雅黑" panose="020B0503020204020204" charset="-122"/>
              </a:rPr>
              <a:t>路径（如将</a:t>
            </a:r>
            <a:r>
              <a:rPr lang="en-US" altLang="zh-CN" sz="1600" b="0" i="0">
                <a:latin typeface="微软雅黑" panose="020B0503020204020204" charset="-122"/>
                <a:ea typeface="微软雅黑" panose="020B0503020204020204" charset="-122"/>
                <a:cs typeface="微软雅黑" panose="020B0503020204020204" charset="-122"/>
              </a:rPr>
              <a:t>example.com</a:t>
            </a:r>
            <a:r>
              <a:rPr lang="zh-CN" altLang="en-US" sz="1600" b="0" i="0">
                <a:latin typeface="微软雅黑" panose="020B0503020204020204" charset="-122"/>
                <a:ea typeface="微软雅黑" panose="020B0503020204020204" charset="-122"/>
                <a:cs typeface="微软雅黑" panose="020B0503020204020204" charset="-122"/>
              </a:rPr>
              <a:t>重定向到</a:t>
            </a:r>
            <a:r>
              <a:rPr lang="en-US" altLang="zh-CN" sz="1600" b="0" i="0">
                <a:latin typeface="微软雅黑" panose="020B0503020204020204" charset="-122"/>
                <a:ea typeface="微软雅黑" panose="020B0503020204020204" charset="-122"/>
                <a:cs typeface="微软雅黑" panose="020B0503020204020204" charset="-122"/>
              </a:rPr>
              <a:t>https://www.example.com</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限流：限制单</a:t>
            </a:r>
            <a:r>
              <a:rPr lang="en-US" altLang="zh-CN" sz="1600" b="0" i="0">
                <a:latin typeface="微软雅黑" panose="020B0503020204020204" charset="-122"/>
                <a:ea typeface="微软雅黑" panose="020B0503020204020204" charset="-122"/>
                <a:cs typeface="微软雅黑" panose="020B0503020204020204" charset="-122"/>
              </a:rPr>
              <a:t> IP </a:t>
            </a:r>
            <a:r>
              <a:rPr lang="zh-CN" altLang="en-US" sz="1600" b="0" i="0">
                <a:latin typeface="微软雅黑" panose="020B0503020204020204" charset="-122"/>
                <a:ea typeface="微软雅黑" panose="020B0503020204020204" charset="-122"/>
                <a:cs typeface="微软雅黑" panose="020B0503020204020204" charset="-122"/>
              </a:rPr>
              <a:t>或全局的请求频率（防止恶意攻击或流量峰值压垮服务）。</a:t>
            </a:r>
            <a:endParaRPr lang="zh-CN" altLang="en-US"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4211320"/>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三、</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核心特点（为何选择</a:t>
            </a:r>
            <a:r>
              <a:rPr lang="en-US" altLang="zh-CN" sz="1600" b="0" i="0">
                <a:latin typeface="微软雅黑" panose="020B0503020204020204" charset="-122"/>
                <a:ea typeface="微软雅黑" panose="020B0503020204020204" charset="-122"/>
                <a:cs typeface="微软雅黑" panose="020B0503020204020204" charset="-122"/>
              </a:rPr>
              <a:t> Nginx</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高性能与高并发</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基于</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事件驱动异步非阻塞模型</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，单台普通服务器可轻松处理</a:t>
            </a:r>
            <a:r>
              <a:rPr lang="en-US" altLang="zh-CN" sz="1600" b="0" i="0">
                <a:latin typeface="微软雅黑" panose="020B0503020204020204" charset="-122"/>
                <a:ea typeface="微软雅黑" panose="020B0503020204020204" charset="-122"/>
                <a:cs typeface="微软雅黑" panose="020B0503020204020204" charset="-122"/>
              </a:rPr>
              <a:t>10 </a:t>
            </a:r>
            <a:r>
              <a:rPr lang="zh-CN" altLang="en-US" sz="1600" b="0" i="0">
                <a:latin typeface="微软雅黑" panose="020B0503020204020204" charset="-122"/>
                <a:ea typeface="微软雅黑" panose="020B0503020204020204" charset="-122"/>
                <a:cs typeface="微软雅黑" panose="020B0503020204020204" charset="-122"/>
              </a:rPr>
              <a:t>万级并发连接，而内存占用仅几十到几百</a:t>
            </a:r>
            <a:r>
              <a:rPr lang="en-US" altLang="zh-CN" sz="1600" b="0" i="0">
                <a:latin typeface="微软雅黑" panose="020B0503020204020204" charset="-122"/>
                <a:ea typeface="微软雅黑" panose="020B0503020204020204" charset="-122"/>
                <a:cs typeface="微软雅黑" panose="020B0503020204020204" charset="-122"/>
              </a:rPr>
              <a:t> MB</a:t>
            </a:r>
            <a:r>
              <a:rPr lang="zh-CN" altLang="en-US" sz="1600" b="0" i="0">
                <a:latin typeface="微软雅黑" panose="020B0503020204020204" charset="-122"/>
                <a:ea typeface="微软雅黑" panose="020B0503020204020204" charset="-122"/>
                <a:cs typeface="微软雅黑" panose="020B0503020204020204" charset="-122"/>
              </a:rPr>
              <a:t>（远低于</a:t>
            </a:r>
            <a:r>
              <a:rPr lang="en-US" altLang="zh-CN" sz="1600" b="0" i="0">
                <a:latin typeface="微软雅黑" panose="020B0503020204020204" charset="-122"/>
                <a:ea typeface="微软雅黑" panose="020B0503020204020204" charset="-122"/>
                <a:cs typeface="微软雅黑" panose="020B0503020204020204" charset="-122"/>
              </a:rPr>
              <a:t> Apache</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轻量级与高稳定性</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代码简洁（核心代码仅几万行），无依赖冗余库，运行时几乎不崩溃；</a:t>
            </a:r>
            <a:r>
              <a:rPr lang="en-US" altLang="zh-CN" sz="1600" b="0" i="0">
                <a:latin typeface="微软雅黑" panose="020B0503020204020204" charset="-122"/>
                <a:ea typeface="微软雅黑" panose="020B0503020204020204" charset="-122"/>
                <a:cs typeface="微软雅黑" panose="020B0503020204020204" charset="-122"/>
              </a:rPr>
              <a:t>Worker </a:t>
            </a:r>
            <a:r>
              <a:rPr lang="zh-CN" altLang="en-US" sz="1600" b="0" i="0">
                <a:latin typeface="微软雅黑" panose="020B0503020204020204" charset="-122"/>
                <a:ea typeface="微软雅黑" panose="020B0503020204020204" charset="-122"/>
                <a:cs typeface="微软雅黑" panose="020B0503020204020204" charset="-122"/>
              </a:rPr>
              <a:t>进程独立运行，单个</a:t>
            </a:r>
            <a:r>
              <a:rPr lang="en-US" altLang="zh-CN" sz="1600" b="0" i="0">
                <a:latin typeface="微软雅黑" panose="020B0503020204020204" charset="-122"/>
                <a:ea typeface="微软雅黑" panose="020B0503020204020204" charset="-122"/>
                <a:cs typeface="微软雅黑" panose="020B0503020204020204" charset="-122"/>
              </a:rPr>
              <a:t> Worker </a:t>
            </a:r>
            <a:r>
              <a:rPr lang="zh-CN" altLang="en-US" sz="1600" b="0" i="0">
                <a:latin typeface="微软雅黑" panose="020B0503020204020204" charset="-122"/>
                <a:ea typeface="微软雅黑" panose="020B0503020204020204" charset="-122"/>
                <a:cs typeface="微软雅黑" panose="020B0503020204020204" charset="-122"/>
              </a:rPr>
              <a:t>异常不会影响整体服务。</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跨平台与易扩展</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支持</a:t>
            </a:r>
            <a:r>
              <a:rPr lang="en-US" altLang="zh-CN" sz="1600" b="0" i="0">
                <a:latin typeface="微软雅黑" panose="020B0503020204020204" charset="-122"/>
                <a:ea typeface="微软雅黑" panose="020B0503020204020204" charset="-122"/>
                <a:cs typeface="微软雅黑" panose="020B0503020204020204" charset="-122"/>
              </a:rPr>
              <a:t> Linux</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Windows</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macOS </a:t>
            </a:r>
            <a:r>
              <a:rPr lang="zh-CN" altLang="en-US" sz="1600" b="0" i="0">
                <a:latin typeface="微软雅黑" panose="020B0503020204020204" charset="-122"/>
                <a:ea typeface="微软雅黑" panose="020B0503020204020204" charset="-122"/>
                <a:cs typeface="微软雅黑" panose="020B0503020204020204" charset="-122"/>
              </a:rPr>
              <a:t>等系统；可通过</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模块</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扩展功能（如</a:t>
            </a:r>
            <a:r>
              <a:rPr lang="en-US" altLang="zh-CN" sz="1600" b="0" i="0">
                <a:latin typeface="微软雅黑" panose="020B0503020204020204" charset="-122"/>
                <a:ea typeface="微软雅黑" panose="020B0503020204020204" charset="-122"/>
                <a:cs typeface="微软雅黑" panose="020B0503020204020204" charset="-122"/>
              </a:rPr>
              <a:t>ngx_http_ssl_module</a:t>
            </a:r>
            <a:r>
              <a:rPr lang="zh-CN" altLang="en-US" sz="1600" b="0" i="0">
                <a:latin typeface="微软雅黑" panose="020B0503020204020204" charset="-122"/>
                <a:ea typeface="微软雅黑" panose="020B0503020204020204" charset="-122"/>
                <a:cs typeface="微软雅黑" panose="020B0503020204020204" charset="-122"/>
              </a:rPr>
              <a:t>用于</a:t>
            </a:r>
            <a:r>
              <a:rPr lang="en-US" altLang="zh-CN" sz="1600" b="0" i="0">
                <a:latin typeface="微软雅黑" panose="020B0503020204020204" charset="-122"/>
                <a:ea typeface="微软雅黑" panose="020B0503020204020204" charset="-122"/>
                <a:cs typeface="微软雅黑" panose="020B0503020204020204" charset="-122"/>
              </a:rPr>
              <a:t> HTTPS</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ngx_http_upstream_module</a:t>
            </a:r>
            <a:r>
              <a:rPr lang="zh-CN" altLang="en-US" sz="1600" b="0" i="0">
                <a:latin typeface="微软雅黑" panose="020B0503020204020204" charset="-122"/>
                <a:ea typeface="微软雅黑" panose="020B0503020204020204" charset="-122"/>
                <a:cs typeface="微软雅黑" panose="020B0503020204020204" charset="-122"/>
              </a:rPr>
              <a:t>用于负载均衡）。</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低资源占用</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启动时仅占用少量内存（约</a:t>
            </a:r>
            <a:r>
              <a:rPr lang="en-US" altLang="zh-CN" sz="1600" b="0" i="0">
                <a:latin typeface="微软雅黑" panose="020B0503020204020204" charset="-122"/>
                <a:ea typeface="微软雅黑" panose="020B0503020204020204" charset="-122"/>
                <a:cs typeface="微软雅黑" panose="020B0503020204020204" charset="-122"/>
              </a:rPr>
              <a:t> 2MB</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Worker </a:t>
            </a:r>
            <a:r>
              <a:rPr lang="zh-CN" altLang="en-US" sz="1600" b="0" i="0">
                <a:latin typeface="微软雅黑" panose="020B0503020204020204" charset="-122"/>
                <a:ea typeface="微软雅黑" panose="020B0503020204020204" charset="-122"/>
                <a:cs typeface="微软雅黑" panose="020B0503020204020204" charset="-122"/>
              </a:rPr>
              <a:t>进程数量可根据</a:t>
            </a:r>
            <a:r>
              <a:rPr lang="en-US" altLang="zh-CN" sz="1600" b="0" i="0">
                <a:latin typeface="微软雅黑" panose="020B0503020204020204" charset="-122"/>
                <a:ea typeface="微软雅黑" panose="020B0503020204020204" charset="-122"/>
                <a:cs typeface="微软雅黑" panose="020B0503020204020204" charset="-122"/>
              </a:rPr>
              <a:t> CPU </a:t>
            </a:r>
            <a:r>
              <a:rPr lang="zh-CN" altLang="en-US" sz="1600" b="0" i="0">
                <a:latin typeface="微软雅黑" panose="020B0503020204020204" charset="-122"/>
                <a:ea typeface="微软雅黑" panose="020B0503020204020204" charset="-122"/>
                <a:cs typeface="微软雅黑" panose="020B0503020204020204" charset="-122"/>
              </a:rPr>
              <a:t>核心数配置（通常设为</a:t>
            </a:r>
            <a:r>
              <a:rPr lang="en-US" altLang="zh-CN" sz="1600" b="0" i="0">
                <a:latin typeface="微软雅黑" panose="020B0503020204020204" charset="-122"/>
                <a:ea typeface="微软雅黑" panose="020B0503020204020204" charset="-122"/>
                <a:cs typeface="微软雅黑" panose="020B0503020204020204" charset="-122"/>
              </a:rPr>
              <a:t> “CPU </a:t>
            </a:r>
            <a:r>
              <a:rPr lang="zh-CN" altLang="en-US" sz="1600" b="0" i="0">
                <a:latin typeface="微软雅黑" panose="020B0503020204020204" charset="-122"/>
                <a:ea typeface="微软雅黑" panose="020B0503020204020204" charset="-122"/>
                <a:cs typeface="微软雅黑" panose="020B0503020204020204" charset="-122"/>
              </a:rPr>
              <a:t>核心数</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或</a:t>
            </a:r>
            <a:r>
              <a:rPr lang="en-US" altLang="zh-CN" sz="1600" b="0" i="0">
                <a:latin typeface="微软雅黑" panose="020B0503020204020204" charset="-122"/>
                <a:ea typeface="微软雅黑" panose="020B0503020204020204" charset="-122"/>
                <a:cs typeface="微软雅黑" panose="020B0503020204020204" charset="-122"/>
              </a:rPr>
              <a:t> “CPU </a:t>
            </a:r>
            <a:r>
              <a:rPr lang="zh-CN" altLang="en-US" sz="1600" b="0" i="0">
                <a:latin typeface="微软雅黑" panose="020B0503020204020204" charset="-122"/>
                <a:ea typeface="微软雅黑" panose="020B0503020204020204" charset="-122"/>
                <a:cs typeface="微软雅黑" panose="020B0503020204020204" charset="-122"/>
              </a:rPr>
              <a:t>核心数</a:t>
            </a:r>
            <a:r>
              <a:rPr lang="en-US" altLang="zh-CN" sz="1600" b="0" i="0">
                <a:latin typeface="微软雅黑" panose="020B0503020204020204" charset="-122"/>
                <a:ea typeface="微软雅黑" panose="020B0503020204020204" charset="-122"/>
                <a:cs typeface="微软雅黑" panose="020B0503020204020204" charset="-122"/>
              </a:rPr>
              <a:t> </a:t>
            </a:r>
            <a:r>
              <a:rPr lang="en-US"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2”</a:t>
            </a:r>
            <a:r>
              <a:rPr lang="zh-CN" altLang="en-US" sz="1600" b="0" i="0">
                <a:latin typeface="微软雅黑" panose="020B0503020204020204" charset="-122"/>
                <a:ea typeface="微软雅黑" panose="020B0503020204020204" charset="-122"/>
                <a:cs typeface="微软雅黑" panose="020B0503020204020204" charset="-122"/>
              </a:rPr>
              <a:t>），资源利用率极高。</a:t>
            </a:r>
            <a:endParaRPr lang="zh-CN" altLang="en-US"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1063625"/>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四、</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架构原理（简单理解）</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运行时包含两类进程，架构设计简洁高效：</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305435" y="1862455"/>
          <a:ext cx="10485120" cy="146304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进程类型</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作用</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数量</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Master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进程（主进程）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读取并验证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Nginx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配置文件；</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管理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进程（启动、停止、重启）；</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处理信号（如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kill -HUP</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重新加载配置）</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个（全局唯一）</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进程（工作进程）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接收并处理客户端请求；</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实现反向代理、静态资源处理等核心逻辑</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多个（默认等于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CPU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核心数）</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
        <p:nvSpPr>
          <p:cNvPr id="4" name="文本框 3"/>
          <p:cNvSpPr txBox="1"/>
          <p:nvPr/>
        </p:nvSpPr>
        <p:spPr>
          <a:xfrm>
            <a:off x="305435" y="4173220"/>
            <a:ext cx="10000615" cy="1344930"/>
          </a:xfrm>
          <a:prstGeom prst="rect">
            <a:avLst/>
          </a:prstGeom>
        </p:spPr>
        <p:txBody>
          <a:bodyPr wrap="square">
            <a:spAutoFit/>
          </a:bodyPr>
          <a:p>
            <a:pPr marL="0" indent="0">
              <a:spcAft>
                <a:spcPct val="60000"/>
              </a:spcAft>
            </a:pP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核心逻辑：</a:t>
            </a:r>
            <a:endParaRPr lang="zh-CN" altLang="en-US" sz="14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客户端请求首先被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Master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进程监听的端口接收，再分配给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进程处理；</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Aft>
                <a:spcPct val="0"/>
              </a:spcAft>
              <a:buFont typeface="Arial" panose="020B0604020202020204"/>
              <a:buChar char="•"/>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每个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进程独立处理请求，通过 “共享内存” 实现进程间数据同步（如负载均衡的连接状态）；</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Aft>
                <a:spcPct val="0"/>
              </a:spcAft>
              <a:buFont typeface="Arial" panose="020B0604020202020204"/>
              <a:buChar char="•"/>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如需修改配置，无需重启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Nginx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，仅需发送</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nginx -s reload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信号，</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Master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会启动新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进程加载新配置，旧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Worker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进程处理完现有请求后退出（无缝重载）。</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1063625"/>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五、</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配置文件结构</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的核心配置文件是</a:t>
            </a:r>
            <a:r>
              <a:rPr lang="en-US" altLang="zh-CN" sz="1600" b="0" i="0">
                <a:latin typeface="微软雅黑" panose="020B0503020204020204" charset="-122"/>
                <a:ea typeface="微软雅黑" panose="020B0503020204020204" charset="-122"/>
                <a:cs typeface="微软雅黑" panose="020B0503020204020204" charset="-122"/>
              </a:rPr>
              <a:t>nginx.conf</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Linux </a:t>
            </a:r>
            <a:r>
              <a:rPr lang="zh-CN" altLang="en-US" sz="1600" b="0" i="0">
                <a:latin typeface="微软雅黑" panose="020B0503020204020204" charset="-122"/>
                <a:ea typeface="微软雅黑" panose="020B0503020204020204" charset="-122"/>
                <a:cs typeface="微软雅黑" panose="020B0503020204020204" charset="-122"/>
              </a:rPr>
              <a:t>默认路径：</a:t>
            </a:r>
            <a:r>
              <a:rPr lang="en-US" altLang="zh-CN" sz="1600" b="0" i="0">
                <a:latin typeface="微软雅黑" panose="020B0503020204020204" charset="-122"/>
                <a:ea typeface="微软雅黑" panose="020B0503020204020204" charset="-122"/>
                <a:cs typeface="微软雅黑" panose="020B0503020204020204" charset="-122"/>
              </a:rPr>
              <a:t>/etc/nginx/nginx.conf</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Windows </a:t>
            </a:r>
            <a:r>
              <a:rPr lang="zh-CN" altLang="en-US" sz="1600" b="0" i="0">
                <a:latin typeface="微软雅黑" panose="020B0503020204020204" charset="-122"/>
                <a:ea typeface="微软雅黑" panose="020B0503020204020204" charset="-122"/>
                <a:cs typeface="微软雅黑" panose="020B0503020204020204" charset="-122"/>
              </a:rPr>
              <a:t>默认路径：</a:t>
            </a:r>
            <a:r>
              <a:rPr lang="en-US" altLang="zh-CN" sz="1600" b="0" i="0">
                <a:latin typeface="微软雅黑" panose="020B0503020204020204" charset="-122"/>
                <a:ea typeface="微软雅黑" panose="020B0503020204020204" charset="-122"/>
                <a:cs typeface="微软雅黑" panose="020B0503020204020204" charset="-122"/>
              </a:rPr>
              <a:t>nginx</a:t>
            </a:r>
            <a:r>
              <a:rPr lang="zh-CN" altLang="en-US" sz="1600" b="0" i="0">
                <a:latin typeface="微软雅黑" panose="020B0503020204020204" charset="-122"/>
                <a:ea typeface="微软雅黑" panose="020B0503020204020204" charset="-122"/>
                <a:cs typeface="微软雅黑" panose="020B0503020204020204" charset="-122"/>
              </a:rPr>
              <a:t>安装目录</a:t>
            </a:r>
            <a:r>
              <a:rPr lang="en-US" altLang="zh-CN" sz="1600" b="0" i="0">
                <a:latin typeface="微软雅黑" panose="020B0503020204020204" charset="-122"/>
                <a:ea typeface="微软雅黑" panose="020B0503020204020204" charset="-122"/>
                <a:cs typeface="微软雅黑" panose="020B0503020204020204" charset="-122"/>
              </a:rPr>
              <a:t>/conf/nginx.conf</a:t>
            </a:r>
            <a:r>
              <a:rPr lang="zh-CN" altLang="en-US" sz="1600" b="0" i="0">
                <a:latin typeface="微软雅黑" panose="020B0503020204020204" charset="-122"/>
                <a:ea typeface="微软雅黑" panose="020B0503020204020204" charset="-122"/>
                <a:cs typeface="微软雅黑" panose="020B0503020204020204" charset="-122"/>
              </a:rPr>
              <a:t>），结构分为</a:t>
            </a:r>
            <a:r>
              <a:rPr lang="en-US" altLang="zh-CN" sz="1600" b="0" i="0">
                <a:latin typeface="微软雅黑" panose="020B0503020204020204" charset="-122"/>
                <a:ea typeface="微软雅黑" panose="020B0503020204020204" charset="-122"/>
                <a:cs typeface="微软雅黑" panose="020B0503020204020204" charset="-122"/>
              </a:rPr>
              <a:t> 3 </a:t>
            </a:r>
            <a:r>
              <a:rPr lang="zh-CN" altLang="en-US" sz="1600" b="0" i="0">
                <a:latin typeface="微软雅黑" panose="020B0503020204020204" charset="-122"/>
                <a:ea typeface="微软雅黑" panose="020B0503020204020204" charset="-122"/>
                <a:cs typeface="微软雅黑" panose="020B0503020204020204" charset="-122"/>
              </a:rPr>
              <a:t>个核心块，层级清晰：</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21005" y="1900555"/>
            <a:ext cx="10101580" cy="5077460"/>
          </a:xfrm>
          <a:prstGeom prst="rect">
            <a:avLst/>
          </a:prstGeom>
        </p:spPr>
        <p:txBody>
          <a:bodyPr wrap="square">
            <a:spAutoFit/>
          </a:bodyPr>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1.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全局块：配置影响</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Nginx</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全局的参数</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worker_processes  4;  # Worker</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进程数（建议设为</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CPU</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核心数）</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error_log  /var/log/nginx/error.log;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错误日志路径</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pid        /var/run/nginx.pid;  # Nginx</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进程</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PID</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文件</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2. Events</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块：配置</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Nginx</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与用户的网络连接</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events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worker_connections  1024;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每个</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Worker</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进程的最大连接数</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use epoll;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事件驱动模型（</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Linux</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推荐</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epoll</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Windows</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用</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select</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3. HTTP</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块：配置</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HTTP</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服务器的核心参数（最常用）</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http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include       /etc/nginx/mime.types;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引入</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MIME</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类型映射（识别文件类型）</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default_type  application/octet-stream;</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配置日志格式</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log_format  main  '$remote_addr - $remote_user [$time_local] "$request"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'$status $body_bytes_sent "$http_referer"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'"$http_user_agent" "$http_x_forwarded_for"';</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access_log  /var/log/nginx/access.log  main;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访问日志路径</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sendfile        on;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开启高效文件传输模式</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keepalive_timeout  65;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客户端连接超时时间</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47955" y="836930"/>
            <a:ext cx="11121390" cy="1063625"/>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五、</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配置文件结构</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的核心配置文件是</a:t>
            </a:r>
            <a:r>
              <a:rPr lang="en-US" altLang="zh-CN" sz="1600" b="0" i="0">
                <a:latin typeface="微软雅黑" panose="020B0503020204020204" charset="-122"/>
                <a:ea typeface="微软雅黑" panose="020B0503020204020204" charset="-122"/>
                <a:cs typeface="微软雅黑" panose="020B0503020204020204" charset="-122"/>
              </a:rPr>
              <a:t>nginx.conf</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Linux </a:t>
            </a:r>
            <a:r>
              <a:rPr lang="zh-CN" altLang="en-US" sz="1600" b="0" i="0">
                <a:latin typeface="微软雅黑" panose="020B0503020204020204" charset="-122"/>
                <a:ea typeface="微软雅黑" panose="020B0503020204020204" charset="-122"/>
                <a:cs typeface="微软雅黑" panose="020B0503020204020204" charset="-122"/>
              </a:rPr>
              <a:t>默认路径：</a:t>
            </a:r>
            <a:r>
              <a:rPr lang="en-US" altLang="zh-CN" sz="1600" b="0" i="0">
                <a:latin typeface="微软雅黑" panose="020B0503020204020204" charset="-122"/>
                <a:ea typeface="微软雅黑" panose="020B0503020204020204" charset="-122"/>
                <a:cs typeface="微软雅黑" panose="020B0503020204020204" charset="-122"/>
              </a:rPr>
              <a:t>/etc/nginx/nginx.conf</a:t>
            </a:r>
            <a:r>
              <a:rPr lang="zh-CN" altLang="en-US" sz="1600" b="0" i="0">
                <a:latin typeface="微软雅黑" panose="020B0503020204020204" charset="-122"/>
                <a:ea typeface="微软雅黑" panose="020B0503020204020204" charset="-122"/>
                <a:cs typeface="微软雅黑" panose="020B0503020204020204" charset="-122"/>
              </a:rPr>
              <a:t>；</a:t>
            </a:r>
            <a:r>
              <a:rPr lang="en-US" altLang="zh-CN" sz="1600" b="0" i="0">
                <a:latin typeface="微软雅黑" panose="020B0503020204020204" charset="-122"/>
                <a:ea typeface="微软雅黑" panose="020B0503020204020204" charset="-122"/>
                <a:cs typeface="微软雅黑" panose="020B0503020204020204" charset="-122"/>
              </a:rPr>
              <a:t>Windows </a:t>
            </a:r>
            <a:r>
              <a:rPr lang="zh-CN" altLang="en-US" sz="1600" b="0" i="0">
                <a:latin typeface="微软雅黑" panose="020B0503020204020204" charset="-122"/>
                <a:ea typeface="微软雅黑" panose="020B0503020204020204" charset="-122"/>
                <a:cs typeface="微软雅黑" panose="020B0503020204020204" charset="-122"/>
              </a:rPr>
              <a:t>默认路径：</a:t>
            </a:r>
            <a:r>
              <a:rPr lang="en-US" altLang="zh-CN" sz="1600" b="0" i="0">
                <a:latin typeface="微软雅黑" panose="020B0503020204020204" charset="-122"/>
                <a:ea typeface="微软雅黑" panose="020B0503020204020204" charset="-122"/>
                <a:cs typeface="微软雅黑" panose="020B0503020204020204" charset="-122"/>
              </a:rPr>
              <a:t>nginx</a:t>
            </a:r>
            <a:r>
              <a:rPr lang="zh-CN" altLang="en-US" sz="1600" b="0" i="0">
                <a:latin typeface="微软雅黑" panose="020B0503020204020204" charset="-122"/>
                <a:ea typeface="微软雅黑" panose="020B0503020204020204" charset="-122"/>
                <a:cs typeface="微软雅黑" panose="020B0503020204020204" charset="-122"/>
              </a:rPr>
              <a:t>安装目录</a:t>
            </a:r>
            <a:r>
              <a:rPr lang="en-US" altLang="zh-CN" sz="1600" b="0" i="0">
                <a:latin typeface="微软雅黑" panose="020B0503020204020204" charset="-122"/>
                <a:ea typeface="微软雅黑" panose="020B0503020204020204" charset="-122"/>
                <a:cs typeface="微软雅黑" panose="020B0503020204020204" charset="-122"/>
              </a:rPr>
              <a:t>/conf/nginx.conf</a:t>
            </a:r>
            <a:r>
              <a:rPr lang="zh-CN" altLang="en-US" sz="1600" b="0" i="0">
                <a:latin typeface="微软雅黑" panose="020B0503020204020204" charset="-122"/>
                <a:ea typeface="微软雅黑" panose="020B0503020204020204" charset="-122"/>
                <a:cs typeface="微软雅黑" panose="020B0503020204020204" charset="-122"/>
              </a:rPr>
              <a:t>），结构分为</a:t>
            </a:r>
            <a:r>
              <a:rPr lang="en-US" altLang="zh-CN" sz="1600" b="0" i="0">
                <a:latin typeface="微软雅黑" panose="020B0503020204020204" charset="-122"/>
                <a:ea typeface="微软雅黑" panose="020B0503020204020204" charset="-122"/>
                <a:cs typeface="微软雅黑" panose="020B0503020204020204" charset="-122"/>
              </a:rPr>
              <a:t> 3 </a:t>
            </a:r>
            <a:r>
              <a:rPr lang="zh-CN" altLang="en-US" sz="1600" b="0" i="0">
                <a:latin typeface="微软雅黑" panose="020B0503020204020204" charset="-122"/>
                <a:ea typeface="微软雅黑" panose="020B0503020204020204" charset="-122"/>
                <a:cs typeface="微软雅黑" panose="020B0503020204020204" charset="-122"/>
              </a:rPr>
              <a:t>个核心块，层级清晰：</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58470" y="2050415"/>
            <a:ext cx="10101580" cy="3599815"/>
          </a:xfrm>
          <a:prstGeom prst="rect">
            <a:avLst/>
          </a:prstGeom>
        </p:spPr>
        <p:txBody>
          <a:bodyPr wrap="square">
            <a:spAutoFit/>
          </a:bodyPr>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虚拟主机配置（可配置多个</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server</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块，对应不同域名）</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server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listen       80;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监听</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80</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端口（</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HTTP</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默认端口）</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server_name  www.example.com;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绑定的域名</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  location</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块：匹配</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URL</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路径，配置具体逻辑</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location /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root   /usr/share/nginx/html;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静态资源根目录</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index  index.html index.htm;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默认首页</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反向代理示例：将</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/api</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请求转发到后端服务</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location /api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proxy_pass  http://192.168.1.100:3000;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后端服务地址</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proxy_set_header  Host  $host;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传递客户端</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Host</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头</a:t>
            </a:r>
            <a:endParaRPr lang="zh-CN" altLang="en-US"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proxy_set_header  X-Real-IP  $remote_addr;  # </a:t>
            </a:r>
            <a:r>
              <a:rPr lang="zh-CN" altLang="en-US" sz="1200" b="0" i="0">
                <a:solidFill>
                  <a:srgbClr val="1C1F23"/>
                </a:solidFill>
                <a:latin typeface="微软雅黑" panose="020B0503020204020204" charset="-122"/>
                <a:ea typeface="微软雅黑" panose="020B0503020204020204" charset="-122"/>
                <a:cs typeface="微软雅黑" panose="020B0503020204020204" charset="-122"/>
              </a:rPr>
              <a:t>传递客户端真实</a:t>
            </a:r>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IP</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    }</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200" b="0" i="0">
                <a:solidFill>
                  <a:srgbClr val="1C1F23"/>
                </a:solidFill>
                <a:latin typeface="微软雅黑" panose="020B0503020204020204" charset="-122"/>
                <a:ea typeface="微软雅黑" panose="020B0503020204020204" charset="-122"/>
                <a:cs typeface="微软雅黑" panose="020B0503020204020204" charset="-122"/>
              </a:rPr>
              <a:t>}</a:t>
            </a:r>
            <a:endParaRPr lang="en-US" altLang="zh-CN" sz="1200" b="0" i="0">
              <a:solidFill>
                <a:srgbClr val="1C1F23"/>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29565" y="608965"/>
            <a:ext cx="10229215" cy="5820410"/>
          </a:xfrm>
          <a:prstGeom prst="rect">
            <a:avLst/>
          </a:prstGeom>
        </p:spPr>
      </p:pic>
      <p:sp>
        <p:nvSpPr>
          <p:cNvPr id="5" name="标题 4"/>
          <p:cNvSpPr>
            <a:spLocks noGrp="1"/>
          </p:cNvSpPr>
          <p:nvPr>
            <p:ph type="title"/>
            <p:custDataLst>
              <p:tags r:id="rId3"/>
            </p:custDataLst>
          </p:nvPr>
        </p:nvSpPr>
        <p:spPr>
          <a:xfrm>
            <a:off x="175895" y="95250"/>
            <a:ext cx="10800080" cy="57340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Tree>
    <p:custDataLst>
      <p:tags r:id="rId4"/>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102870" y="687070"/>
            <a:ext cx="11121390" cy="5714365"/>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Windows</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从</a:t>
            </a: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官网下载</a:t>
            </a:r>
            <a:r>
              <a:rPr lang="en-US" altLang="zh-CN" sz="1600" b="0" i="0">
                <a:latin typeface="微软雅黑" panose="020B0503020204020204" charset="-122"/>
                <a:ea typeface="微软雅黑" panose="020B0503020204020204" charset="-122"/>
                <a:cs typeface="微软雅黑" panose="020B0503020204020204" charset="-122"/>
              </a:rPr>
              <a:t> Windows </a:t>
            </a:r>
            <a:r>
              <a:rPr lang="zh-CN" altLang="en-US" sz="1600" b="0" i="0">
                <a:latin typeface="微软雅黑" panose="020B0503020204020204" charset="-122"/>
                <a:ea typeface="微软雅黑" panose="020B0503020204020204" charset="-122"/>
                <a:cs typeface="微软雅黑" panose="020B0503020204020204" charset="-122"/>
              </a:rPr>
              <a:t>版本（选择</a:t>
            </a:r>
            <a:r>
              <a:rPr lang="en-US" altLang="zh-CN" sz="1600" b="0" i="0">
                <a:latin typeface="微软雅黑" panose="020B0503020204020204" charset="-122"/>
                <a:ea typeface="微软雅黑" panose="020B0503020204020204" charset="-122"/>
                <a:cs typeface="微软雅黑" panose="020B0503020204020204" charset="-122"/>
              </a:rPr>
              <a:t> “Stable version” </a:t>
            </a:r>
            <a:r>
              <a:rPr lang="zh-CN" altLang="en-US" sz="1600" b="0" i="0">
                <a:latin typeface="微软雅黑" panose="020B0503020204020204" charset="-122"/>
                <a:ea typeface="微软雅黑" panose="020B0503020204020204" charset="-122"/>
                <a:cs typeface="微软雅黑" panose="020B0503020204020204" charset="-122"/>
              </a:rPr>
              <a:t>稳定版）；</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解压到任意目录（如</a:t>
            </a:r>
            <a:r>
              <a:rPr lang="en-US" altLang="zh-CN" sz="1600" b="0" i="0">
                <a:latin typeface="微软雅黑" panose="020B0503020204020204" charset="-122"/>
                <a:ea typeface="微软雅黑" panose="020B0503020204020204" charset="-122"/>
                <a:cs typeface="微软雅黑" panose="020B0503020204020204" charset="-122"/>
              </a:rPr>
              <a:t>D:\nginx-1.24.0</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双击</a:t>
            </a:r>
            <a:r>
              <a:rPr lang="en-US" altLang="zh-CN" sz="1600" b="0" i="0">
                <a:latin typeface="微软雅黑" panose="020B0503020204020204" charset="-122"/>
                <a:ea typeface="微软雅黑" panose="020B0503020204020204" charset="-122"/>
                <a:cs typeface="微软雅黑" panose="020B0503020204020204" charset="-122"/>
              </a:rPr>
              <a:t>nginx.exe</a:t>
            </a:r>
            <a:r>
              <a:rPr lang="zh-CN" altLang="en-US" sz="1600" b="0" i="0">
                <a:latin typeface="微软雅黑" panose="020B0503020204020204" charset="-122"/>
                <a:ea typeface="微软雅黑" panose="020B0503020204020204" charset="-122"/>
                <a:cs typeface="微软雅黑" panose="020B0503020204020204" charset="-122"/>
              </a:rPr>
              <a:t>启动，或通过命令行操作。</a:t>
            </a:r>
            <a:endParaRPr lang="zh-CN" altLang="en-US" sz="1600" b="0" i="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47955" y="2477135"/>
            <a:ext cx="10101580" cy="3784600"/>
          </a:xfrm>
          <a:prstGeom prst="rect">
            <a:avLst/>
          </a:prstGeom>
        </p:spPr>
        <p:txBody>
          <a:bodyPr wrap="square">
            <a:spAutoFit/>
          </a:bodyPr>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2.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基础命令（通用）</a:t>
            </a:r>
            <a:endParaRPr lang="zh-CN" altLang="en-US"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检查配置文件语法是否正确</a:t>
            </a:r>
            <a:endParaRPr lang="zh-CN" altLang="en-US"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 -t</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重新加载配置文件（无缝重载，不中断服务）</a:t>
            </a:r>
            <a:endParaRPr lang="zh-CN" altLang="en-US"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 -s reload</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停止</a:t>
            </a:r>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（优雅停止，处理完现有请求后退出）</a:t>
            </a:r>
            <a:endParaRPr lang="zh-CN" altLang="en-US"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 -s quit</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强制停止</a:t>
            </a:r>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 -s stop</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 </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查看</a:t>
            </a:r>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a:t>
            </a:r>
            <a:r>
              <a:rPr lang="zh-CN" altLang="en-US" sz="1600" b="0" i="0">
                <a:solidFill>
                  <a:srgbClr val="1C1F23"/>
                </a:solidFill>
                <a:latin typeface="微软雅黑" panose="020B0503020204020204" charset="-122"/>
                <a:ea typeface="微软雅黑" panose="020B0503020204020204" charset="-122"/>
                <a:cs typeface="微软雅黑" panose="020B0503020204020204" charset="-122"/>
              </a:rPr>
              <a:t>版本</a:t>
            </a:r>
            <a:endParaRPr lang="zh-CN" altLang="en-US" sz="1600" b="0" i="0">
              <a:solidFill>
                <a:srgbClr val="1C1F23"/>
              </a:solidFill>
              <a:latin typeface="微软雅黑" panose="020B0503020204020204" charset="-122"/>
              <a:ea typeface="微软雅黑" panose="020B0503020204020204" charset="-122"/>
              <a:cs typeface="微软雅黑" panose="020B0503020204020204" charset="-122"/>
            </a:endParaRPr>
          </a:p>
          <a:p>
            <a:pPr marL="0" indent="0"/>
            <a:r>
              <a:rPr lang="en-US" altLang="zh-CN" sz="1600" b="0" i="0">
                <a:solidFill>
                  <a:srgbClr val="1C1F23"/>
                </a:solidFill>
                <a:latin typeface="微软雅黑" panose="020B0503020204020204" charset="-122"/>
                <a:ea typeface="微软雅黑" panose="020B0503020204020204" charset="-122"/>
                <a:cs typeface="微软雅黑" panose="020B0503020204020204" charset="-122"/>
              </a:rPr>
              <a:t>nginx -v</a:t>
            </a:r>
            <a:endParaRPr lang="en-US" altLang="zh-CN" sz="1600" b="0" i="0">
              <a:solidFill>
                <a:srgbClr val="1C1F23"/>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ltLang="zh-CN"/>
              <a:t>nginx</a:t>
            </a:r>
            <a:r>
              <a:rPr lang="zh-CN" altLang="en-US"/>
              <a:t>介绍</a:t>
            </a:r>
            <a:endParaRPr lang="zh-CN" altLang="en-US"/>
          </a:p>
        </p:txBody>
      </p:sp>
      <p:sp>
        <p:nvSpPr>
          <p:cNvPr id="5" name="文本框 4"/>
          <p:cNvSpPr txBox="1"/>
          <p:nvPr/>
        </p:nvSpPr>
        <p:spPr>
          <a:xfrm>
            <a:off x="224155" y="1203325"/>
            <a:ext cx="11121390" cy="2268220"/>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Nginx </a:t>
            </a:r>
            <a:r>
              <a:rPr lang="zh-CN" altLang="en-US" sz="1600" b="0" i="0">
                <a:latin typeface="微软雅黑" panose="020B0503020204020204" charset="-122"/>
                <a:ea typeface="微软雅黑" panose="020B0503020204020204" charset="-122"/>
                <a:cs typeface="微软雅黑" panose="020B0503020204020204" charset="-122"/>
              </a:rPr>
              <a:t>不仅是一款</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服务器软件</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，更是现代互联网架构中的核心基础设施组件。它的核心优势在于</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高性能、高并发、轻量级</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，核心功能覆盖</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静态资源服务、反向代理、负载均衡、动静分离</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等场景，是前后端分离、微服务架构、高并发系统的必备工具。</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对于开发者而言，掌握</a:t>
            </a:r>
            <a:r>
              <a:rPr lang="en-US" altLang="zh-CN" sz="1600" b="0" i="0">
                <a:latin typeface="微软雅黑" panose="020B0503020204020204" charset="-122"/>
                <a:ea typeface="微软雅黑" panose="020B0503020204020204" charset="-122"/>
                <a:cs typeface="微软雅黑" panose="020B0503020204020204" charset="-122"/>
              </a:rPr>
              <a:t> Nginx </a:t>
            </a:r>
            <a:r>
              <a:rPr lang="zh-CN" altLang="en-US" sz="1600" b="0" i="0">
                <a:latin typeface="微软雅黑" panose="020B0503020204020204" charset="-122"/>
                <a:ea typeface="微软雅黑" panose="020B0503020204020204" charset="-122"/>
                <a:cs typeface="微软雅黑" panose="020B0503020204020204" charset="-122"/>
              </a:rPr>
              <a:t>的基础配置（如反向代理、静态资源部署）是必备技能；对于架构师而言，基于</a:t>
            </a:r>
            <a:r>
              <a:rPr lang="en-US" altLang="zh-CN" sz="1600" b="0" i="0">
                <a:latin typeface="微软雅黑" panose="020B0503020204020204" charset="-122"/>
                <a:ea typeface="微软雅黑" panose="020B0503020204020204" charset="-122"/>
                <a:cs typeface="微软雅黑" panose="020B0503020204020204" charset="-122"/>
              </a:rPr>
              <a:t> Nginx </a:t>
            </a:r>
            <a:r>
              <a:rPr lang="zh-CN" altLang="en-US" sz="1600" b="0" i="0">
                <a:latin typeface="微软雅黑" panose="020B0503020204020204" charset="-122"/>
                <a:ea typeface="微软雅黑" panose="020B0503020204020204" charset="-122"/>
                <a:cs typeface="微软雅黑" panose="020B0503020204020204" charset="-122"/>
              </a:rPr>
              <a:t>的负载均衡、限流、</a:t>
            </a:r>
            <a:r>
              <a:rPr lang="en-US" altLang="zh-CN" sz="1600" b="0" i="0">
                <a:latin typeface="微软雅黑" panose="020B0503020204020204" charset="-122"/>
                <a:ea typeface="微软雅黑" panose="020B0503020204020204" charset="-122"/>
                <a:cs typeface="微软雅黑" panose="020B0503020204020204" charset="-122"/>
              </a:rPr>
              <a:t>HTTPS </a:t>
            </a:r>
            <a:r>
              <a:rPr lang="zh-CN" altLang="en-US" sz="1600" b="0" i="0">
                <a:latin typeface="微软雅黑" panose="020B0503020204020204" charset="-122"/>
                <a:ea typeface="微软雅黑" panose="020B0503020204020204" charset="-122"/>
                <a:cs typeface="微软雅黑" panose="020B0503020204020204" charset="-122"/>
              </a:rPr>
              <a:t>配置则是保障系统高可用的关键。</a:t>
            </a:r>
            <a:endParaRPr lang="zh-CN" altLang="en-US"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802005"/>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Docker </a:t>
            </a:r>
            <a:r>
              <a:rPr lang="zh-CN" altLang="en-US" sz="1600" b="0" i="0">
                <a:latin typeface="微软雅黑" panose="020B0503020204020204" charset="-122"/>
                <a:ea typeface="微软雅黑" panose="020B0503020204020204" charset="-122"/>
                <a:cs typeface="微软雅黑" panose="020B0503020204020204" charset="-122"/>
              </a:rPr>
              <a:t>是一款容器化平台，通过</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容器</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技术实现应用程序的</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一次构建，到处运行</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，解决了传统开发中</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环境不一致</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部署复杂</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等问题。本文从</a:t>
            </a:r>
            <a:r>
              <a:rPr lang="en-US" altLang="zh-CN" sz="1600" b="0" i="0">
                <a:latin typeface="微软雅黑" panose="020B0503020204020204" charset="-122"/>
                <a:ea typeface="微软雅黑" panose="020B0503020204020204" charset="-122"/>
                <a:cs typeface="微软雅黑" panose="020B0503020204020204" charset="-122"/>
              </a:rPr>
              <a:t> Docker </a:t>
            </a:r>
            <a:r>
              <a:rPr lang="zh-CN" altLang="en-US" sz="1600" b="0" i="0">
                <a:latin typeface="微软雅黑" panose="020B0503020204020204" charset="-122"/>
                <a:ea typeface="微软雅黑" panose="020B0503020204020204" charset="-122"/>
                <a:cs typeface="微软雅黑" panose="020B0503020204020204" charset="-122"/>
              </a:rPr>
              <a:t>基础、安装部署、核心操作到实际应用场景，全面讲解</a:t>
            </a:r>
            <a:r>
              <a:rPr lang="en-US" altLang="zh-CN" sz="1600" b="0" i="0">
                <a:latin typeface="微软雅黑" panose="020B0503020204020204" charset="-122"/>
                <a:ea typeface="微软雅黑" panose="020B0503020204020204" charset="-122"/>
                <a:cs typeface="微软雅黑" panose="020B0503020204020204" charset="-122"/>
              </a:rPr>
              <a:t> Docker </a:t>
            </a:r>
            <a:r>
              <a:rPr lang="zh-CN" altLang="en-US" sz="1600" b="0" i="0">
                <a:latin typeface="微软雅黑" panose="020B0503020204020204" charset="-122"/>
                <a:ea typeface="微软雅黑" panose="020B0503020204020204" charset="-122"/>
                <a:cs typeface="微软雅黑" panose="020B0503020204020204" charset="-122"/>
              </a:rPr>
              <a:t>的使用。</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一、</a:t>
            </a:r>
            <a:r>
              <a:rPr lang="en-US" altLang="zh-CN" sz="1600" b="0" i="0">
                <a:latin typeface="微软雅黑" panose="020B0503020204020204" charset="-122"/>
                <a:ea typeface="微软雅黑" panose="020B0503020204020204" charset="-122"/>
                <a:cs typeface="微软雅黑" panose="020B0503020204020204" charset="-122"/>
              </a:rPr>
              <a:t>Docker </a:t>
            </a:r>
            <a:r>
              <a:rPr lang="zh-CN" altLang="en-US" sz="1600" b="0" i="0">
                <a:latin typeface="微软雅黑" panose="020B0503020204020204" charset="-122"/>
                <a:ea typeface="微软雅黑" panose="020B0503020204020204" charset="-122"/>
                <a:cs typeface="微软雅黑" panose="020B0503020204020204" charset="-122"/>
              </a:rPr>
              <a:t>核心概念</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在学习部署前，需理解三个核心概念：</a:t>
            </a:r>
            <a:endParaRPr lang="zh-CN" altLang="en-US" sz="1600" b="0" i="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305435" y="3078480"/>
          <a:ext cx="10485120" cy="0"/>
        </p:xfrm>
        <a:graphic>
          <a:graphicData uri="http://schemas.openxmlformats.org/drawingml/2006/table">
            <a:tbl>
              <a:tblPr/>
              <a:tblGrid>
                <a:gridCol w="3495040"/>
                <a:gridCol w="3495040"/>
                <a:gridCol w="3495040"/>
              </a:tblGrid>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概念</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含义</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类比</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镜像（</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Image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包含应用程序及其依赖的 “模板”，是静态文件（不可修改）</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操作系统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ISO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镜像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容器（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Container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镜像运行后的实例（动态），可启动、停止、删除，容器间相互隔离</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运行中的虚拟机</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仓库（</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Repository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存储和分发镜像的平台（如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Docker Hub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公共仓库，或私有仓库）</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代码仓库（如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GitHub</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2423795"/>
          </a:xfrm>
          <a:prstGeom prst="rect">
            <a:avLst/>
          </a:prstGeom>
        </p:spPr>
        <p:txBody>
          <a:bodyPr wrap="square">
            <a:noAutofit/>
          </a:bodyPr>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二、</a:t>
            </a:r>
            <a:r>
              <a:rPr lang="en-US" altLang="zh-CN" sz="1600" b="0" i="0">
                <a:latin typeface="微软雅黑" panose="020B0503020204020204" charset="-122"/>
                <a:ea typeface="微软雅黑" panose="020B0503020204020204" charset="-122"/>
                <a:cs typeface="微软雅黑" panose="020B0503020204020204" charset="-122"/>
              </a:rPr>
              <a:t>Docker </a:t>
            </a:r>
            <a:r>
              <a:rPr lang="zh-CN" altLang="en-US" sz="1600" b="0" i="0">
                <a:latin typeface="微软雅黑" panose="020B0503020204020204" charset="-122"/>
                <a:ea typeface="微软雅黑" panose="020B0503020204020204" charset="-122"/>
                <a:cs typeface="微软雅黑" panose="020B0503020204020204" charset="-122"/>
              </a:rPr>
              <a:t>安装（主流系统）</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1. Windows 11 </a:t>
            </a:r>
            <a:r>
              <a:rPr lang="zh-CN" altLang="en-US" sz="1600" b="0" i="0">
                <a:latin typeface="微软雅黑" panose="020B0503020204020204" charset="-122"/>
                <a:ea typeface="微软雅黑" panose="020B0503020204020204" charset="-122"/>
                <a:cs typeface="微软雅黑" panose="020B0503020204020204" charset="-122"/>
              </a:rPr>
              <a:t>安装</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前提：</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需开启</a:t>
            </a:r>
            <a:r>
              <a:rPr lang="en-US" altLang="zh-CN" sz="1600" b="0" i="0">
                <a:latin typeface="微软雅黑" panose="020B0503020204020204" charset="-122"/>
                <a:ea typeface="微软雅黑" panose="020B0503020204020204" charset="-122"/>
                <a:cs typeface="微软雅黑" panose="020B0503020204020204" charset="-122"/>
              </a:rPr>
              <a:t> “Hyper-V” </a:t>
            </a:r>
            <a:r>
              <a:rPr lang="zh-CN" altLang="en-US" sz="1600" b="0" i="0">
                <a:latin typeface="微软雅黑" panose="020B0503020204020204" charset="-122"/>
                <a:ea typeface="微软雅黑" panose="020B0503020204020204" charset="-122"/>
                <a:cs typeface="微软雅黑" panose="020B0503020204020204" charset="-122"/>
              </a:rPr>
              <a:t>和</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容器</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功能（</a:t>
            </a:r>
            <a:r>
              <a:rPr lang="en-US" altLang="zh-CN" sz="1600" b="0" i="0">
                <a:latin typeface="微软雅黑" panose="020B0503020204020204" charset="-122"/>
                <a:ea typeface="微软雅黑" panose="020B0503020204020204" charset="-122"/>
                <a:cs typeface="微软雅黑" panose="020B0503020204020204" charset="-122"/>
              </a:rPr>
              <a:t>Win11 </a:t>
            </a:r>
            <a:r>
              <a:rPr lang="zh-CN" altLang="en-US" sz="1600" b="0" i="0">
                <a:latin typeface="微软雅黑" panose="020B0503020204020204" charset="-122"/>
                <a:ea typeface="微软雅黑" panose="020B0503020204020204" charset="-122"/>
                <a:cs typeface="微软雅黑" panose="020B0503020204020204" charset="-122"/>
              </a:rPr>
              <a:t>专业版</a:t>
            </a:r>
            <a:r>
              <a:rPr lang="en-US" altLang="zh-CN" sz="1600" b="0" i="0">
                <a:latin typeface="微软雅黑" panose="020B0503020204020204" charset="-122"/>
                <a:ea typeface="微软雅黑" panose="020B0503020204020204" charset="-122"/>
                <a:cs typeface="微软雅黑" panose="020B0503020204020204" charset="-122"/>
              </a:rPr>
              <a:t> / </a:t>
            </a:r>
            <a:r>
              <a:rPr lang="zh-CN" altLang="en-US" sz="1600" b="0" i="0">
                <a:latin typeface="微软雅黑" panose="020B0503020204020204" charset="-122"/>
                <a:ea typeface="微软雅黑" panose="020B0503020204020204" charset="-122"/>
                <a:cs typeface="微软雅黑" panose="020B0503020204020204" charset="-122"/>
              </a:rPr>
              <a:t>企业版支持，家庭版需通过</a:t>
            </a:r>
            <a:r>
              <a:rPr lang="en-US" altLang="zh-CN" sz="1600" b="0" i="0">
                <a:latin typeface="微软雅黑" panose="020B0503020204020204" charset="-122"/>
                <a:ea typeface="微软雅黑" panose="020B0503020204020204" charset="-122"/>
                <a:cs typeface="微软雅黑" panose="020B0503020204020204" charset="-122"/>
              </a:rPr>
              <a:t> WSL2 </a:t>
            </a:r>
            <a:r>
              <a:rPr lang="zh-CN" altLang="en-US" sz="1600" b="0" i="0">
                <a:latin typeface="微软雅黑" panose="020B0503020204020204" charset="-122"/>
                <a:ea typeface="微软雅黑" panose="020B0503020204020204" charset="-122"/>
                <a:cs typeface="微软雅黑" panose="020B0503020204020204" charset="-122"/>
              </a:rPr>
              <a:t>兼容）。</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步骤：</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开启虚拟化：进入</a:t>
            </a:r>
            <a:r>
              <a:rPr lang="en-US" altLang="zh-CN" sz="1600" b="0" i="0">
                <a:latin typeface="微软雅黑" panose="020B0503020204020204" charset="-122"/>
                <a:ea typeface="微软雅黑" panose="020B0503020204020204" charset="-122"/>
                <a:cs typeface="微软雅黑" panose="020B0503020204020204" charset="-122"/>
              </a:rPr>
              <a:t> BIOS </a:t>
            </a:r>
            <a:r>
              <a:rPr lang="zh-CN" altLang="en-US" sz="1600" b="0" i="0">
                <a:latin typeface="微软雅黑" panose="020B0503020204020204" charset="-122"/>
                <a:ea typeface="微软雅黑" panose="020B0503020204020204" charset="-122"/>
                <a:cs typeface="微软雅黑" panose="020B0503020204020204" charset="-122"/>
              </a:rPr>
              <a:t>开启</a:t>
            </a:r>
            <a:r>
              <a:rPr lang="en-US" altLang="zh-CN" sz="1600" b="0" i="0">
                <a:latin typeface="微软雅黑" panose="020B0503020204020204" charset="-122"/>
                <a:ea typeface="微软雅黑" panose="020B0503020204020204" charset="-122"/>
                <a:cs typeface="微软雅黑" panose="020B0503020204020204" charset="-122"/>
              </a:rPr>
              <a:t> CPU </a:t>
            </a:r>
            <a:r>
              <a:rPr lang="zh-CN" altLang="en-US" sz="1600" b="0" i="0">
                <a:latin typeface="微软雅黑" panose="020B0503020204020204" charset="-122"/>
                <a:ea typeface="微软雅黑" panose="020B0503020204020204" charset="-122"/>
                <a:cs typeface="微软雅黑" panose="020B0503020204020204" charset="-122"/>
              </a:rPr>
              <a:t>虚拟化（通常在</a:t>
            </a:r>
            <a:r>
              <a:rPr lang="en-US" altLang="zh-CN" sz="1600" b="0" i="0">
                <a:latin typeface="微软雅黑" panose="020B0503020204020204" charset="-122"/>
                <a:ea typeface="微软雅黑" panose="020B0503020204020204" charset="-122"/>
                <a:cs typeface="微软雅黑" panose="020B0503020204020204" charset="-122"/>
              </a:rPr>
              <a:t> Security </a:t>
            </a:r>
            <a:r>
              <a:rPr lang="zh-CN" altLang="en-US" sz="1600" b="0" i="0">
                <a:latin typeface="微软雅黑" panose="020B0503020204020204" charset="-122"/>
                <a:ea typeface="微软雅黑" panose="020B0503020204020204" charset="-122"/>
                <a:cs typeface="微软雅黑" panose="020B0503020204020204" charset="-122"/>
              </a:rPr>
              <a:t>或</a:t>
            </a:r>
            <a:r>
              <a:rPr lang="en-US" altLang="zh-CN" sz="1600" b="0" i="0">
                <a:latin typeface="微软雅黑" panose="020B0503020204020204" charset="-122"/>
                <a:ea typeface="微软雅黑" panose="020B0503020204020204" charset="-122"/>
                <a:cs typeface="微软雅黑" panose="020B0503020204020204" charset="-122"/>
              </a:rPr>
              <a:t> Advanced </a:t>
            </a:r>
            <a:r>
              <a:rPr lang="zh-CN" altLang="en-US" sz="1600" b="0" i="0">
                <a:latin typeface="微软雅黑" panose="020B0503020204020204" charset="-122"/>
                <a:ea typeface="微软雅黑" panose="020B0503020204020204" charset="-122"/>
                <a:cs typeface="微软雅黑" panose="020B0503020204020204" charset="-122"/>
              </a:rPr>
              <a:t>选项中）。</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开启</a:t>
            </a:r>
            <a:r>
              <a:rPr lang="en-US" altLang="zh-CN" sz="1600" b="0" i="0">
                <a:latin typeface="微软雅黑" panose="020B0503020204020204" charset="-122"/>
                <a:ea typeface="微软雅黑" panose="020B0503020204020204" charset="-122"/>
                <a:cs typeface="微软雅黑" panose="020B0503020204020204" charset="-122"/>
              </a:rPr>
              <a:t> Windows </a:t>
            </a:r>
            <a:r>
              <a:rPr lang="zh-CN" altLang="en-US" sz="1600" b="0" i="0">
                <a:latin typeface="微软雅黑" panose="020B0503020204020204" charset="-122"/>
                <a:ea typeface="微软雅黑" panose="020B0503020204020204" charset="-122"/>
                <a:cs typeface="微软雅黑" panose="020B0503020204020204" charset="-122"/>
              </a:rPr>
              <a:t>功能：</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按下</a:t>
            </a:r>
            <a:r>
              <a:rPr lang="en-US" altLang="zh-CN" sz="1600" b="0" i="0">
                <a:latin typeface="微软雅黑" panose="020B0503020204020204" charset="-122"/>
                <a:ea typeface="微软雅黑" panose="020B0503020204020204" charset="-122"/>
                <a:cs typeface="微软雅黑" panose="020B0503020204020204" charset="-122"/>
              </a:rPr>
              <a:t> Win + R</a:t>
            </a:r>
            <a:r>
              <a:rPr lang="zh-CN" altLang="en-US" sz="1600" b="0" i="0">
                <a:latin typeface="微软雅黑" panose="020B0503020204020204" charset="-122"/>
                <a:ea typeface="微软雅黑" panose="020B0503020204020204" charset="-122"/>
                <a:cs typeface="微软雅黑" panose="020B0503020204020204" charset="-122"/>
              </a:rPr>
              <a:t>，输入</a:t>
            </a:r>
            <a:r>
              <a:rPr lang="en-US" altLang="zh-CN" sz="1600" b="0" i="0">
                <a:latin typeface="微软雅黑" panose="020B0503020204020204" charset="-122"/>
                <a:ea typeface="微软雅黑" panose="020B0503020204020204" charset="-122"/>
                <a:cs typeface="微软雅黑" panose="020B0503020204020204" charset="-122"/>
              </a:rPr>
              <a:t> optionalfeatures.exe</a:t>
            </a:r>
            <a:r>
              <a:rPr lang="zh-CN" altLang="en-US" sz="1600" b="0" i="0">
                <a:latin typeface="微软雅黑" panose="020B0503020204020204" charset="-122"/>
                <a:ea typeface="微软雅黑" panose="020B0503020204020204" charset="-122"/>
                <a:cs typeface="微软雅黑" panose="020B0503020204020204" charset="-122"/>
              </a:rPr>
              <a:t>；</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勾选</a:t>
            </a:r>
            <a:r>
              <a:rPr lang="en-US" altLang="zh-CN" sz="1600" b="0" i="0">
                <a:latin typeface="微软雅黑" panose="020B0503020204020204" charset="-122"/>
                <a:ea typeface="微软雅黑" panose="020B0503020204020204" charset="-122"/>
                <a:cs typeface="微软雅黑" panose="020B0503020204020204" charset="-122"/>
              </a:rPr>
              <a:t> “Hyper-V”“</a:t>
            </a:r>
            <a:r>
              <a:rPr lang="zh-CN" altLang="en-US" sz="1600" b="0" i="0">
                <a:latin typeface="微软雅黑" panose="020B0503020204020204" charset="-122"/>
                <a:ea typeface="微软雅黑" panose="020B0503020204020204" charset="-122"/>
                <a:cs typeface="微软雅黑" panose="020B0503020204020204" charset="-122"/>
              </a:rPr>
              <a:t>容器</a:t>
            </a:r>
            <a:r>
              <a:rPr lang="en-US" altLang="zh-CN" sz="1600" b="0" i="0">
                <a:latin typeface="微软雅黑" panose="020B0503020204020204" charset="-122"/>
                <a:ea typeface="微软雅黑" panose="020B0503020204020204" charset="-122"/>
                <a:cs typeface="微软雅黑" panose="020B0503020204020204" charset="-122"/>
              </a:rPr>
              <a:t>”“Windows </a:t>
            </a:r>
            <a:r>
              <a:rPr lang="zh-CN" altLang="en-US" sz="1600" b="0" i="0">
                <a:latin typeface="微软雅黑" panose="020B0503020204020204" charset="-122"/>
                <a:ea typeface="微软雅黑" panose="020B0503020204020204" charset="-122"/>
                <a:cs typeface="微软雅黑" panose="020B0503020204020204" charset="-122"/>
              </a:rPr>
              <a:t>虚拟机监控程序平台</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适用于</a:t>
            </a:r>
            <a:r>
              <a:rPr lang="en-US" altLang="zh-CN" sz="1600" b="0" i="0">
                <a:latin typeface="微软雅黑" panose="020B0503020204020204" charset="-122"/>
                <a:ea typeface="微软雅黑" panose="020B0503020204020204" charset="-122"/>
                <a:cs typeface="微软雅黑" panose="020B0503020204020204" charset="-122"/>
              </a:rPr>
              <a:t> Linux </a:t>
            </a:r>
            <a:r>
              <a:rPr lang="zh-CN" altLang="en-US" sz="1600" b="0" i="0">
                <a:latin typeface="微软雅黑" panose="020B0503020204020204" charset="-122"/>
                <a:ea typeface="微软雅黑" panose="020B0503020204020204" charset="-122"/>
                <a:cs typeface="微软雅黑" panose="020B0503020204020204" charset="-122"/>
              </a:rPr>
              <a:t>的</a:t>
            </a:r>
            <a:r>
              <a:rPr lang="en-US" altLang="zh-CN" sz="1600" b="0" i="0">
                <a:latin typeface="微软雅黑" panose="020B0503020204020204" charset="-122"/>
                <a:ea typeface="微软雅黑" panose="020B0503020204020204" charset="-122"/>
                <a:cs typeface="微软雅黑" panose="020B0503020204020204" charset="-122"/>
              </a:rPr>
              <a:t> Windows </a:t>
            </a:r>
            <a:r>
              <a:rPr lang="zh-CN" altLang="en-US" sz="1600" b="0" i="0">
                <a:latin typeface="微软雅黑" panose="020B0503020204020204" charset="-122"/>
                <a:ea typeface="微软雅黑" panose="020B0503020204020204" charset="-122"/>
                <a:cs typeface="微软雅黑" panose="020B0503020204020204" charset="-122"/>
              </a:rPr>
              <a:t>子系统</a:t>
            </a:r>
            <a:r>
              <a:rPr lang="en-US" altLang="zh-CN" sz="1600" b="0" i="0">
                <a:latin typeface="微软雅黑" panose="020B0503020204020204" charset="-122"/>
                <a:ea typeface="微软雅黑" panose="020B0503020204020204" charset="-122"/>
                <a:cs typeface="微软雅黑" panose="020B0503020204020204" charset="-122"/>
              </a:rPr>
              <a:t>”</a:t>
            </a:r>
            <a:r>
              <a:rPr lang="zh-CN" altLang="en-US" sz="1600" b="0" i="0">
                <a:latin typeface="微软雅黑" panose="020B0503020204020204" charset="-122"/>
                <a:ea typeface="微软雅黑" panose="020B0503020204020204" charset="-122"/>
                <a:cs typeface="微软雅黑" panose="020B0503020204020204" charset="-122"/>
              </a:rPr>
              <a:t>，点击确定并重启。</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下载</a:t>
            </a:r>
            <a:r>
              <a:rPr lang="en-US" altLang="zh-CN" sz="1600" b="0" i="0">
                <a:latin typeface="微软雅黑" panose="020B0503020204020204" charset="-122"/>
                <a:ea typeface="微软雅黑" panose="020B0503020204020204" charset="-122"/>
                <a:cs typeface="微软雅黑" panose="020B0503020204020204" charset="-122"/>
              </a:rPr>
              <a:t> Docker Desktop</a:t>
            </a:r>
            <a:r>
              <a:rPr lang="zh-CN" altLang="en-US" sz="1600" b="0" i="0">
                <a:latin typeface="微软雅黑" panose="020B0503020204020204" charset="-122"/>
                <a:ea typeface="微软雅黑" panose="020B0503020204020204" charset="-122"/>
                <a:cs typeface="微软雅黑" panose="020B0503020204020204" charset="-122"/>
              </a:rPr>
              <a:t>：访问</a:t>
            </a:r>
            <a:r>
              <a:rPr lang="en-US" altLang="zh-CN" sz="1600" b="0" i="0">
                <a:latin typeface="微软雅黑" panose="020B0503020204020204" charset="-122"/>
                <a:ea typeface="微软雅黑" panose="020B0503020204020204" charset="-122"/>
                <a:cs typeface="微软雅黑" panose="020B0503020204020204" charset="-122"/>
              </a:rPr>
              <a:t> Docker </a:t>
            </a:r>
            <a:r>
              <a:rPr lang="zh-CN" altLang="en-US" sz="1600" b="0" i="0">
                <a:latin typeface="微软雅黑" panose="020B0503020204020204" charset="-122"/>
                <a:ea typeface="微软雅黑" panose="020B0503020204020204" charset="-122"/>
                <a:cs typeface="微软雅黑" panose="020B0503020204020204" charset="-122"/>
              </a:rPr>
              <a:t>官网</a:t>
            </a:r>
            <a:r>
              <a:rPr lang="en-US" altLang="zh-CN" sz="1600" b="0" i="0">
                <a:latin typeface="微软雅黑" panose="020B0503020204020204" charset="-122"/>
                <a:ea typeface="微软雅黑" panose="020B0503020204020204" charset="-122"/>
                <a:cs typeface="微软雅黑" panose="020B0503020204020204" charset="-122"/>
              </a:rPr>
              <a:t> </a:t>
            </a:r>
            <a:r>
              <a:rPr lang="zh-CN" altLang="en-US" sz="1600" b="0" i="0">
                <a:latin typeface="微软雅黑" panose="020B0503020204020204" charset="-122"/>
                <a:ea typeface="微软雅黑" panose="020B0503020204020204" charset="-122"/>
                <a:cs typeface="微软雅黑" panose="020B0503020204020204" charset="-122"/>
              </a:rPr>
              <a:t>下载</a:t>
            </a:r>
            <a:r>
              <a:rPr lang="en-US" altLang="zh-CN" sz="1600" b="0" i="0">
                <a:latin typeface="微软雅黑" panose="020B0503020204020204" charset="-122"/>
                <a:ea typeface="微软雅黑" panose="020B0503020204020204" charset="-122"/>
                <a:cs typeface="微软雅黑" panose="020B0503020204020204" charset="-122"/>
              </a:rPr>
              <a:t> Windows </a:t>
            </a:r>
            <a:r>
              <a:rPr lang="zh-CN" altLang="en-US" sz="1600" b="0" i="0">
                <a:latin typeface="微软雅黑" panose="020B0503020204020204" charset="-122"/>
                <a:ea typeface="微软雅黑" panose="020B0503020204020204" charset="-122"/>
                <a:cs typeface="微软雅黑" panose="020B0503020204020204" charset="-122"/>
              </a:rPr>
              <a:t>版本，双击安装。</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600" b="0" i="0">
                <a:latin typeface="微软雅黑" panose="020B0503020204020204" charset="-122"/>
                <a:ea typeface="微软雅黑" panose="020B0503020204020204" charset="-122"/>
                <a:cs typeface="微软雅黑" panose="020B0503020204020204" charset="-122"/>
              </a:rPr>
              <a:t>启动验证：安装完成后启动</a:t>
            </a:r>
            <a:r>
              <a:rPr lang="en-US" altLang="zh-CN" sz="1600" b="0" i="0">
                <a:latin typeface="微软雅黑" panose="020B0503020204020204" charset="-122"/>
                <a:ea typeface="微软雅黑" panose="020B0503020204020204" charset="-122"/>
                <a:cs typeface="微软雅黑" panose="020B0503020204020204" charset="-122"/>
              </a:rPr>
              <a:t> Docker Desktop</a:t>
            </a:r>
            <a:r>
              <a:rPr lang="zh-CN" altLang="en-US" sz="1600" b="0" i="0">
                <a:latin typeface="微软雅黑" panose="020B0503020204020204" charset="-122"/>
                <a:ea typeface="微软雅黑" panose="020B0503020204020204" charset="-122"/>
                <a:cs typeface="微软雅黑" panose="020B0503020204020204" charset="-122"/>
              </a:rPr>
              <a:t>，打开</a:t>
            </a:r>
            <a:r>
              <a:rPr lang="en-US" altLang="zh-CN" sz="1600" b="0" i="0">
                <a:latin typeface="微软雅黑" panose="020B0503020204020204" charset="-122"/>
                <a:ea typeface="微软雅黑" panose="020B0503020204020204" charset="-122"/>
                <a:cs typeface="微软雅黑" panose="020B0503020204020204" charset="-122"/>
              </a:rPr>
              <a:t> PowerShell </a:t>
            </a:r>
            <a:r>
              <a:rPr lang="zh-CN" altLang="en-US" sz="1600" b="0" i="0">
                <a:latin typeface="微软雅黑" panose="020B0503020204020204" charset="-122"/>
                <a:ea typeface="微软雅黑" panose="020B0503020204020204" charset="-122"/>
                <a:cs typeface="微软雅黑" panose="020B0503020204020204" charset="-122"/>
              </a:rPr>
              <a:t>输入</a:t>
            </a:r>
            <a:r>
              <a:rPr lang="en-US" altLang="zh-CN" sz="1600" b="0" i="0">
                <a:latin typeface="微软雅黑" panose="020B0503020204020204" charset="-122"/>
                <a:ea typeface="微软雅黑" panose="020B0503020204020204" charset="-122"/>
                <a:cs typeface="微软雅黑" panose="020B0503020204020204" charset="-122"/>
              </a:rPr>
              <a:t> docker --version</a:t>
            </a:r>
            <a:r>
              <a:rPr lang="zh-CN" altLang="en-US" sz="1600" b="0" i="0">
                <a:latin typeface="微软雅黑" panose="020B0503020204020204" charset="-122"/>
                <a:ea typeface="微软雅黑" panose="020B0503020204020204" charset="-122"/>
                <a:cs typeface="微软雅黑" panose="020B0503020204020204" charset="-122"/>
              </a:rPr>
              <a:t>，显示版本信息则成功。</a:t>
            </a:r>
            <a:endParaRPr lang="zh-CN" altLang="en-US" sz="16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2423795"/>
          </a:xfrm>
          <a:prstGeom prst="rect">
            <a:avLst/>
          </a:prstGeom>
        </p:spPr>
        <p:txBody>
          <a:bodyPr wrap="square">
            <a:noAutofit/>
          </a:bodyPr>
          <a:p>
            <a:pPr marL="0" indent="0">
              <a:spcAft>
                <a:spcPct val="60000"/>
              </a:spcAft>
            </a:pPr>
            <a:r>
              <a:rPr lang="en-US" altLang="zh-CN" sz="1600" b="0" i="0">
                <a:latin typeface="微软雅黑" panose="020B0503020204020204" charset="-122"/>
                <a:ea typeface="微软雅黑" panose="020B0503020204020204" charset="-122"/>
                <a:cs typeface="微软雅黑" panose="020B0503020204020204" charset="-122"/>
              </a:rPr>
              <a:t>2. Ubuntu </a:t>
            </a:r>
            <a:r>
              <a:rPr lang="zh-CN" altLang="en-US" sz="1600" b="0" i="0">
                <a:latin typeface="微软雅黑" panose="020B0503020204020204" charset="-122"/>
                <a:ea typeface="微软雅黑" panose="020B0503020204020204" charset="-122"/>
                <a:cs typeface="微软雅黑" panose="020B0503020204020204" charset="-122"/>
              </a:rPr>
              <a:t>安装</a:t>
            </a:r>
            <a:endParaRPr lang="zh-CN" altLang="en-US" sz="16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1. </a:t>
            </a:r>
            <a:r>
              <a:rPr lang="zh-CN" altLang="en-US" sz="1200" b="0" i="0">
                <a:latin typeface="微软雅黑" panose="020B0503020204020204" charset="-122"/>
                <a:ea typeface="微软雅黑" panose="020B0503020204020204" charset="-122"/>
                <a:cs typeface="微软雅黑" panose="020B0503020204020204" charset="-122"/>
              </a:rPr>
              <a:t>更新包索引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apt-get update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2. </a:t>
            </a:r>
            <a:r>
              <a:rPr lang="zh-CN" altLang="en-US" sz="1200" b="0" i="0">
                <a:latin typeface="微软雅黑" panose="020B0503020204020204" charset="-122"/>
                <a:ea typeface="微软雅黑" panose="020B0503020204020204" charset="-122"/>
                <a:cs typeface="微软雅黑" panose="020B0503020204020204" charset="-122"/>
              </a:rPr>
              <a:t>安装依赖</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apt-get install ca-certificates curl gnupg lsb-release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3. </a:t>
            </a:r>
            <a:r>
              <a:rPr lang="zh-CN" altLang="en-US" sz="1200" b="0" i="0">
                <a:latin typeface="微软雅黑" panose="020B0503020204020204" charset="-122"/>
                <a:ea typeface="微软雅黑" panose="020B0503020204020204" charset="-122"/>
                <a:cs typeface="微软雅黑" panose="020B0503020204020204" charset="-122"/>
              </a:rPr>
              <a:t>添加</a:t>
            </a:r>
            <a:r>
              <a:rPr lang="en-US" altLang="zh-CN" sz="1200" b="0" i="0">
                <a:latin typeface="微软雅黑" panose="020B0503020204020204" charset="-122"/>
                <a:ea typeface="微软雅黑" panose="020B0503020204020204" charset="-122"/>
                <a:cs typeface="微软雅黑" panose="020B0503020204020204" charset="-122"/>
              </a:rPr>
              <a:t> Docker </a:t>
            </a:r>
            <a:r>
              <a:rPr lang="zh-CN" altLang="en-US" sz="1200" b="0" i="0">
                <a:latin typeface="微软雅黑" panose="020B0503020204020204" charset="-122"/>
                <a:ea typeface="微软雅黑" panose="020B0503020204020204" charset="-122"/>
                <a:cs typeface="微软雅黑" panose="020B0503020204020204" charset="-122"/>
              </a:rPr>
              <a:t>官方</a:t>
            </a:r>
            <a:r>
              <a:rPr lang="en-US" altLang="zh-CN" sz="1200" b="0" i="0">
                <a:latin typeface="微软雅黑" panose="020B0503020204020204" charset="-122"/>
                <a:ea typeface="微软雅黑" panose="020B0503020204020204" charset="-122"/>
                <a:cs typeface="微软雅黑" panose="020B0503020204020204" charset="-122"/>
              </a:rPr>
              <a:t> GPG </a:t>
            </a:r>
            <a:r>
              <a:rPr lang="zh-CN" altLang="en-US" sz="1200" b="0" i="0">
                <a:latin typeface="微软雅黑" panose="020B0503020204020204" charset="-122"/>
                <a:ea typeface="微软雅黑" panose="020B0503020204020204" charset="-122"/>
                <a:cs typeface="微软雅黑" panose="020B0503020204020204" charset="-122"/>
              </a:rPr>
              <a:t>密钥</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curl -fsSL https://download.docker.com/linux/ubuntu/gpg | sudo gpg --dearmor -o /usr/share/keyrings/docker-archive-keyring.gpg</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4. </a:t>
            </a:r>
            <a:r>
              <a:rPr lang="zh-CN" altLang="en-US" sz="1200" b="0" i="0">
                <a:latin typeface="微软雅黑" panose="020B0503020204020204" charset="-122"/>
                <a:ea typeface="微软雅黑" panose="020B0503020204020204" charset="-122"/>
                <a:cs typeface="微软雅黑" panose="020B0503020204020204" charset="-122"/>
              </a:rPr>
              <a:t>设置稳定版仓库</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echo "deb [arch=$(dpkg --print-architecture) signed-by=/usr/share/keyrings/docker-archive-keyring.gpg] https://download.docker.com/linux/ubuntu $(lsb_release -cs) stable" | sudo tee /etc/apt/sources.list.d/docker.list &gt; /dev/null</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5. </a:t>
            </a:r>
            <a:r>
              <a:rPr lang="zh-CN" altLang="en-US" sz="1200" b="0" i="0">
                <a:latin typeface="微软雅黑" panose="020B0503020204020204" charset="-122"/>
                <a:ea typeface="微软雅黑" panose="020B0503020204020204" charset="-122"/>
                <a:cs typeface="微软雅黑" panose="020B0503020204020204" charset="-122"/>
              </a:rPr>
              <a:t>安装</a:t>
            </a:r>
            <a:r>
              <a:rPr lang="en-US" altLang="zh-CN" sz="1200" b="0" i="0">
                <a:latin typeface="微软雅黑" panose="020B0503020204020204" charset="-122"/>
                <a:ea typeface="微软雅黑" panose="020B0503020204020204" charset="-122"/>
                <a:cs typeface="微软雅黑" panose="020B0503020204020204" charset="-122"/>
              </a:rPr>
              <a:t> Docker </a:t>
            </a:r>
            <a:r>
              <a:rPr lang="zh-CN" altLang="en-US" sz="1200" b="0" i="0">
                <a:latin typeface="微软雅黑" panose="020B0503020204020204" charset="-122"/>
                <a:ea typeface="微软雅黑" panose="020B0503020204020204" charset="-122"/>
                <a:cs typeface="微软雅黑" panose="020B0503020204020204" charset="-122"/>
              </a:rPr>
              <a:t>引擎</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apt-get update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apt-get install docker-ce docker-ce-cli containerd.io</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6. </a:t>
            </a:r>
            <a:r>
              <a:rPr lang="zh-CN" altLang="en-US" sz="1200" b="0" i="0">
                <a:latin typeface="微软雅黑" panose="020B0503020204020204" charset="-122"/>
                <a:ea typeface="微软雅黑" panose="020B0503020204020204" charset="-122"/>
                <a:cs typeface="微软雅黑" panose="020B0503020204020204" charset="-122"/>
              </a:rPr>
              <a:t>验证安装（启动服务并测试）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systemctl start docker</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sudo docker run hello-world  # </a:t>
            </a:r>
            <a:r>
              <a:rPr lang="zh-CN" altLang="en-US" sz="1200" b="0" i="0">
                <a:latin typeface="微软雅黑" panose="020B0503020204020204" charset="-122"/>
                <a:ea typeface="微软雅黑" panose="020B0503020204020204" charset="-122"/>
                <a:cs typeface="微软雅黑" panose="020B0503020204020204" charset="-122"/>
              </a:rPr>
              <a:t>成功会显示欢迎信息</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14159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三、</a:t>
            </a:r>
            <a:r>
              <a:rPr lang="en-US" altLang="zh-CN" sz="1200" b="0" i="0">
                <a:latin typeface="微软雅黑" panose="020B0503020204020204" charset="-122"/>
                <a:ea typeface="微软雅黑" panose="020B0503020204020204" charset="-122"/>
                <a:cs typeface="微软雅黑" panose="020B0503020204020204" charset="-122"/>
              </a:rPr>
              <a:t>Docker </a:t>
            </a:r>
            <a:r>
              <a:rPr lang="zh-CN" altLang="en-US" sz="1200" b="0" i="0">
                <a:latin typeface="微软雅黑" panose="020B0503020204020204" charset="-122"/>
                <a:ea typeface="微软雅黑" panose="020B0503020204020204" charset="-122"/>
                <a:cs typeface="微软雅黑" panose="020B0503020204020204" charset="-122"/>
              </a:rPr>
              <a:t>基础操作（核心命令）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镜像操作</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拉取镜像（从</a:t>
            </a:r>
            <a:r>
              <a:rPr lang="en-US" altLang="zh-CN" sz="1200" b="0" i="0">
                <a:latin typeface="微软雅黑" panose="020B0503020204020204" charset="-122"/>
                <a:ea typeface="微软雅黑" panose="020B0503020204020204" charset="-122"/>
                <a:cs typeface="微软雅黑" panose="020B0503020204020204" charset="-122"/>
              </a:rPr>
              <a:t> Docker Hub</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pull </a:t>
            </a:r>
            <a:r>
              <a:rPr lang="zh-CN" altLang="en-US" sz="1200" b="0" i="0">
                <a:latin typeface="微软雅黑" panose="020B0503020204020204" charset="-122"/>
                <a:ea typeface="微软雅黑" panose="020B0503020204020204" charset="-122"/>
                <a:cs typeface="微软雅黑" panose="020B0503020204020204" charset="-122"/>
              </a:rPr>
              <a:t>镜像名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标签</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例：</a:t>
            </a:r>
            <a:r>
              <a:rPr lang="en-US" altLang="zh-CN" sz="1200" b="0" i="0">
                <a:latin typeface="微软雅黑" panose="020B0503020204020204" charset="-122"/>
                <a:ea typeface="微软雅黑" panose="020B0503020204020204" charset="-122"/>
                <a:cs typeface="微软雅黑" panose="020B0503020204020204" charset="-122"/>
              </a:rPr>
              <a:t>docker pull nginx:latest</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latest</a:t>
            </a:r>
            <a:r>
              <a:rPr lang="zh-CN" altLang="en-US" sz="1200" b="0" i="0">
                <a:latin typeface="微软雅黑" panose="020B0503020204020204" charset="-122"/>
                <a:ea typeface="微软雅黑" panose="020B0503020204020204" charset="-122"/>
                <a:cs typeface="微软雅黑" panose="020B0503020204020204" charset="-122"/>
              </a:rPr>
              <a:t>为最新版）</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查看本地镜像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images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删除镜像（需先停止依赖该镜像的容器）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rmi </a:t>
            </a:r>
            <a:r>
              <a:rPr lang="zh-CN" altLang="en-US" sz="1200" b="0" i="0">
                <a:latin typeface="微软雅黑" panose="020B0503020204020204" charset="-122"/>
                <a:ea typeface="微软雅黑" panose="020B0503020204020204" charset="-122"/>
                <a:cs typeface="微软雅黑" panose="020B0503020204020204" charset="-122"/>
              </a:rPr>
              <a:t>镜像</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镜像名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推送镜像到仓库（需先登录）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login  # </a:t>
            </a:r>
            <a:r>
              <a:rPr lang="zh-CN" altLang="en-US" sz="1200" b="0" i="0">
                <a:latin typeface="微软雅黑" panose="020B0503020204020204" charset="-122"/>
                <a:ea typeface="微软雅黑" panose="020B0503020204020204" charset="-122"/>
                <a:cs typeface="微软雅黑" panose="020B0503020204020204" charset="-122"/>
              </a:rPr>
              <a:t>输入</a:t>
            </a:r>
            <a:r>
              <a:rPr lang="en-US" altLang="zh-CN" sz="1200" b="0" i="0">
                <a:latin typeface="微软雅黑" panose="020B0503020204020204" charset="-122"/>
                <a:ea typeface="微软雅黑" panose="020B0503020204020204" charset="-122"/>
                <a:cs typeface="微软雅黑" panose="020B0503020204020204" charset="-122"/>
              </a:rPr>
              <a:t> Docker Hub </a:t>
            </a:r>
            <a:r>
              <a:rPr lang="zh-CN" altLang="en-US" sz="1200" b="0" i="0">
                <a:latin typeface="微软雅黑" panose="020B0503020204020204" charset="-122"/>
                <a:ea typeface="微软雅黑" panose="020B0503020204020204" charset="-122"/>
                <a:cs typeface="微软雅黑" panose="020B0503020204020204" charset="-122"/>
              </a:rPr>
              <a:t>账号密码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tag </a:t>
            </a:r>
            <a:r>
              <a:rPr lang="zh-CN" altLang="en-US" sz="1200" b="0" i="0">
                <a:latin typeface="微软雅黑" panose="020B0503020204020204" charset="-122"/>
                <a:ea typeface="微软雅黑" panose="020B0503020204020204" charset="-122"/>
                <a:cs typeface="微软雅黑" panose="020B0503020204020204" charset="-122"/>
              </a:rPr>
              <a:t>本地镜像名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标签</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仓库名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镜像名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标签</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打标签</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push </a:t>
            </a:r>
            <a:r>
              <a:rPr lang="zh-CN" altLang="en-US" sz="1200" b="0" i="0">
                <a:latin typeface="微软雅黑" panose="020B0503020204020204" charset="-122"/>
                <a:ea typeface="微软雅黑" panose="020B0503020204020204" charset="-122"/>
                <a:cs typeface="微软雅黑" panose="020B0503020204020204" charset="-122"/>
              </a:rPr>
              <a:t>仓库名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镜像名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标签</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829300"/>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三、</a:t>
            </a:r>
            <a:r>
              <a:rPr lang="en-US" altLang="zh-CN" sz="1200" b="0" i="0">
                <a:latin typeface="微软雅黑" panose="020B0503020204020204" charset="-122"/>
                <a:ea typeface="微软雅黑" panose="020B0503020204020204" charset="-122"/>
                <a:cs typeface="微软雅黑" panose="020B0503020204020204" charset="-122"/>
              </a:rPr>
              <a:t>Docker </a:t>
            </a:r>
            <a:r>
              <a:rPr lang="zh-CN" altLang="en-US" sz="1200" b="0" i="0">
                <a:latin typeface="微软雅黑" panose="020B0503020204020204" charset="-122"/>
                <a:ea typeface="微软雅黑" panose="020B0503020204020204" charset="-122"/>
                <a:cs typeface="微软雅黑" panose="020B0503020204020204" charset="-122"/>
              </a:rPr>
              <a:t>基础操作（核心命令）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容器操作</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运行容器（从镜像创建并启动）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a:t>
            </a:r>
            <a:r>
              <a:rPr lang="zh-CN" altLang="en-US" sz="1200" b="0" i="0">
                <a:latin typeface="微软雅黑" panose="020B0503020204020204" charset="-122"/>
                <a:ea typeface="微软雅黑" panose="020B0503020204020204" charset="-122"/>
                <a:cs typeface="微软雅黑" panose="020B0503020204020204" charset="-122"/>
              </a:rPr>
              <a:t>选项</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镜像名</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命令</a:t>
            </a:r>
            <a:r>
              <a:rPr lang="en-US" altLang="zh-CN" sz="1200" b="0" i="0">
                <a:latin typeface="微软雅黑" panose="020B0503020204020204" charset="-122"/>
                <a:ea typeface="微软雅黑" panose="020B0503020204020204" charset="-122"/>
                <a:cs typeface="微软雅黑" panose="020B0503020204020204" charset="-122"/>
              </a:rPr>
              <a: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常用选项：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-d</a:t>
            </a:r>
            <a:r>
              <a:rPr lang="zh-CN" altLang="en-US" sz="1200" b="0" i="0">
                <a:latin typeface="微软雅黑" panose="020B0503020204020204" charset="-122"/>
                <a:ea typeface="微软雅黑" panose="020B0503020204020204" charset="-122"/>
                <a:cs typeface="微软雅黑" panose="020B0503020204020204" charset="-122"/>
              </a:rPr>
              <a:t>：后台运行（守护模式）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 </a:t>
            </a:r>
            <a:r>
              <a:rPr lang="zh-CN" altLang="en-US" sz="1200" b="0" i="0">
                <a:latin typeface="微软雅黑" panose="020B0503020204020204" charset="-122"/>
                <a:ea typeface="微软雅黑" panose="020B0503020204020204" charset="-122"/>
                <a:cs typeface="微软雅黑" panose="020B0503020204020204" charset="-122"/>
              </a:rPr>
              <a:t>主机端口</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容器端口：端口映射（如</a:t>
            </a:r>
            <a:r>
              <a:rPr lang="en-US" altLang="zh-CN" sz="1200" b="0" i="0">
                <a:latin typeface="微软雅黑" panose="020B0503020204020204" charset="-122"/>
                <a:ea typeface="微软雅黑" panose="020B0503020204020204" charset="-122"/>
                <a:cs typeface="微软雅黑" panose="020B0503020204020204" charset="-122"/>
              </a:rPr>
              <a:t> -p 8080:80 </a:t>
            </a:r>
            <a:r>
              <a:rPr lang="zh-CN" altLang="en-US" sz="1200" b="0" i="0">
                <a:latin typeface="微软雅黑" panose="020B0503020204020204" charset="-122"/>
                <a:ea typeface="微软雅黑" panose="020B0503020204020204" charset="-122"/>
                <a:cs typeface="微软雅黑" panose="020B0503020204020204" charset="-122"/>
              </a:rPr>
              <a:t>把容器</a:t>
            </a:r>
            <a:r>
              <a:rPr lang="en-US" altLang="zh-CN" sz="1200" b="0" i="0">
                <a:latin typeface="微软雅黑" panose="020B0503020204020204" charset="-122"/>
                <a:ea typeface="微软雅黑" panose="020B0503020204020204" charset="-122"/>
                <a:cs typeface="微软雅黑" panose="020B0503020204020204" charset="-122"/>
              </a:rPr>
              <a:t>80</a:t>
            </a:r>
            <a:r>
              <a:rPr lang="zh-CN" altLang="en-US" sz="1200" b="0" i="0">
                <a:latin typeface="微软雅黑" panose="020B0503020204020204" charset="-122"/>
                <a:ea typeface="微软雅黑" panose="020B0503020204020204" charset="-122"/>
                <a:cs typeface="微软雅黑" panose="020B0503020204020204" charset="-122"/>
              </a:rPr>
              <a:t>端口映射到主机</a:t>
            </a:r>
            <a:r>
              <a:rPr lang="en-US" altLang="zh-CN" sz="1200" b="0" i="0">
                <a:latin typeface="微软雅黑" panose="020B0503020204020204" charset="-122"/>
                <a:ea typeface="微软雅黑" panose="020B0503020204020204" charset="-122"/>
                <a:cs typeface="微软雅黑" panose="020B0503020204020204" charset="-122"/>
              </a:rPr>
              <a:t>8080</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-v </a:t>
            </a:r>
            <a:r>
              <a:rPr lang="zh-CN" altLang="en-US" sz="1200" b="0" i="0">
                <a:latin typeface="微软雅黑" panose="020B0503020204020204" charset="-122"/>
                <a:ea typeface="微软雅黑" panose="020B0503020204020204" charset="-122"/>
                <a:cs typeface="微软雅黑" panose="020B0503020204020204" charset="-122"/>
              </a:rPr>
              <a:t>主机目录</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容器目录：数据卷挂载（持久化数据）</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--name </a:t>
            </a:r>
            <a:r>
              <a:rPr lang="zh-CN" altLang="en-US" sz="1200" b="0" i="0">
                <a:latin typeface="微软雅黑" panose="020B0503020204020204" charset="-122"/>
                <a:ea typeface="微软雅黑" panose="020B0503020204020204" charset="-122"/>
                <a:cs typeface="微软雅黑" panose="020B0503020204020204" charset="-122"/>
              </a:rPr>
              <a:t>容器名：指定容器名称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示例：运行</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容器，映射</a:t>
            </a:r>
            <a:r>
              <a:rPr lang="en-US" altLang="zh-CN" sz="1200" b="0" i="0">
                <a:latin typeface="微软雅黑" panose="020B0503020204020204" charset="-122"/>
                <a:ea typeface="微软雅黑" panose="020B0503020204020204" charset="-122"/>
                <a:cs typeface="微软雅黑" panose="020B0503020204020204" charset="-122"/>
              </a:rPr>
              <a:t>80</a:t>
            </a:r>
            <a:r>
              <a:rPr lang="zh-CN" altLang="en-US" sz="1200" b="0" i="0">
                <a:latin typeface="微软雅黑" panose="020B0503020204020204" charset="-122"/>
                <a:ea typeface="微软雅黑" panose="020B0503020204020204" charset="-122"/>
                <a:cs typeface="微软雅黑" panose="020B0503020204020204" charset="-122"/>
              </a:rPr>
              <a:t>端口，后台运行</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-p 80:80 --name mynginx nginx</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查看运行中的容器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查看所有容器（包括停止的）</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ps -a</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14159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三、</a:t>
            </a:r>
            <a:r>
              <a:rPr lang="en-US" altLang="zh-CN" sz="1200" b="0" i="0">
                <a:latin typeface="微软雅黑" panose="020B0503020204020204" charset="-122"/>
                <a:ea typeface="微软雅黑" panose="020B0503020204020204" charset="-122"/>
                <a:cs typeface="微软雅黑" panose="020B0503020204020204" charset="-122"/>
              </a:rPr>
              <a:t>Docker </a:t>
            </a:r>
            <a:r>
              <a:rPr lang="zh-CN" altLang="en-US" sz="1200" b="0" i="0">
                <a:latin typeface="微软雅黑" panose="020B0503020204020204" charset="-122"/>
                <a:ea typeface="微软雅黑" panose="020B0503020204020204" charset="-122"/>
                <a:cs typeface="微软雅黑" panose="020B0503020204020204" charset="-122"/>
              </a:rPr>
              <a:t>基础操作（核心命令）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容器操作</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停止容器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stop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容器名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启动已停止的容器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start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容器名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进入容器内部（交互模式）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exec -it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容器名</a:t>
            </a:r>
            <a:r>
              <a:rPr lang="en-US" altLang="zh-CN" sz="1200" b="0" i="0">
                <a:latin typeface="微软雅黑" panose="020B0503020204020204" charset="-122"/>
                <a:ea typeface="微软雅黑" panose="020B0503020204020204" charset="-122"/>
                <a:cs typeface="微软雅黑" panose="020B0503020204020204" charset="-122"/>
              </a:rPr>
              <a:t> /bin/bash  # </a:t>
            </a:r>
            <a:r>
              <a:rPr lang="zh-CN" altLang="en-US" sz="1200" b="0" i="0">
                <a:latin typeface="微软雅黑" panose="020B0503020204020204" charset="-122"/>
                <a:ea typeface="微软雅黑" panose="020B0503020204020204" charset="-122"/>
                <a:cs typeface="微软雅黑" panose="020B0503020204020204" charset="-122"/>
              </a:rPr>
              <a:t>进入后可执行命令，</a:t>
            </a:r>
            <a:r>
              <a:rPr lang="en-US" altLang="zh-CN" sz="1200" b="0" i="0">
                <a:latin typeface="微软雅黑" panose="020B0503020204020204" charset="-122"/>
                <a:ea typeface="微软雅黑" panose="020B0503020204020204" charset="-122"/>
                <a:cs typeface="微软雅黑" panose="020B0503020204020204" charset="-122"/>
              </a:rPr>
              <a:t>exit</a:t>
            </a:r>
            <a:r>
              <a:rPr lang="zh-CN" altLang="en-US" sz="1200" b="0" i="0">
                <a:latin typeface="微软雅黑" panose="020B0503020204020204" charset="-122"/>
                <a:ea typeface="微软雅黑" panose="020B0503020204020204" charset="-122"/>
                <a:cs typeface="微软雅黑" panose="020B0503020204020204" charset="-122"/>
              </a:rPr>
              <a:t>退出</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删除容器（需先停止）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rm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容器名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强制删除运行中的容器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rm -f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r>
              <a:rPr lang="zh-CN" altLang="en-US" sz="1200" b="0" i="0">
                <a:latin typeface="微软雅黑" panose="020B0503020204020204" charset="-122"/>
                <a:ea typeface="微软雅黑" panose="020B0503020204020204" charset="-122"/>
                <a:cs typeface="微软雅黑" panose="020B0503020204020204" charset="-122"/>
              </a:rPr>
              <a:t>容器名</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66737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 </a:t>
            </a:r>
            <a:r>
              <a:rPr lang="zh-CN" altLang="en-US" sz="1200" b="0" i="0">
                <a:latin typeface="微软雅黑" panose="020B0503020204020204" charset="-122"/>
                <a:ea typeface="微软雅黑" panose="020B0503020204020204" charset="-122"/>
                <a:cs typeface="微软雅黑" panose="020B0503020204020204" charset="-122"/>
              </a:rPr>
              <a:t>数据持久化（避免容器删除后数据丢失）</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通过</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数据卷（</a:t>
            </a:r>
            <a:r>
              <a:rPr lang="en-US" altLang="zh-CN" sz="1200" b="0" i="0">
                <a:latin typeface="微软雅黑" panose="020B0503020204020204" charset="-122"/>
                <a:ea typeface="微软雅黑" panose="020B0503020204020204" charset="-122"/>
                <a:cs typeface="微软雅黑" panose="020B0503020204020204" charset="-122"/>
              </a:rPr>
              <a:t>Volume</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或</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绑定挂载</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实现：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方法</a:t>
            </a:r>
            <a:r>
              <a:rPr lang="en-US" altLang="zh-CN" sz="1200" b="0" i="0">
                <a:latin typeface="微软雅黑" panose="020B0503020204020204" charset="-122"/>
                <a:ea typeface="微软雅黑" panose="020B0503020204020204" charset="-122"/>
                <a:cs typeface="微软雅黑" panose="020B0503020204020204" charset="-122"/>
              </a:rPr>
              <a:t>1</a:t>
            </a:r>
            <a:r>
              <a:rPr lang="zh-CN" altLang="en-US" sz="1200" b="0" i="0">
                <a:latin typeface="微软雅黑" panose="020B0503020204020204" charset="-122"/>
                <a:ea typeface="微软雅黑" panose="020B0503020204020204" charset="-122"/>
                <a:cs typeface="微软雅黑" panose="020B0503020204020204" charset="-122"/>
              </a:rPr>
              <a:t>：创建数据卷并挂载（推荐）</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volume create nginx_data  # </a:t>
            </a:r>
            <a:r>
              <a:rPr lang="zh-CN" altLang="en-US" sz="1200" b="0" i="0">
                <a:latin typeface="微软雅黑" panose="020B0503020204020204" charset="-122"/>
                <a:ea typeface="微软雅黑" panose="020B0503020204020204" charset="-122"/>
                <a:cs typeface="微软雅黑" panose="020B0503020204020204" charset="-122"/>
              </a:rPr>
              <a:t>创建卷</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-p 80:80 -v nginx_data:/usr/share/nginx/html --name mynginx nginx</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方法</a:t>
            </a:r>
            <a:r>
              <a:rPr lang="en-US" altLang="zh-CN" sz="1200" b="0" i="0">
                <a:latin typeface="微软雅黑" panose="020B0503020204020204" charset="-122"/>
                <a:ea typeface="微软雅黑" panose="020B0503020204020204" charset="-122"/>
                <a:cs typeface="微软雅黑" panose="020B0503020204020204" charset="-122"/>
              </a:rPr>
              <a:t>2</a:t>
            </a:r>
            <a:r>
              <a:rPr lang="zh-CN" altLang="en-US" sz="1200" b="0" i="0">
                <a:latin typeface="微软雅黑" panose="020B0503020204020204" charset="-122"/>
                <a:ea typeface="微软雅黑" panose="020B0503020204020204" charset="-122"/>
                <a:cs typeface="微软雅黑" panose="020B0503020204020204" charset="-122"/>
              </a:rPr>
              <a:t>：直接挂载主机目录（适合开发）</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-p 80:80 -v /home/user/html:/usr/share/nginx/html --name mynginx nginx</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66737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四、</a:t>
            </a:r>
            <a:r>
              <a:rPr lang="en-US" altLang="zh-CN" sz="1200" b="0" i="0">
                <a:latin typeface="微软雅黑" panose="020B0503020204020204" charset="-122"/>
                <a:ea typeface="微软雅黑" panose="020B0503020204020204" charset="-122"/>
                <a:cs typeface="微软雅黑" panose="020B0503020204020204" charset="-122"/>
              </a:rPr>
              <a:t>Docker </a:t>
            </a:r>
            <a:r>
              <a:rPr lang="zh-CN" altLang="en-US" sz="1200" b="0" i="0">
                <a:latin typeface="微软雅黑" panose="020B0503020204020204" charset="-122"/>
                <a:ea typeface="微软雅黑" panose="020B0503020204020204" charset="-122"/>
                <a:cs typeface="微软雅黑" panose="020B0503020204020204" charset="-122"/>
              </a:rPr>
              <a:t>部署实战案例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部署</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1. </a:t>
            </a:r>
            <a:r>
              <a:rPr lang="zh-CN" altLang="en-US" sz="1200" b="0" i="0">
                <a:latin typeface="微软雅黑" panose="020B0503020204020204" charset="-122"/>
                <a:ea typeface="微软雅黑" panose="020B0503020204020204" charset="-122"/>
                <a:cs typeface="微软雅黑" panose="020B0503020204020204" charset="-122"/>
              </a:rPr>
              <a:t>拉取</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镜像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pull nginx:latest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2. </a:t>
            </a:r>
            <a:r>
              <a:rPr lang="zh-CN" altLang="en-US" sz="1200" b="0" i="0">
                <a:latin typeface="微软雅黑" panose="020B0503020204020204" charset="-122"/>
                <a:ea typeface="微软雅黑" panose="020B0503020204020204" charset="-122"/>
                <a:cs typeface="微软雅黑" panose="020B0503020204020204" charset="-122"/>
              </a:rPr>
              <a:t>运行容器（映射</a:t>
            </a:r>
            <a:r>
              <a:rPr lang="en-US" altLang="zh-CN" sz="1200" b="0" i="0">
                <a:latin typeface="微软雅黑" panose="020B0503020204020204" charset="-122"/>
                <a:ea typeface="微软雅黑" panose="020B0503020204020204" charset="-122"/>
                <a:cs typeface="微软雅黑" panose="020B0503020204020204" charset="-122"/>
              </a:rPr>
              <a:t>80</a:t>
            </a:r>
            <a:r>
              <a:rPr lang="zh-CN" altLang="en-US" sz="1200" b="0" i="0">
                <a:latin typeface="微软雅黑" panose="020B0503020204020204" charset="-122"/>
                <a:ea typeface="微软雅黑" panose="020B0503020204020204" charset="-122"/>
                <a:cs typeface="微软雅黑" panose="020B0503020204020204" charset="-122"/>
              </a:rPr>
              <a:t>端口，挂载本地</a:t>
            </a:r>
            <a:r>
              <a:rPr lang="en-US" altLang="zh-CN" sz="1200" b="0" i="0">
                <a:latin typeface="微软雅黑" panose="020B0503020204020204" charset="-122"/>
                <a:ea typeface="微软雅黑" panose="020B0503020204020204" charset="-122"/>
                <a:cs typeface="微软雅黑" panose="020B0503020204020204" charset="-122"/>
              </a:rPr>
              <a:t>html</a:t>
            </a:r>
            <a:r>
              <a:rPr lang="zh-CN" altLang="en-US" sz="1200" b="0" i="0">
                <a:latin typeface="微软雅黑" panose="020B0503020204020204" charset="-122"/>
                <a:ea typeface="微软雅黑" panose="020B0503020204020204" charset="-122"/>
                <a:cs typeface="微软雅黑" panose="020B0503020204020204" charset="-122"/>
              </a:rPr>
              <a:t>目录）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mkdir -p ~/nginx/html  # </a:t>
            </a:r>
            <a:r>
              <a:rPr lang="zh-CN" altLang="en-US" sz="1200" b="0" i="0">
                <a:latin typeface="微软雅黑" panose="020B0503020204020204" charset="-122"/>
                <a:ea typeface="微软雅黑" panose="020B0503020204020204" charset="-122"/>
                <a:cs typeface="微软雅黑" panose="020B0503020204020204" charset="-122"/>
              </a:rPr>
              <a:t>本地目录（存放静态文件）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echo "&lt;h1&gt;Hello Docker Nginx&lt;/h1&gt;" &gt; ~/nginx/html/index.html  # </a:t>
            </a:r>
            <a:r>
              <a:rPr lang="zh-CN" altLang="en-US" sz="1200" b="0" i="0">
                <a:latin typeface="微软雅黑" panose="020B0503020204020204" charset="-122"/>
                <a:ea typeface="微软雅黑" panose="020B0503020204020204" charset="-122"/>
                <a:cs typeface="微软雅黑" panose="020B0503020204020204" charset="-122"/>
              </a:rPr>
              <a:t>创建测试页面</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 80:80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-v ~/nginx/html:/usr/share/nginx/html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--name mynginx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nginx</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3. </a:t>
            </a:r>
            <a:r>
              <a:rPr lang="zh-CN" altLang="en-US" sz="1200" b="0" i="0">
                <a:latin typeface="微软雅黑" panose="020B0503020204020204" charset="-122"/>
                <a:ea typeface="微软雅黑" panose="020B0503020204020204" charset="-122"/>
                <a:cs typeface="微软雅黑" panose="020B0503020204020204" charset="-122"/>
              </a:rPr>
              <a:t>验证：访问</a:t>
            </a:r>
            <a:r>
              <a:rPr lang="en-US" altLang="zh-CN" sz="1200" b="0" i="0">
                <a:latin typeface="微软雅黑" panose="020B0503020204020204" charset="-122"/>
                <a:ea typeface="微软雅黑" panose="020B0503020204020204" charset="-122"/>
                <a:cs typeface="微软雅黑" panose="020B0503020204020204" charset="-122"/>
              </a:rPr>
              <a:t> http://localhost </a:t>
            </a:r>
            <a:r>
              <a:rPr lang="zh-CN" altLang="en-US" sz="1200" b="0" i="0">
                <a:latin typeface="微软雅黑" panose="020B0503020204020204" charset="-122"/>
                <a:ea typeface="微软雅黑" panose="020B0503020204020204" charset="-122"/>
                <a:cs typeface="微软雅黑" panose="020B0503020204020204" charset="-122"/>
              </a:rPr>
              <a:t>或</a:t>
            </a:r>
            <a:r>
              <a:rPr lang="en-US" altLang="zh-CN" sz="1200" b="0" i="0">
                <a:latin typeface="微软雅黑" panose="020B0503020204020204" charset="-122"/>
                <a:ea typeface="微软雅黑" panose="020B0503020204020204" charset="-122"/>
                <a:cs typeface="微软雅黑" panose="020B0503020204020204" charset="-122"/>
              </a:rPr>
              <a:t> http://</a:t>
            </a:r>
            <a:r>
              <a:rPr lang="zh-CN" altLang="en-US" sz="1200" b="0" i="0">
                <a:latin typeface="微软雅黑" panose="020B0503020204020204" charset="-122"/>
                <a:ea typeface="微软雅黑" panose="020B0503020204020204" charset="-122"/>
                <a:cs typeface="微软雅黑" panose="020B0503020204020204" charset="-122"/>
              </a:rPr>
              <a:t>主机</a:t>
            </a:r>
            <a:r>
              <a:rPr lang="en-US" altLang="zh-CN" sz="1200" b="0" i="0">
                <a:latin typeface="微软雅黑" panose="020B0503020204020204" charset="-122"/>
                <a:ea typeface="微软雅黑" panose="020B0503020204020204" charset="-122"/>
                <a:cs typeface="微软雅黑" panose="020B0503020204020204" charset="-122"/>
              </a:rPr>
              <a:t>IP</a:t>
            </a:r>
            <a:r>
              <a:rPr lang="zh-CN" altLang="en-US" sz="1200" b="0" i="0">
                <a:latin typeface="微软雅黑" panose="020B0503020204020204" charset="-122"/>
                <a:ea typeface="微软雅黑" panose="020B0503020204020204" charset="-122"/>
                <a:cs typeface="微软雅黑" panose="020B0503020204020204" charset="-122"/>
              </a:rPr>
              <a:t>，显示</a:t>
            </a:r>
            <a:r>
              <a:rPr lang="en-US" altLang="zh-CN" sz="1200" b="0" i="0">
                <a:latin typeface="微软雅黑" panose="020B0503020204020204" charset="-122"/>
                <a:ea typeface="微软雅黑" panose="020B0503020204020204" charset="-122"/>
                <a:cs typeface="微软雅黑" panose="020B0503020204020204" charset="-122"/>
              </a:rPr>
              <a:t>“Hello Docker Nginx”</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29565" y="608965"/>
            <a:ext cx="10229215" cy="5820410"/>
          </a:xfrm>
          <a:prstGeom prst="rect">
            <a:avLst/>
          </a:prstGeom>
        </p:spPr>
      </p:pic>
      <p:sp>
        <p:nvSpPr>
          <p:cNvPr id="2" name="标题 1"/>
          <p:cNvSpPr>
            <a:spLocks noGrp="1"/>
          </p:cNvSpPr>
          <p:nvPr>
            <p:ph type="title"/>
            <p:custDataLst>
              <p:tags r:id="rId3"/>
            </p:custDataLst>
          </p:nvPr>
        </p:nvSpPr>
        <p:spPr>
          <a:xfrm>
            <a:off x="214630" y="158115"/>
            <a:ext cx="10800080" cy="511175"/>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python</a:t>
            </a:r>
            <a:r>
              <a:rPr lang="zh-CN" altLang="en-US" sz="2800">
                <a:sym typeface="+mn-ea"/>
              </a:rPr>
              <a:t>规范编程</a:t>
            </a:r>
            <a:endParaRPr lang="zh-CN" altLang="en-US" sz="2800">
              <a:sym typeface="+mn-ea"/>
            </a:endParaRPr>
          </a:p>
        </p:txBody>
      </p:sp>
    </p:spTree>
    <p:custDataLst>
      <p:tags r:id="rId4"/>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566737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部署</a:t>
            </a:r>
            <a:r>
              <a:rPr lang="en-US" altLang="zh-CN" sz="1200" b="0" i="0">
                <a:latin typeface="微软雅黑" panose="020B0503020204020204" charset="-122"/>
                <a:ea typeface="微软雅黑" panose="020B0503020204020204" charset="-122"/>
                <a:cs typeface="微软雅黑" panose="020B0503020204020204" charset="-122"/>
              </a:rPr>
              <a:t> MongoDB </a:t>
            </a:r>
            <a:r>
              <a:rPr lang="zh-CN" altLang="en-US" sz="1200" b="0" i="0">
                <a:latin typeface="微软雅黑" panose="020B0503020204020204" charset="-122"/>
                <a:ea typeface="微软雅黑" panose="020B0503020204020204" charset="-122"/>
                <a:cs typeface="微软雅黑" panose="020B0503020204020204" charset="-122"/>
              </a:rPr>
              <a:t>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1. </a:t>
            </a:r>
            <a:r>
              <a:rPr lang="zh-CN" altLang="en-US" sz="1200" b="0" i="0">
                <a:latin typeface="微软雅黑" panose="020B0503020204020204" charset="-122"/>
                <a:ea typeface="微软雅黑" panose="020B0503020204020204" charset="-122"/>
                <a:cs typeface="微软雅黑" panose="020B0503020204020204" charset="-122"/>
              </a:rPr>
              <a:t>拉取</a:t>
            </a:r>
            <a:r>
              <a:rPr lang="en-US" altLang="zh-CN" sz="1200" b="0" i="0">
                <a:latin typeface="微软雅黑" panose="020B0503020204020204" charset="-122"/>
                <a:ea typeface="微软雅黑" panose="020B0503020204020204" charset="-122"/>
                <a:cs typeface="微软雅黑" panose="020B0503020204020204" charset="-122"/>
              </a:rPr>
              <a:t> MongoDB </a:t>
            </a:r>
            <a:r>
              <a:rPr lang="zh-CN" altLang="en-US" sz="1200" b="0" i="0">
                <a:latin typeface="微软雅黑" panose="020B0503020204020204" charset="-122"/>
                <a:ea typeface="微软雅黑" panose="020B0503020204020204" charset="-122"/>
                <a:cs typeface="微软雅黑" panose="020B0503020204020204" charset="-122"/>
              </a:rPr>
              <a:t>镜像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pull mongo:latest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2. </a:t>
            </a:r>
            <a:r>
              <a:rPr lang="zh-CN" altLang="en-US" sz="1200" b="0" i="0">
                <a:latin typeface="微软雅黑" panose="020B0503020204020204" charset="-122"/>
                <a:ea typeface="微软雅黑" panose="020B0503020204020204" charset="-122"/>
                <a:cs typeface="微软雅黑" panose="020B0503020204020204" charset="-122"/>
              </a:rPr>
              <a:t>运行容器（映射</a:t>
            </a:r>
            <a:r>
              <a:rPr lang="en-US" altLang="zh-CN" sz="1200" b="0" i="0">
                <a:latin typeface="微软雅黑" panose="020B0503020204020204" charset="-122"/>
                <a:ea typeface="微软雅黑" panose="020B0503020204020204" charset="-122"/>
                <a:cs typeface="微软雅黑" panose="020B0503020204020204" charset="-122"/>
              </a:rPr>
              <a:t>27017</a:t>
            </a:r>
            <a:r>
              <a:rPr lang="zh-CN" altLang="en-US" sz="1200" b="0" i="0">
                <a:latin typeface="微软雅黑" panose="020B0503020204020204" charset="-122"/>
                <a:ea typeface="微软雅黑" panose="020B0503020204020204" charset="-122"/>
                <a:cs typeface="微软雅黑" panose="020B0503020204020204" charset="-122"/>
              </a:rPr>
              <a:t>端口，数据持久化）</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volume create mongo_data  # </a:t>
            </a:r>
            <a:r>
              <a:rPr lang="zh-CN" altLang="en-US" sz="1200" b="0" i="0">
                <a:latin typeface="微软雅黑" panose="020B0503020204020204" charset="-122"/>
                <a:ea typeface="微软雅黑" panose="020B0503020204020204" charset="-122"/>
                <a:cs typeface="微软雅黑" panose="020B0503020204020204" charset="-122"/>
              </a:rPr>
              <a:t>数据卷（存储数据库文件）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 27017:27017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-v mongo_data:/data/db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-e MONGO_INITDB_ROOT_USERNAME=admin \  # </a:t>
            </a:r>
            <a:r>
              <a:rPr lang="zh-CN" altLang="en-US" sz="1200" b="0" i="0">
                <a:latin typeface="微软雅黑" panose="020B0503020204020204" charset="-122"/>
                <a:ea typeface="微软雅黑" panose="020B0503020204020204" charset="-122"/>
                <a:cs typeface="微软雅黑" panose="020B0503020204020204" charset="-122"/>
              </a:rPr>
              <a:t>用户名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-e MONGO_INITDB_ROOT_PASSWORD=123456 \  # </a:t>
            </a:r>
            <a:r>
              <a:rPr lang="zh-CN" altLang="en-US" sz="1200" b="0" i="0">
                <a:latin typeface="微软雅黑" panose="020B0503020204020204" charset="-122"/>
                <a:ea typeface="微软雅黑" panose="020B0503020204020204" charset="-122"/>
                <a:cs typeface="微软雅黑" panose="020B0503020204020204" charset="-122"/>
              </a:rPr>
              <a:t>密码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--name mymongo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mongo</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3. </a:t>
            </a:r>
            <a:r>
              <a:rPr lang="zh-CN" altLang="en-US" sz="1200" b="0" i="0">
                <a:latin typeface="微软雅黑" panose="020B0503020204020204" charset="-122"/>
                <a:ea typeface="微软雅黑" panose="020B0503020204020204" charset="-122"/>
                <a:cs typeface="微软雅黑" panose="020B0503020204020204" charset="-122"/>
              </a:rPr>
              <a:t>验证：通过客户端连接（如</a:t>
            </a:r>
            <a:r>
              <a:rPr lang="en-US" altLang="zh-CN" sz="1200" b="0" i="0">
                <a:latin typeface="微软雅黑" panose="020B0503020204020204" charset="-122"/>
                <a:ea typeface="微软雅黑" panose="020B0503020204020204" charset="-122"/>
                <a:cs typeface="微软雅黑" panose="020B0503020204020204" charset="-122"/>
              </a:rPr>
              <a:t> Robo 3T</a:t>
            </a:r>
            <a:r>
              <a:rPr lang="zh-CN" altLang="en-US" sz="1200" b="0" i="0">
                <a:latin typeface="微软雅黑" panose="020B0503020204020204" charset="-122"/>
                <a:ea typeface="微软雅黑" panose="020B0503020204020204" charset="-122"/>
                <a:cs typeface="微软雅黑" panose="020B0503020204020204" charset="-122"/>
              </a:rPr>
              <a:t>），地址</a:t>
            </a:r>
            <a:r>
              <a:rPr lang="en-US" altLang="zh-CN" sz="1200" b="0" i="0">
                <a:latin typeface="微软雅黑" panose="020B0503020204020204" charset="-122"/>
                <a:ea typeface="微软雅黑" panose="020B0503020204020204" charset="-122"/>
                <a:cs typeface="微软雅黑" panose="020B0503020204020204" charset="-122"/>
              </a:rPr>
              <a:t> localhost:27017</a:t>
            </a:r>
            <a:r>
              <a:rPr lang="zh-CN" altLang="en-US" sz="1200" b="0" i="0">
                <a:latin typeface="微软雅黑" panose="020B0503020204020204" charset="-122"/>
                <a:ea typeface="微软雅黑" panose="020B0503020204020204" charset="-122"/>
                <a:cs typeface="微软雅黑" panose="020B0503020204020204" charset="-122"/>
              </a:rPr>
              <a:t>，用户名</a:t>
            </a:r>
            <a:r>
              <a:rPr lang="en-US" altLang="zh-CN" sz="1200" b="0" i="0">
                <a:latin typeface="微软雅黑" panose="020B0503020204020204" charset="-122"/>
                <a:ea typeface="微软雅黑" panose="020B0503020204020204" charset="-122"/>
                <a:cs typeface="微软雅黑" panose="020B0503020204020204" charset="-122"/>
              </a:rPr>
              <a:t> admin</a:t>
            </a:r>
            <a:r>
              <a:rPr lang="zh-CN" altLang="en-US" sz="1200" b="0" i="0">
                <a:latin typeface="微软雅黑" panose="020B0503020204020204" charset="-122"/>
                <a:ea typeface="微软雅黑" panose="020B0503020204020204" charset="-122"/>
                <a:cs typeface="微软雅黑" panose="020B0503020204020204" charset="-122"/>
              </a:rPr>
              <a:t>，密码</a:t>
            </a:r>
            <a:r>
              <a:rPr lang="en-US" altLang="zh-CN" sz="1200" b="0" i="0">
                <a:latin typeface="微软雅黑" panose="020B0503020204020204" charset="-122"/>
                <a:ea typeface="微软雅黑" panose="020B0503020204020204" charset="-122"/>
                <a:cs typeface="微软雅黑" panose="020B0503020204020204" charset="-122"/>
              </a:rPr>
              <a:t> 123456</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 </a:t>
            </a:r>
            <a:r>
              <a:rPr lang="zh-CN" altLang="en-US" sz="1200" b="0" i="0">
                <a:latin typeface="微软雅黑" panose="020B0503020204020204" charset="-122"/>
                <a:ea typeface="微软雅黑" panose="020B0503020204020204" charset="-122"/>
                <a:cs typeface="微软雅黑" panose="020B0503020204020204" charset="-122"/>
              </a:rPr>
              <a:t>部署</a:t>
            </a:r>
            <a:r>
              <a:rPr lang="en-US" altLang="zh-CN" sz="1200" b="0" i="0">
                <a:latin typeface="微软雅黑" panose="020B0503020204020204" charset="-122"/>
                <a:ea typeface="微软雅黑" panose="020B0503020204020204" charset="-122"/>
                <a:cs typeface="微软雅黑" panose="020B0503020204020204" charset="-122"/>
              </a:rPr>
              <a:t> Python </a:t>
            </a:r>
            <a:r>
              <a:rPr lang="zh-CN" altLang="en-US" sz="1200" b="0" i="0">
                <a:latin typeface="微软雅黑" panose="020B0503020204020204" charset="-122"/>
                <a:ea typeface="微软雅黑" panose="020B0503020204020204" charset="-122"/>
                <a:cs typeface="微软雅黑" panose="020B0503020204020204" charset="-122"/>
              </a:rPr>
              <a:t>应用（</a:t>
            </a:r>
            <a:r>
              <a:rPr lang="en-US" altLang="zh-CN" sz="1200" b="0" i="0">
                <a:latin typeface="微软雅黑" panose="020B0503020204020204" charset="-122"/>
                <a:ea typeface="微软雅黑" panose="020B0503020204020204" charset="-122"/>
                <a:cs typeface="微软雅黑" panose="020B0503020204020204" charset="-122"/>
              </a:rPr>
              <a:t>Flask </a:t>
            </a:r>
            <a:r>
              <a:rPr lang="zh-CN" altLang="en-US" sz="1200" b="0" i="0">
                <a:latin typeface="微软雅黑" panose="020B0503020204020204" charset="-122"/>
                <a:ea typeface="微软雅黑" panose="020B0503020204020204" charset="-122"/>
                <a:cs typeface="微软雅黑" panose="020B0503020204020204" charset="-122"/>
              </a:rPr>
              <a:t>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步骤：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准备</a:t>
            </a:r>
            <a:r>
              <a:rPr lang="en-US" altLang="zh-CN" sz="1200" b="0" i="0">
                <a:latin typeface="微软雅黑" panose="020B0503020204020204" charset="-122"/>
                <a:ea typeface="微软雅黑" panose="020B0503020204020204" charset="-122"/>
                <a:cs typeface="微软雅黑" panose="020B0503020204020204" charset="-122"/>
              </a:rPr>
              <a:t> Flask </a:t>
            </a:r>
            <a:r>
              <a:rPr lang="zh-CN" altLang="en-US" sz="1200" b="0" i="0">
                <a:latin typeface="微软雅黑" panose="020B0503020204020204" charset="-122"/>
                <a:ea typeface="微软雅黑" panose="020B0503020204020204" charset="-122"/>
                <a:cs typeface="微软雅黑" panose="020B0503020204020204" charset="-122"/>
              </a:rPr>
              <a:t>应用代码（</a:t>
            </a:r>
            <a:r>
              <a:rPr lang="en-US" altLang="zh-CN" sz="1200" b="0" i="0">
                <a:latin typeface="微软雅黑" panose="020B0503020204020204" charset="-122"/>
                <a:ea typeface="微软雅黑" panose="020B0503020204020204" charset="-122"/>
                <a:cs typeface="微软雅黑" panose="020B0503020204020204" charset="-122"/>
              </a:rPr>
              <a:t>app.py</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from flask import Flask</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app = Flask(__name__)</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@app.route('/')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def hello():</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return "Hello Docker Flask!"</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if __name__ == '__main__':</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app.run(host='0.0.0.0', port=5000)6</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创建</a:t>
            </a:r>
            <a:r>
              <a:rPr lang="en-US" altLang="zh-CN" sz="1200" b="0" i="0">
                <a:latin typeface="微软雅黑" panose="020B0503020204020204" charset="-122"/>
                <a:ea typeface="微软雅黑" panose="020B0503020204020204" charset="-122"/>
                <a:cs typeface="微软雅黑" panose="020B0503020204020204" charset="-122"/>
              </a:rPr>
              <a:t> Dockerfile</a:t>
            </a:r>
            <a:r>
              <a:rPr lang="zh-CN" altLang="en-US" sz="1200" b="0" i="0">
                <a:latin typeface="微软雅黑" panose="020B0503020204020204" charset="-122"/>
                <a:ea typeface="微软雅黑" panose="020B0503020204020204" charset="-122"/>
                <a:cs typeface="微软雅黑" panose="020B0503020204020204" charset="-122"/>
              </a:rPr>
              <a:t>（构建镜像的</a:t>
            </a: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菜谱</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基础镜像（</a:t>
            </a:r>
            <a:r>
              <a:rPr lang="en-US" altLang="zh-CN" sz="1200" b="0" i="0">
                <a:latin typeface="微软雅黑" panose="020B0503020204020204" charset="-122"/>
                <a:ea typeface="微软雅黑" panose="020B0503020204020204" charset="-122"/>
                <a:cs typeface="微软雅黑" panose="020B0503020204020204" charset="-122"/>
              </a:rPr>
              <a:t>Python 3.9</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FROM python:3.9-slim</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设置工作目录</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WORKDIR /app</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复制依赖文件并安装</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COPY requirements.txt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RUN pip install --no-cache-dir -r requirements.txt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复制应用代码</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COPY app.py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暴露端口</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EXPOSE 5000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启动命令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CMD ["python", "app.py"]</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构建并运行镜像：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构建镜像（当前目录，标签为</a:t>
            </a:r>
            <a:r>
              <a:rPr lang="en-US" altLang="zh-CN" sz="1200" b="0" i="0">
                <a:latin typeface="微软雅黑" panose="020B0503020204020204" charset="-122"/>
                <a:ea typeface="微软雅黑" panose="020B0503020204020204" charset="-122"/>
                <a:cs typeface="微软雅黑" panose="020B0503020204020204" charset="-122"/>
              </a:rPr>
              <a:t> flask-app:v1</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build -t flask-app:v1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运行容器（映射</a:t>
            </a:r>
            <a:r>
              <a:rPr lang="en-US" altLang="zh-CN" sz="1200" b="0" i="0">
                <a:latin typeface="微软雅黑" panose="020B0503020204020204" charset="-122"/>
                <a:ea typeface="微软雅黑" panose="020B0503020204020204" charset="-122"/>
                <a:cs typeface="微软雅黑" panose="020B0503020204020204" charset="-122"/>
              </a:rPr>
              <a:t>5000</a:t>
            </a:r>
            <a:r>
              <a:rPr lang="zh-CN" altLang="en-US" sz="1200" b="0" i="0">
                <a:latin typeface="微软雅黑" panose="020B0503020204020204" charset="-122"/>
                <a:ea typeface="微软雅黑" panose="020B0503020204020204" charset="-122"/>
                <a:cs typeface="微软雅黑" panose="020B0503020204020204" charset="-122"/>
              </a:rPr>
              <a:t>端口）</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run -d -p 5000:5000 --name myflask flask-app:v1</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验证：访问</a:t>
            </a:r>
            <a:r>
              <a:rPr lang="en-US" altLang="zh-CN" sz="1200" b="0" i="0">
                <a:latin typeface="微软雅黑" panose="020B0503020204020204" charset="-122"/>
                <a:ea typeface="微软雅黑" panose="020B0503020204020204" charset="-122"/>
                <a:cs typeface="微软雅黑" panose="020B0503020204020204" charset="-122"/>
              </a:rPr>
              <a:t> http://localhost:5000</a:t>
            </a:r>
            <a:r>
              <a:rPr lang="zh-CN" altLang="en-US" sz="1200" b="0" i="0">
                <a:latin typeface="微软雅黑" panose="020B0503020204020204" charset="-122"/>
                <a:ea typeface="微软雅黑" panose="020B0503020204020204" charset="-122"/>
                <a:cs typeface="微软雅黑" panose="020B0503020204020204" charset="-122"/>
              </a:rPr>
              <a:t>，显示</a:t>
            </a:r>
            <a:r>
              <a:rPr lang="en-US" altLang="zh-CN" sz="1200" b="0" i="0">
                <a:latin typeface="微软雅黑" panose="020B0503020204020204" charset="-122"/>
                <a:ea typeface="微软雅黑" panose="020B0503020204020204" charset="-122"/>
                <a:cs typeface="微软雅黑" panose="020B0503020204020204" charset="-122"/>
              </a:rPr>
              <a:t>“Hello Docker Flask!”</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767080"/>
            <a:ext cx="11121390" cy="6090920"/>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以下是</a:t>
            </a:r>
            <a:r>
              <a:rPr lang="en-US" altLang="zh-CN" sz="1200" b="0" i="0">
                <a:latin typeface="微软雅黑" panose="020B0503020204020204" charset="-122"/>
                <a:ea typeface="微软雅黑" panose="020B0503020204020204" charset="-122"/>
                <a:cs typeface="微软雅黑" panose="020B0503020204020204" charset="-122"/>
              </a:rPr>
              <a:t> docker logs</a:t>
            </a:r>
            <a:r>
              <a:rPr lang="zh-CN" altLang="en-US" sz="1200" b="0" i="0">
                <a:latin typeface="微软雅黑" panose="020B0503020204020204" charset="-122"/>
                <a:ea typeface="微软雅黑" panose="020B0503020204020204" charset="-122"/>
                <a:cs typeface="微软雅黑" panose="020B0503020204020204" charset="-122"/>
              </a:rPr>
              <a:t>（查看容器日志）和</a:t>
            </a:r>
            <a:r>
              <a:rPr lang="en-US" altLang="zh-CN" sz="1200" b="0" i="0">
                <a:latin typeface="微软雅黑" panose="020B0503020204020204" charset="-122"/>
                <a:ea typeface="微软雅黑" panose="020B0503020204020204" charset="-122"/>
                <a:cs typeface="微软雅黑" panose="020B0503020204020204" charset="-122"/>
              </a:rPr>
              <a:t> docker stats</a:t>
            </a:r>
            <a:r>
              <a:rPr lang="zh-CN" altLang="en-US" sz="1200" b="0" i="0">
                <a:latin typeface="微软雅黑" panose="020B0503020204020204" charset="-122"/>
                <a:ea typeface="微软雅黑" panose="020B0503020204020204" charset="-122"/>
                <a:cs typeface="微软雅黑" panose="020B0503020204020204" charset="-122"/>
              </a:rPr>
              <a:t>（监控容器资源）的详细命令示例，包含常用参数和场景说明：</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一、</a:t>
            </a:r>
            <a:r>
              <a:rPr lang="en-US" altLang="zh-CN" sz="1200" b="0" i="0">
                <a:latin typeface="微软雅黑" panose="020B0503020204020204" charset="-122"/>
                <a:ea typeface="微软雅黑" panose="020B0503020204020204" charset="-122"/>
                <a:cs typeface="微软雅黑" panose="020B0503020204020204" charset="-122"/>
              </a:rPr>
              <a:t>docker logs</a:t>
            </a:r>
            <a:r>
              <a:rPr lang="zh-CN" altLang="en-US" sz="1200" b="0" i="0">
                <a:latin typeface="微软雅黑" panose="020B0503020204020204" charset="-122"/>
                <a:ea typeface="微软雅黑" panose="020B0503020204020204" charset="-122"/>
                <a:cs typeface="微软雅黑" panose="020B0503020204020204" charset="-122"/>
              </a:rPr>
              <a:t>：查看容器日志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a:t>
            </a:r>
            <a:r>
              <a:rPr lang="zh-CN" altLang="en-US" sz="1200" b="0" i="0">
                <a:latin typeface="微软雅黑" panose="020B0503020204020204" charset="-122"/>
                <a:ea typeface="微软雅黑" panose="020B0503020204020204" charset="-122"/>
                <a:cs typeface="微软雅黑" panose="020B0503020204020204" charset="-122"/>
              </a:rPr>
              <a:t>用于获取容器的运行日志，支持实时跟踪、按行数筛选等功能，适用于排查容器运行问题。</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基础用法：查看容器所有日志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语法：</a:t>
            </a:r>
            <a:r>
              <a:rPr lang="en-US" altLang="zh-CN" sz="1200" b="0" i="0">
                <a:latin typeface="微软雅黑" panose="020B0503020204020204" charset="-122"/>
                <a:ea typeface="微软雅黑" panose="020B0503020204020204" charset="-122"/>
                <a:cs typeface="微软雅黑" panose="020B0503020204020204" charset="-122"/>
              </a:rPr>
              <a:t>docker logs </a:t>
            </a:r>
            <a:r>
              <a:rPr lang="zh-CN" altLang="en-US" sz="1200" b="0" i="0">
                <a:latin typeface="微软雅黑" panose="020B0503020204020204" charset="-122"/>
                <a:ea typeface="微软雅黑" panose="020B0503020204020204" charset="-122"/>
                <a:cs typeface="微软雅黑" panose="020B0503020204020204" charset="-122"/>
              </a:rPr>
              <a:t>容器名</a:t>
            </a:r>
            <a:r>
              <a:rPr lang="en-US" altLang="zh-CN" sz="1200" b="0" i="0">
                <a:latin typeface="微软雅黑" panose="020B0503020204020204" charset="-122"/>
                <a:ea typeface="微软雅黑" panose="020B0503020204020204" charset="-122"/>
                <a:cs typeface="微软雅黑" panose="020B0503020204020204" charset="-122"/>
              </a:rPr>
              <a:t>/</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ID</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mynginx  # </a:t>
            </a:r>
            <a:r>
              <a:rPr lang="zh-CN" altLang="en-US" sz="1200" b="0" i="0">
                <a:latin typeface="微软雅黑" panose="020B0503020204020204" charset="-122"/>
                <a:ea typeface="微软雅黑" panose="020B0503020204020204" charset="-122"/>
                <a:cs typeface="微软雅黑" panose="020B0503020204020204" charset="-122"/>
              </a:rPr>
              <a:t>查看名为</a:t>
            </a:r>
            <a:r>
              <a:rPr lang="en-US" altLang="zh-CN" sz="1200" b="0" i="0">
                <a:latin typeface="微软雅黑" panose="020B0503020204020204" charset="-122"/>
                <a:ea typeface="微软雅黑" panose="020B0503020204020204" charset="-122"/>
                <a:cs typeface="微软雅黑" panose="020B0503020204020204" charset="-122"/>
              </a:rPr>
              <a:t>mynginx</a:t>
            </a:r>
            <a:r>
              <a:rPr lang="zh-CN" altLang="en-US" sz="1200" b="0" i="0">
                <a:latin typeface="微软雅黑" panose="020B0503020204020204" charset="-122"/>
                <a:ea typeface="微软雅黑" panose="020B0503020204020204" charset="-122"/>
                <a:cs typeface="微软雅黑" panose="020B0503020204020204" charset="-122"/>
              </a:rPr>
              <a:t>的容器日志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输出说明：显示容器从启动到当前的所有日志（如</a:t>
            </a:r>
            <a:r>
              <a:rPr lang="en-US" altLang="zh-CN" sz="1200" b="0" i="0">
                <a:latin typeface="微软雅黑" panose="020B0503020204020204" charset="-122"/>
                <a:ea typeface="微软雅黑" panose="020B0503020204020204" charset="-122"/>
                <a:cs typeface="微软雅黑" panose="020B0503020204020204" charset="-122"/>
              </a:rPr>
              <a:t> Nginx </a:t>
            </a:r>
            <a:r>
              <a:rPr lang="zh-CN" altLang="en-US" sz="1200" b="0" i="0">
                <a:latin typeface="微软雅黑" panose="020B0503020204020204" charset="-122"/>
                <a:ea typeface="微软雅黑" panose="020B0503020204020204" charset="-122"/>
                <a:cs typeface="微软雅黑" panose="020B0503020204020204" charset="-122"/>
              </a:rPr>
              <a:t>的访问日志、错误日志）。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实时跟踪日志（类似</a:t>
            </a:r>
            <a:r>
              <a:rPr lang="en-US" altLang="zh-CN" sz="1200" b="0" i="0">
                <a:latin typeface="微软雅黑" panose="020B0503020204020204" charset="-122"/>
                <a:ea typeface="微软雅黑" panose="020B0503020204020204" charset="-122"/>
                <a:cs typeface="微软雅黑" panose="020B0503020204020204" charset="-122"/>
              </a:rPr>
              <a:t>tail -f</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加</a:t>
            </a:r>
            <a:r>
              <a:rPr lang="en-US" altLang="zh-CN" sz="1200" b="0" i="0">
                <a:latin typeface="微软雅黑" panose="020B0503020204020204" charset="-122"/>
                <a:ea typeface="微软雅黑" panose="020B0503020204020204" charset="-122"/>
                <a:cs typeface="微软雅黑" panose="020B0503020204020204" charset="-122"/>
              </a:rPr>
              <a:t> -f </a:t>
            </a:r>
            <a:r>
              <a:rPr lang="zh-CN" altLang="en-US" sz="1200" b="0" i="0">
                <a:latin typeface="微软雅黑" panose="020B0503020204020204" charset="-122"/>
                <a:ea typeface="微软雅黑" panose="020B0503020204020204" charset="-122"/>
                <a:cs typeface="微软雅黑" panose="020B0503020204020204" charset="-122"/>
              </a:rPr>
              <a:t>参数，实时输出新日志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-f mynginx</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场景：调试时实时观察容器的请求或错误信息（按</a:t>
            </a:r>
            <a:r>
              <a:rPr lang="en-US" altLang="zh-CN" sz="1200" b="0" i="0">
                <a:latin typeface="微软雅黑" panose="020B0503020204020204" charset="-122"/>
                <a:ea typeface="微软雅黑" panose="020B0503020204020204" charset="-122"/>
                <a:cs typeface="微软雅黑" panose="020B0503020204020204" charset="-122"/>
              </a:rPr>
              <a:t> Ctrl+C </a:t>
            </a:r>
            <a:r>
              <a:rPr lang="zh-CN" altLang="en-US" sz="1200" b="0" i="0">
                <a:latin typeface="微软雅黑" panose="020B0503020204020204" charset="-122"/>
                <a:ea typeface="微软雅黑" panose="020B0503020204020204" charset="-122"/>
                <a:cs typeface="微软雅黑" panose="020B0503020204020204" charset="-122"/>
              </a:rPr>
              <a:t>退出跟踪）。</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 </a:t>
            </a:r>
            <a:r>
              <a:rPr lang="zh-CN" altLang="en-US" sz="1200" b="0" i="0">
                <a:latin typeface="微软雅黑" panose="020B0503020204020204" charset="-122"/>
                <a:ea typeface="微软雅黑" panose="020B0503020204020204" charset="-122"/>
                <a:cs typeface="微软雅黑" panose="020B0503020204020204" charset="-122"/>
              </a:rPr>
              <a:t>查看最近</a:t>
            </a:r>
            <a:r>
              <a:rPr lang="en-US" altLang="zh-CN" sz="1200" b="0" i="0">
                <a:latin typeface="微软雅黑" panose="020B0503020204020204" charset="-122"/>
                <a:ea typeface="微软雅黑" panose="020B0503020204020204" charset="-122"/>
                <a:cs typeface="微软雅黑" panose="020B0503020204020204" charset="-122"/>
              </a:rPr>
              <a:t> N </a:t>
            </a:r>
            <a:r>
              <a:rPr lang="zh-CN" altLang="en-US" sz="1200" b="0" i="0">
                <a:latin typeface="微软雅黑" panose="020B0503020204020204" charset="-122"/>
                <a:ea typeface="微软雅黑" panose="020B0503020204020204" charset="-122"/>
                <a:cs typeface="微软雅黑" panose="020B0503020204020204" charset="-122"/>
              </a:rPr>
              <a:t>行日志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加</a:t>
            </a:r>
            <a:r>
              <a:rPr lang="en-US" altLang="zh-CN" sz="1200" b="0" i="0">
                <a:latin typeface="微软雅黑" panose="020B0503020204020204" charset="-122"/>
                <a:ea typeface="微软雅黑" panose="020B0503020204020204" charset="-122"/>
                <a:cs typeface="微软雅黑" panose="020B0503020204020204" charset="-122"/>
              </a:rPr>
              <a:t> --tail N </a:t>
            </a:r>
            <a:r>
              <a:rPr lang="zh-CN" altLang="en-US" sz="1200" b="0" i="0">
                <a:latin typeface="微软雅黑" panose="020B0503020204020204" charset="-122"/>
                <a:ea typeface="微软雅黑" panose="020B0503020204020204" charset="-122"/>
                <a:cs typeface="微软雅黑" panose="020B0503020204020204" charset="-122"/>
              </a:rPr>
              <a:t>参数，只显示最后</a:t>
            </a:r>
            <a:r>
              <a:rPr lang="en-US" altLang="zh-CN" sz="1200" b="0" i="0">
                <a:latin typeface="微软雅黑" panose="020B0503020204020204" charset="-122"/>
                <a:ea typeface="微软雅黑" panose="020B0503020204020204" charset="-122"/>
                <a:cs typeface="微软雅黑" panose="020B0503020204020204" charset="-122"/>
              </a:rPr>
              <a:t>N</a:t>
            </a:r>
            <a:r>
              <a:rPr lang="zh-CN" altLang="en-US" sz="1200" b="0" i="0">
                <a:latin typeface="微软雅黑" panose="020B0503020204020204" charset="-122"/>
                <a:ea typeface="微软雅黑" panose="020B0503020204020204" charset="-122"/>
                <a:cs typeface="微软雅黑" panose="020B0503020204020204" charset="-122"/>
              </a:rPr>
              <a:t>行</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--tail 10 mynginx  # </a:t>
            </a:r>
            <a:r>
              <a:rPr lang="zh-CN" altLang="en-US" sz="1200" b="0" i="0">
                <a:latin typeface="微软雅黑" panose="020B0503020204020204" charset="-122"/>
                <a:ea typeface="微软雅黑" panose="020B0503020204020204" charset="-122"/>
                <a:cs typeface="微软雅黑" panose="020B0503020204020204" charset="-122"/>
              </a:rPr>
              <a:t>显示</a:t>
            </a:r>
            <a:r>
              <a:rPr lang="en-US" altLang="zh-CN" sz="1200" b="0" i="0">
                <a:latin typeface="微软雅黑" panose="020B0503020204020204" charset="-122"/>
                <a:ea typeface="微软雅黑" panose="020B0503020204020204" charset="-122"/>
                <a:cs typeface="微软雅黑" panose="020B0503020204020204" charset="-122"/>
              </a:rPr>
              <a:t>mynginx</a:t>
            </a:r>
            <a:r>
              <a:rPr lang="zh-CN" altLang="en-US" sz="1200" b="0" i="0">
                <a:latin typeface="微软雅黑" panose="020B0503020204020204" charset="-122"/>
                <a:ea typeface="微软雅黑" panose="020B0503020204020204" charset="-122"/>
                <a:cs typeface="微软雅黑" panose="020B0503020204020204" charset="-122"/>
              </a:rPr>
              <a:t>最后</a:t>
            </a:r>
            <a:r>
              <a:rPr lang="en-US" altLang="zh-CN" sz="1200" b="0" i="0">
                <a:latin typeface="微软雅黑" panose="020B0503020204020204" charset="-122"/>
                <a:ea typeface="微软雅黑" panose="020B0503020204020204" charset="-122"/>
                <a:cs typeface="微软雅黑" panose="020B0503020204020204" charset="-122"/>
              </a:rPr>
              <a:t>10</a:t>
            </a:r>
            <a:r>
              <a:rPr lang="zh-CN" altLang="en-US" sz="1200" b="0" i="0">
                <a:latin typeface="微软雅黑" panose="020B0503020204020204" charset="-122"/>
                <a:ea typeface="微软雅黑" panose="020B0503020204020204" charset="-122"/>
                <a:cs typeface="微软雅黑" panose="020B0503020204020204" charset="-122"/>
              </a:rPr>
              <a:t>行日志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场景：快速定位最新的错误或请求（无需滚动大量历史日志）。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4. </a:t>
            </a:r>
            <a:r>
              <a:rPr lang="zh-CN" altLang="en-US" sz="1200" b="0" i="0">
                <a:latin typeface="微软雅黑" panose="020B0503020204020204" charset="-122"/>
                <a:ea typeface="微软雅黑" panose="020B0503020204020204" charset="-122"/>
                <a:cs typeface="微软雅黑" panose="020B0503020204020204" charset="-122"/>
              </a:rPr>
              <a:t>显示日志时间戳</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加</a:t>
            </a:r>
            <a:r>
              <a:rPr lang="en-US" altLang="zh-CN" sz="1200" b="0" i="0">
                <a:latin typeface="微软雅黑" panose="020B0503020204020204" charset="-122"/>
                <a:ea typeface="微软雅黑" panose="020B0503020204020204" charset="-122"/>
                <a:cs typeface="微软雅黑" panose="020B0503020204020204" charset="-122"/>
              </a:rPr>
              <a:t> -t </a:t>
            </a:r>
            <a:r>
              <a:rPr lang="zh-CN" altLang="en-US" sz="1200" b="0" i="0">
                <a:latin typeface="微软雅黑" panose="020B0503020204020204" charset="-122"/>
                <a:ea typeface="微软雅黑" panose="020B0503020204020204" charset="-122"/>
                <a:cs typeface="微软雅黑" panose="020B0503020204020204" charset="-122"/>
              </a:rPr>
              <a:t>参数，每条日志前添加时间戳</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-t mynginx</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767080"/>
            <a:ext cx="11121390" cy="6090920"/>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输出示例：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2023-10-01T08:30:15.123Z 172.17.0.1 - - [01/Oct/2023:08:30:15 +0000] "GET / HTTP/1.1" 200 615 "-" "curl/7.68.0"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作用：精确追踪日志产生的时间，便于排查时序相关问题。</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5. </a:t>
            </a:r>
            <a:r>
              <a:rPr lang="zh-CN" altLang="en-US" sz="1200" b="0" i="0">
                <a:latin typeface="微软雅黑" panose="020B0503020204020204" charset="-122"/>
                <a:ea typeface="微软雅黑" panose="020B0503020204020204" charset="-122"/>
                <a:cs typeface="微软雅黑" panose="020B0503020204020204" charset="-122"/>
              </a:rPr>
              <a:t>查看指定时间段的日志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结合</a:t>
            </a:r>
            <a:r>
              <a:rPr lang="en-US" altLang="zh-CN" sz="1200" b="0" i="0">
                <a:latin typeface="微软雅黑" panose="020B0503020204020204" charset="-122"/>
                <a:ea typeface="微软雅黑" panose="020B0503020204020204" charset="-122"/>
                <a:cs typeface="微软雅黑" panose="020B0503020204020204" charset="-122"/>
              </a:rPr>
              <a:t> grep </a:t>
            </a:r>
            <a:r>
              <a:rPr lang="zh-CN" altLang="en-US" sz="1200" b="0" i="0">
                <a:latin typeface="微软雅黑" panose="020B0503020204020204" charset="-122"/>
                <a:ea typeface="微软雅黑" panose="020B0503020204020204" charset="-122"/>
                <a:cs typeface="微软雅黑" panose="020B0503020204020204" charset="-122"/>
              </a:rPr>
              <a:t>筛选（</a:t>
            </a:r>
            <a:r>
              <a:rPr lang="en-US" altLang="zh-CN" sz="1200" b="0" i="0">
                <a:latin typeface="微软雅黑" panose="020B0503020204020204" charset="-122"/>
                <a:ea typeface="微软雅黑" panose="020B0503020204020204" charset="-122"/>
                <a:cs typeface="微软雅黑" panose="020B0503020204020204" charset="-122"/>
              </a:rPr>
              <a:t>Linux/macOS</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查看</a:t>
            </a:r>
            <a:r>
              <a:rPr lang="en-US" altLang="zh-CN" sz="1200" b="0" i="0">
                <a:latin typeface="微软雅黑" panose="020B0503020204020204" charset="-122"/>
                <a:ea typeface="微软雅黑" panose="020B0503020204020204" charset="-122"/>
                <a:cs typeface="微软雅黑" panose="020B0503020204020204" charset="-122"/>
              </a:rPr>
              <a:t>2023-10-01 08:30</a:t>
            </a:r>
            <a:r>
              <a:rPr lang="zh-CN" altLang="en-US" sz="1200" b="0" i="0">
                <a:latin typeface="微软雅黑" panose="020B0503020204020204" charset="-122"/>
                <a:ea typeface="微软雅黑" panose="020B0503020204020204" charset="-122"/>
                <a:cs typeface="微软雅黑" panose="020B0503020204020204" charset="-122"/>
              </a:rPr>
              <a:t>到</a:t>
            </a:r>
            <a:r>
              <a:rPr lang="en-US" altLang="zh-CN" sz="1200" b="0" i="0">
                <a:latin typeface="微软雅黑" panose="020B0503020204020204" charset="-122"/>
                <a:ea typeface="微软雅黑" panose="020B0503020204020204" charset="-122"/>
                <a:cs typeface="微软雅黑" panose="020B0503020204020204" charset="-122"/>
              </a:rPr>
              <a:t>08:35</a:t>
            </a:r>
            <a:r>
              <a:rPr lang="zh-CN" altLang="en-US" sz="1200" b="0" i="0">
                <a:latin typeface="微软雅黑" panose="020B0503020204020204" charset="-122"/>
                <a:ea typeface="微软雅黑" panose="020B0503020204020204" charset="-122"/>
                <a:cs typeface="微软雅黑" panose="020B0503020204020204" charset="-122"/>
              </a:rPr>
              <a:t>之间的日志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logs -t mynginx | grep "2023-10-01T08:3[0-5]"</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注意事项：</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仅能查看已创建的容器（包括已停止但未删除的容器）的日志；</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若容器被删除（</a:t>
            </a:r>
            <a:r>
              <a:rPr lang="en-US" altLang="zh-CN" sz="1200" b="0" i="0">
                <a:latin typeface="微软雅黑" panose="020B0503020204020204" charset="-122"/>
                <a:ea typeface="微软雅黑" panose="020B0503020204020204" charset="-122"/>
                <a:cs typeface="微软雅黑" panose="020B0503020204020204" charset="-122"/>
              </a:rPr>
              <a:t>docker rm</a:t>
            </a:r>
            <a:r>
              <a:rPr lang="zh-CN" altLang="en-US" sz="1200" b="0" i="0">
                <a:latin typeface="微软雅黑" panose="020B0503020204020204" charset="-122"/>
                <a:ea typeface="微软雅黑" panose="020B0503020204020204" charset="-122"/>
                <a:cs typeface="微软雅黑" panose="020B0503020204020204" charset="-122"/>
              </a:rPr>
              <a:t>），日志也会随之删除（除非日志通过数据卷挂载到主机）。</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二、</a:t>
            </a:r>
            <a:r>
              <a:rPr lang="en-US" altLang="zh-CN" sz="1200" b="0" i="0">
                <a:latin typeface="微软雅黑" panose="020B0503020204020204" charset="-122"/>
                <a:ea typeface="微软雅黑" panose="020B0503020204020204" charset="-122"/>
                <a:cs typeface="微软雅黑" panose="020B0503020204020204" charset="-122"/>
              </a:rPr>
              <a:t>docker stats</a:t>
            </a:r>
            <a:r>
              <a:rPr lang="zh-CN" altLang="en-US" sz="1200" b="0" i="0">
                <a:latin typeface="微软雅黑" panose="020B0503020204020204" charset="-122"/>
                <a:ea typeface="微软雅黑" panose="020B0503020204020204" charset="-122"/>
                <a:cs typeface="微软雅黑" panose="020B0503020204020204" charset="-122"/>
              </a:rPr>
              <a:t>：监控容器资源使用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stats </a:t>
            </a:r>
            <a:r>
              <a:rPr lang="zh-CN" altLang="en-US" sz="1200" b="0" i="0">
                <a:latin typeface="微软雅黑" panose="020B0503020204020204" charset="-122"/>
                <a:ea typeface="微软雅黑" panose="020B0503020204020204" charset="-122"/>
                <a:cs typeface="微软雅黑" panose="020B0503020204020204" charset="-122"/>
              </a:rPr>
              <a:t>用于实时监控容器的</a:t>
            </a:r>
            <a:r>
              <a:rPr lang="en-US" altLang="zh-CN" sz="1200" b="0" i="0">
                <a:latin typeface="微软雅黑" panose="020B0503020204020204" charset="-122"/>
                <a:ea typeface="微软雅黑" panose="020B0503020204020204" charset="-122"/>
                <a:cs typeface="微软雅黑" panose="020B0503020204020204" charset="-122"/>
              </a:rPr>
              <a:t> CPU</a:t>
            </a:r>
            <a:r>
              <a:rPr lang="zh-CN" altLang="en-US" sz="1200" b="0" i="0">
                <a:latin typeface="微软雅黑" panose="020B0503020204020204" charset="-122"/>
                <a:ea typeface="微软雅黑" panose="020B0503020204020204" charset="-122"/>
                <a:cs typeface="微软雅黑" panose="020B0503020204020204" charset="-122"/>
              </a:rPr>
              <a:t>、内存、网络</a:t>
            </a:r>
            <a:r>
              <a:rPr lang="en-US" altLang="zh-CN" sz="1200" b="0" i="0">
                <a:latin typeface="微软雅黑" panose="020B0503020204020204" charset="-122"/>
                <a:ea typeface="微软雅黑" panose="020B0503020204020204" charset="-122"/>
                <a:cs typeface="微软雅黑" panose="020B0503020204020204" charset="-122"/>
              </a:rPr>
              <a:t> I/O</a:t>
            </a:r>
            <a:r>
              <a:rPr lang="zh-CN" altLang="en-US" sz="1200" b="0" i="0">
                <a:latin typeface="微软雅黑" panose="020B0503020204020204" charset="-122"/>
                <a:ea typeface="微软雅黑" panose="020B0503020204020204" charset="-122"/>
                <a:cs typeface="微软雅黑" panose="020B0503020204020204" charset="-122"/>
              </a:rPr>
              <a:t>、磁盘</a:t>
            </a:r>
            <a:r>
              <a:rPr lang="en-US" altLang="zh-CN" sz="1200" b="0" i="0">
                <a:latin typeface="微软雅黑" panose="020B0503020204020204" charset="-122"/>
                <a:ea typeface="微软雅黑" panose="020B0503020204020204" charset="-122"/>
                <a:cs typeface="微软雅黑" panose="020B0503020204020204" charset="-122"/>
              </a:rPr>
              <a:t> I/O </a:t>
            </a:r>
            <a:r>
              <a:rPr lang="zh-CN" altLang="en-US" sz="1200" b="0" i="0">
                <a:latin typeface="微软雅黑" panose="020B0503020204020204" charset="-122"/>
                <a:ea typeface="微软雅黑" panose="020B0503020204020204" charset="-122"/>
                <a:cs typeface="微软雅黑" panose="020B0503020204020204" charset="-122"/>
              </a:rPr>
              <a:t>等资源占用，适用于排查性能瓶颈。</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基础用法：监控所有运行中的容器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stats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输出示例：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CONTAINER ID   NAME      CPU %     MEM USAGE / LIMIT     MEM %     NET I/O           BLOCK I/O         PIDS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a1b2c3d4e5f6   mynginx   0.02%     2.34MiB / 1.945GiB    0.12%     1.23kB / 456B     0B / 0B           2</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f6e5d4c3b2a1   mymongo   0.50%     187MiB / 1.945GiB     9.39%     3.45kB / 678B     1.2MB / 345kB     34</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767080"/>
            <a:ext cx="11121390" cy="6090920"/>
          </a:xfrm>
          <a:prstGeom prst="rect">
            <a:avLst/>
          </a:prstGeom>
        </p:spPr>
        <p:txBody>
          <a:bodyPr wrap="square">
            <a:noAutofit/>
          </a:bodyPr>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字段说明：</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CPU %</a:t>
            </a:r>
            <a:r>
              <a:rPr lang="zh-CN" altLang="en-US" sz="1200" b="0" i="0">
                <a:latin typeface="微软雅黑" panose="020B0503020204020204" charset="-122"/>
                <a:ea typeface="微软雅黑" panose="020B0503020204020204" charset="-122"/>
                <a:cs typeface="微软雅黑" panose="020B0503020204020204" charset="-122"/>
              </a:rPr>
              <a:t>：容器占用的</a:t>
            </a:r>
            <a:r>
              <a:rPr lang="en-US" altLang="zh-CN" sz="1200" b="0" i="0">
                <a:latin typeface="微软雅黑" panose="020B0503020204020204" charset="-122"/>
                <a:ea typeface="微软雅黑" panose="020B0503020204020204" charset="-122"/>
                <a:cs typeface="微软雅黑" panose="020B0503020204020204" charset="-122"/>
              </a:rPr>
              <a:t> CPU </a:t>
            </a:r>
            <a:r>
              <a:rPr lang="zh-CN" altLang="en-US" sz="1200" b="0" i="0">
                <a:latin typeface="微软雅黑" panose="020B0503020204020204" charset="-122"/>
                <a:ea typeface="微软雅黑" panose="020B0503020204020204" charset="-122"/>
                <a:cs typeface="微软雅黑" panose="020B0503020204020204" charset="-122"/>
              </a:rPr>
              <a:t>百分比；</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MEM USAGE / LIMIT</a:t>
            </a:r>
            <a:r>
              <a:rPr lang="zh-CN" altLang="en-US" sz="1200" b="0" i="0">
                <a:latin typeface="微软雅黑" panose="020B0503020204020204" charset="-122"/>
                <a:ea typeface="微软雅黑" panose="020B0503020204020204" charset="-122"/>
                <a:cs typeface="微软雅黑" panose="020B0503020204020204" charset="-122"/>
              </a:rPr>
              <a:t>：当前内存使用</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容器内存限制（默认无限制，即主机总内存）；</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NET I/O</a:t>
            </a:r>
            <a:r>
              <a:rPr lang="zh-CN" altLang="en-US" sz="1200" b="0" i="0">
                <a:latin typeface="微软雅黑" panose="020B0503020204020204" charset="-122"/>
                <a:ea typeface="微软雅黑" panose="020B0503020204020204" charset="-122"/>
                <a:cs typeface="微软雅黑" panose="020B0503020204020204" charset="-122"/>
              </a:rPr>
              <a:t>：容器累计网络输入</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输出流量；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BLOCK I/O</a:t>
            </a:r>
            <a:r>
              <a:rPr lang="zh-CN" altLang="en-US" sz="1200" b="0" i="0">
                <a:latin typeface="微软雅黑" panose="020B0503020204020204" charset="-122"/>
                <a:ea typeface="微软雅黑" panose="020B0503020204020204" charset="-122"/>
                <a:cs typeface="微软雅黑" panose="020B0503020204020204" charset="-122"/>
              </a:rPr>
              <a:t>：容器累计磁盘读写流量；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PIDS</a:t>
            </a:r>
            <a:r>
              <a:rPr lang="zh-CN" altLang="en-US" sz="1200" b="0" i="0">
                <a:latin typeface="微软雅黑" panose="020B0503020204020204" charset="-122"/>
                <a:ea typeface="微软雅黑" panose="020B0503020204020204" charset="-122"/>
                <a:cs typeface="微软雅黑" panose="020B0503020204020204" charset="-122"/>
              </a:rPr>
              <a:t>：容器内运行的进程数。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2. </a:t>
            </a:r>
            <a:r>
              <a:rPr lang="zh-CN" altLang="en-US" sz="1200" b="0" i="0">
                <a:latin typeface="微软雅黑" panose="020B0503020204020204" charset="-122"/>
                <a:ea typeface="微软雅黑" panose="020B0503020204020204" charset="-122"/>
                <a:cs typeface="微软雅黑" panose="020B0503020204020204" charset="-122"/>
              </a:rPr>
              <a:t>监控指定容器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bash</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语法：</a:t>
            </a:r>
            <a:r>
              <a:rPr lang="en-US" altLang="zh-CN" sz="1200" b="0" i="0">
                <a:latin typeface="微软雅黑" panose="020B0503020204020204" charset="-122"/>
                <a:ea typeface="微软雅黑" panose="020B0503020204020204" charset="-122"/>
                <a:cs typeface="微软雅黑" panose="020B0503020204020204" charset="-122"/>
              </a:rPr>
              <a:t>docker stats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1 </a:t>
            </a:r>
            <a:r>
              <a:rPr lang="zh-CN" altLang="en-US" sz="1200" b="0" i="0">
                <a:latin typeface="微软雅黑" panose="020B0503020204020204" charset="-122"/>
                <a:ea typeface="微软雅黑" panose="020B0503020204020204" charset="-122"/>
                <a:cs typeface="微软雅黑" panose="020B0503020204020204" charset="-122"/>
              </a:rPr>
              <a:t>容器</a:t>
            </a:r>
            <a:r>
              <a:rPr lang="en-US" altLang="zh-CN" sz="1200" b="0" i="0">
                <a:latin typeface="微软雅黑" panose="020B0503020204020204" charset="-122"/>
                <a:ea typeface="微软雅黑" panose="020B0503020204020204" charset="-122"/>
                <a:cs typeface="微软雅黑" panose="020B0503020204020204" charset="-122"/>
              </a:rPr>
              <a:t>2 ...</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stats mynginx mymongo  # </a:t>
            </a:r>
            <a:r>
              <a:rPr lang="zh-CN" altLang="en-US" sz="1200" b="0" i="0">
                <a:latin typeface="微软雅黑" panose="020B0503020204020204" charset="-122"/>
                <a:ea typeface="微软雅黑" panose="020B0503020204020204" charset="-122"/>
                <a:cs typeface="微软雅黑" panose="020B0503020204020204" charset="-122"/>
              </a:rPr>
              <a:t>只监控</a:t>
            </a:r>
            <a:r>
              <a:rPr lang="en-US" altLang="zh-CN" sz="1200" b="0" i="0">
                <a:latin typeface="微软雅黑" panose="020B0503020204020204" charset="-122"/>
                <a:ea typeface="微软雅黑" panose="020B0503020204020204" charset="-122"/>
                <a:cs typeface="微软雅黑" panose="020B0503020204020204" charset="-122"/>
              </a:rPr>
              <a:t>mynginx</a:t>
            </a:r>
            <a:r>
              <a:rPr lang="zh-CN" altLang="en-US" sz="1200" b="0" i="0">
                <a:latin typeface="微软雅黑" panose="020B0503020204020204" charset="-122"/>
                <a:ea typeface="微软雅黑" panose="020B0503020204020204" charset="-122"/>
                <a:cs typeface="微软雅黑" panose="020B0503020204020204" charset="-122"/>
              </a:rPr>
              <a:t>和</a:t>
            </a:r>
            <a:r>
              <a:rPr lang="en-US" altLang="zh-CN" sz="1200" b="0" i="0">
                <a:latin typeface="微软雅黑" panose="020B0503020204020204" charset="-122"/>
                <a:ea typeface="微软雅黑" panose="020B0503020204020204" charset="-122"/>
                <a:cs typeface="微软雅黑" panose="020B0503020204020204" charset="-122"/>
              </a:rPr>
              <a:t>mymongo</a:t>
            </a:r>
            <a:r>
              <a:rPr lang="zh-CN" altLang="en-US" sz="1200" b="0" i="0">
                <a:latin typeface="微软雅黑" panose="020B0503020204020204" charset="-122"/>
                <a:ea typeface="微软雅黑" panose="020B0503020204020204" charset="-122"/>
                <a:cs typeface="微软雅黑" panose="020B0503020204020204" charset="-122"/>
              </a:rPr>
              <a:t>两个容器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场景：聚焦特定容器的资源使用（如只关注应用容器和数据库容器）。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3. </a:t>
            </a:r>
            <a:r>
              <a:rPr lang="zh-CN" altLang="en-US" sz="1200" b="0" i="0">
                <a:latin typeface="微软雅黑" panose="020B0503020204020204" charset="-122"/>
                <a:ea typeface="微软雅黑" panose="020B0503020204020204" charset="-122"/>
                <a:cs typeface="微软雅黑" panose="020B0503020204020204" charset="-122"/>
              </a:rPr>
              <a:t>一次性输出统计信息（非实时）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bash</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stats --no-stream  # </a:t>
            </a:r>
            <a:r>
              <a:rPr lang="zh-CN" altLang="en-US" sz="1200" b="0" i="0">
                <a:latin typeface="微软雅黑" panose="020B0503020204020204" charset="-122"/>
                <a:ea typeface="微软雅黑" panose="020B0503020204020204" charset="-122"/>
                <a:cs typeface="微软雅黑" panose="020B0503020204020204" charset="-122"/>
              </a:rPr>
              <a:t>输出当前状态后立即退出，不实时更新</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场景：脚本中获取容器当前资源状态（无需持续监控）。</a:t>
            </a:r>
            <a:endParaRPr lang="en-US" altLang="zh-CN"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767080"/>
            <a:ext cx="11121390" cy="6090920"/>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4. </a:t>
            </a:r>
            <a:r>
              <a:rPr lang="zh-CN" altLang="en-US" sz="1200" b="0" i="0">
                <a:latin typeface="微软雅黑" panose="020B0503020204020204" charset="-122"/>
                <a:ea typeface="微软雅黑" panose="020B0503020204020204" charset="-122"/>
                <a:cs typeface="微软雅黑" panose="020B0503020204020204" charset="-122"/>
              </a:rPr>
              <a:t>自定义输出格式</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通过</a:t>
            </a:r>
            <a:r>
              <a:rPr lang="en-US" altLang="zh-CN" sz="1200" b="0" i="0">
                <a:latin typeface="微软雅黑" panose="020B0503020204020204" charset="-122"/>
                <a:ea typeface="微软雅黑" panose="020B0503020204020204" charset="-122"/>
                <a:cs typeface="微软雅黑" panose="020B0503020204020204" charset="-122"/>
              </a:rPr>
              <a:t> --format </a:t>
            </a:r>
            <a:r>
              <a:rPr lang="zh-CN" altLang="en-US" sz="1200" b="0" i="0">
                <a:latin typeface="微软雅黑" panose="020B0503020204020204" charset="-122"/>
                <a:ea typeface="微软雅黑" panose="020B0503020204020204" charset="-122"/>
                <a:cs typeface="微软雅黑" panose="020B0503020204020204" charset="-122"/>
              </a:rPr>
              <a:t>筛选需要的字段（如只显示容器名、</a:t>
            </a:r>
            <a:r>
              <a:rPr lang="en-US" altLang="zh-CN" sz="1200" b="0" i="0">
                <a:latin typeface="微软雅黑" panose="020B0503020204020204" charset="-122"/>
                <a:ea typeface="微软雅黑" panose="020B0503020204020204" charset="-122"/>
                <a:cs typeface="微软雅黑" panose="020B0503020204020204" charset="-122"/>
              </a:rPr>
              <a:t>CPU</a:t>
            </a:r>
            <a:r>
              <a:rPr lang="zh-CN" altLang="en-US" sz="1200" b="0" i="0">
                <a:latin typeface="微软雅黑" panose="020B0503020204020204" charset="-122"/>
                <a:ea typeface="微软雅黑" panose="020B0503020204020204" charset="-122"/>
                <a:cs typeface="微软雅黑" panose="020B0503020204020204" charset="-122"/>
              </a:rPr>
              <a:t>、内存）：</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bash</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docker stats --format "table {{.Name}}\t{{.CPUPerc}}\t{{.MemUsage}}"</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输出示例：</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plaintext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NAME      CPU %     MEM USAGE / LIMIT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mynginx   0.01%     2.34MiB / 1.945GiB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mymongo   0.48%     187MiB / 1.945GiB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常用占位符：</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{{.Name}}</a:t>
            </a:r>
            <a:r>
              <a:rPr lang="zh-CN" altLang="en-US" sz="1200" b="0" i="0">
                <a:latin typeface="微软雅黑" panose="020B0503020204020204" charset="-122"/>
                <a:ea typeface="微软雅黑" panose="020B0503020204020204" charset="-122"/>
                <a:cs typeface="微软雅黑" panose="020B0503020204020204" charset="-122"/>
              </a:rPr>
              <a:t>：容器名；</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{{.CPUPerc}}</a:t>
            </a:r>
            <a:r>
              <a:rPr lang="zh-CN" altLang="en-US" sz="1200" b="0" i="0">
                <a:latin typeface="微软雅黑" panose="020B0503020204020204" charset="-122"/>
                <a:ea typeface="微软雅黑" panose="020B0503020204020204" charset="-122"/>
                <a:cs typeface="微软雅黑" panose="020B0503020204020204" charset="-122"/>
              </a:rPr>
              <a:t>：</a:t>
            </a:r>
            <a:r>
              <a:rPr lang="en-US" altLang="zh-CN" sz="1200" b="0" i="0">
                <a:latin typeface="微软雅黑" panose="020B0503020204020204" charset="-122"/>
                <a:ea typeface="微软雅黑" panose="020B0503020204020204" charset="-122"/>
                <a:cs typeface="微软雅黑" panose="020B0503020204020204" charset="-122"/>
              </a:rPr>
              <a:t>CPU </a:t>
            </a:r>
            <a:r>
              <a:rPr lang="zh-CN" altLang="en-US" sz="1200" b="0" i="0">
                <a:latin typeface="微软雅黑" panose="020B0503020204020204" charset="-122"/>
                <a:ea typeface="微软雅黑" panose="020B0503020204020204" charset="-122"/>
                <a:cs typeface="微软雅黑" panose="020B0503020204020204" charset="-122"/>
              </a:rPr>
              <a:t>使用率；</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{{.MemUsage}}</a:t>
            </a:r>
            <a:r>
              <a:rPr lang="zh-CN" altLang="en-US" sz="1200" b="0" i="0">
                <a:latin typeface="微软雅黑" panose="020B0503020204020204" charset="-122"/>
                <a:ea typeface="微软雅黑" panose="020B0503020204020204" charset="-122"/>
                <a:cs typeface="微软雅黑" panose="020B0503020204020204" charset="-122"/>
              </a:rPr>
              <a:t>：内存使用；</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{{.NetIO}}</a:t>
            </a:r>
            <a:r>
              <a:rPr lang="zh-CN" altLang="en-US" sz="1200" b="0" i="0">
                <a:latin typeface="微软雅黑" panose="020B0503020204020204" charset="-122"/>
                <a:ea typeface="微软雅黑" panose="020B0503020204020204" charset="-122"/>
                <a:cs typeface="微软雅黑" panose="020B0503020204020204" charset="-122"/>
              </a:rPr>
              <a:t>：网络</a:t>
            </a:r>
            <a:r>
              <a:rPr lang="en-US" altLang="zh-CN" sz="1200" b="0" i="0">
                <a:latin typeface="微软雅黑" panose="020B0503020204020204" charset="-122"/>
                <a:ea typeface="微软雅黑" panose="020B0503020204020204" charset="-122"/>
                <a:cs typeface="微软雅黑" panose="020B0503020204020204" charset="-122"/>
              </a:rPr>
              <a:t> I/O</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{{.BlockIO}}</a:t>
            </a:r>
            <a:r>
              <a:rPr lang="zh-CN" altLang="en-US" sz="1200" b="0" i="0">
                <a:latin typeface="微软雅黑" panose="020B0503020204020204" charset="-122"/>
                <a:ea typeface="微软雅黑" panose="020B0503020204020204" charset="-122"/>
                <a:cs typeface="微软雅黑" panose="020B0503020204020204" charset="-122"/>
              </a:rPr>
              <a:t>：磁盘</a:t>
            </a:r>
            <a:r>
              <a:rPr lang="en-US" altLang="zh-CN" sz="1200" b="0" i="0">
                <a:latin typeface="微软雅黑" panose="020B0503020204020204" charset="-122"/>
                <a:ea typeface="微软雅黑" panose="020B0503020204020204" charset="-122"/>
                <a:cs typeface="微软雅黑" panose="020B0503020204020204" charset="-122"/>
              </a:rPr>
              <a:t> I/O</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a:t>
            </a:r>
            <a:r>
              <a:rPr lang="zh-CN" altLang="en-US" sz="1200" b="0" i="0">
                <a:latin typeface="微软雅黑" panose="020B0503020204020204" charset="-122"/>
                <a:ea typeface="微软雅黑" panose="020B0503020204020204" charset="-122"/>
                <a:cs typeface="微软雅黑" panose="020B0503020204020204" charset="-122"/>
              </a:rPr>
              <a:t>多容器部署（</a:t>
            </a:r>
            <a:r>
              <a:rPr lang="en-US" altLang="zh-CN" sz="1200" b="0" i="0">
                <a:latin typeface="微软雅黑" panose="020B0503020204020204" charset="-122"/>
                <a:ea typeface="微软雅黑" panose="020B0503020204020204" charset="-122"/>
                <a:cs typeface="微软雅黑" panose="020B0503020204020204" charset="-122"/>
              </a:rPr>
              <a:t>Docker Compose</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当应用依赖多个服务（如</a:t>
            </a:r>
            <a:r>
              <a:rPr lang="en-US" altLang="zh-CN" sz="1200" b="0" i="0">
                <a:latin typeface="微软雅黑" panose="020B0503020204020204" charset="-122"/>
                <a:ea typeface="微软雅黑" panose="020B0503020204020204" charset="-122"/>
                <a:cs typeface="微软雅黑" panose="020B0503020204020204" charset="-122"/>
              </a:rPr>
              <a:t> Web </a:t>
            </a:r>
            <a:r>
              <a:rPr lang="zh-CN" altLang="en-US" sz="1200" b="0" i="0">
                <a:latin typeface="微软雅黑" panose="020B0503020204020204" charset="-122"/>
                <a:ea typeface="微软雅黑" panose="020B0503020204020204" charset="-122"/>
                <a:cs typeface="微软雅黑" panose="020B0503020204020204" charset="-122"/>
              </a:rPr>
              <a:t>应用</a:t>
            </a: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数据库），用</a:t>
            </a:r>
            <a:r>
              <a:rPr lang="en-US" altLang="zh-CN" sz="1200" b="0" i="0">
                <a:latin typeface="微软雅黑" panose="020B0503020204020204" charset="-122"/>
                <a:ea typeface="微软雅黑" panose="020B0503020204020204" charset="-122"/>
                <a:cs typeface="微软雅黑" panose="020B0503020204020204" charset="-122"/>
              </a:rPr>
              <a:t> Docker Compose </a:t>
            </a:r>
            <a:r>
              <a:rPr lang="zh-CN" altLang="en-US" sz="1200" b="0" i="0">
                <a:latin typeface="微软雅黑" panose="020B0503020204020204" charset="-122"/>
                <a:ea typeface="微软雅黑" panose="020B0503020204020204" charset="-122"/>
                <a:cs typeface="微软雅黑" panose="020B0503020204020204" charset="-122"/>
              </a:rPr>
              <a:t>管理更高效。</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步骤：</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安装</a:t>
            </a:r>
            <a:r>
              <a:rPr lang="en-US" altLang="zh-CN" sz="1200" b="0" i="0">
                <a:latin typeface="微软雅黑" panose="020B0503020204020204" charset="-122"/>
                <a:ea typeface="微软雅黑" panose="020B0503020204020204" charset="-122"/>
                <a:cs typeface="微软雅黑" panose="020B0503020204020204" charset="-122"/>
              </a:rPr>
              <a:t> Docker Compose</a:t>
            </a:r>
            <a:r>
              <a:rPr lang="zh-CN" altLang="en-US" sz="1200" b="0" i="0">
                <a:latin typeface="微软雅黑" panose="020B0503020204020204" charset="-122"/>
                <a:ea typeface="微软雅黑" panose="020B0503020204020204" charset="-122"/>
                <a:cs typeface="微软雅黑" panose="020B0503020204020204" charset="-122"/>
              </a:rPr>
              <a:t>（通常随</a:t>
            </a:r>
            <a:r>
              <a:rPr lang="en-US" altLang="zh-CN" sz="1200" b="0" i="0">
                <a:latin typeface="微软雅黑" panose="020B0503020204020204" charset="-122"/>
                <a:ea typeface="微软雅黑" panose="020B0503020204020204" charset="-122"/>
                <a:cs typeface="微软雅黑" panose="020B0503020204020204" charset="-122"/>
              </a:rPr>
              <a:t> Docker Desktop </a:t>
            </a:r>
            <a:r>
              <a:rPr lang="zh-CN" altLang="en-US" sz="1200" b="0" i="0">
                <a:latin typeface="微软雅黑" panose="020B0503020204020204" charset="-122"/>
                <a:ea typeface="微软雅黑" panose="020B0503020204020204" charset="-122"/>
                <a:cs typeface="微软雅黑" panose="020B0503020204020204" charset="-122"/>
              </a:rPr>
              <a:t>自带，</a:t>
            </a:r>
            <a:r>
              <a:rPr lang="en-US" altLang="zh-CN" sz="1200" b="0" i="0">
                <a:latin typeface="微软雅黑" panose="020B0503020204020204" charset="-122"/>
                <a:ea typeface="微软雅黑" panose="020B0503020204020204" charset="-122"/>
                <a:cs typeface="微软雅黑" panose="020B0503020204020204" charset="-122"/>
              </a:rPr>
              <a:t>Linux </a:t>
            </a:r>
            <a:r>
              <a:rPr lang="zh-CN" altLang="en-US" sz="1200" b="0" i="0">
                <a:latin typeface="微软雅黑" panose="020B0503020204020204" charset="-122"/>
                <a:ea typeface="微软雅黑" panose="020B0503020204020204" charset="-122"/>
                <a:cs typeface="微软雅黑" panose="020B0503020204020204" charset="-122"/>
              </a:rPr>
              <a:t>需单独安装）。</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zh-CN" altLang="en-US" sz="1200" b="0" i="0">
                <a:latin typeface="微软雅黑" panose="020B0503020204020204" charset="-122"/>
                <a:ea typeface="微软雅黑" panose="020B0503020204020204" charset="-122"/>
                <a:cs typeface="微软雅黑" panose="020B0503020204020204" charset="-122"/>
              </a:rPr>
              <a:t>创建</a:t>
            </a:r>
            <a:r>
              <a:rPr lang="en-US" altLang="zh-CN" sz="1200" b="0" i="0">
                <a:latin typeface="微软雅黑" panose="020B0503020204020204" charset="-122"/>
                <a:ea typeface="微软雅黑" panose="020B0503020204020204" charset="-122"/>
                <a:cs typeface="微软雅黑" panose="020B0503020204020204" charset="-122"/>
              </a:rPr>
              <a:t> docker-compose.yml </a:t>
            </a:r>
            <a:r>
              <a:rPr lang="zh-CN" altLang="en-US" sz="1200" b="0" i="0">
                <a:latin typeface="微软雅黑" panose="020B0503020204020204" charset="-122"/>
                <a:ea typeface="微软雅黑" panose="020B0503020204020204" charset="-122"/>
                <a:cs typeface="微软雅黑" panose="020B0503020204020204" charset="-122"/>
              </a:rPr>
              <a:t>配置文件：</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version: '3'  # Compose </a:t>
            </a:r>
            <a:r>
              <a:rPr lang="zh-CN" altLang="en-US" sz="1200" b="0" i="0">
                <a:latin typeface="微软雅黑" panose="020B0503020204020204" charset="-122"/>
                <a:ea typeface="微软雅黑" panose="020B0503020204020204" charset="-122"/>
                <a:cs typeface="微软雅黑" panose="020B0503020204020204" charset="-122"/>
              </a:rPr>
              <a:t>版本</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services: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Web </a:t>
            </a:r>
            <a:r>
              <a:rPr lang="zh-CN" altLang="en-US" sz="1200" b="0" i="0">
                <a:latin typeface="微软雅黑" panose="020B0503020204020204" charset="-122"/>
                <a:ea typeface="微软雅黑" panose="020B0503020204020204" charset="-122"/>
                <a:cs typeface="微软雅黑" panose="020B0503020204020204" charset="-122"/>
              </a:rPr>
              <a:t>服务（</a:t>
            </a:r>
            <a:r>
              <a:rPr lang="en-US" altLang="zh-CN" sz="1200" b="0" i="0">
                <a:latin typeface="微软雅黑" panose="020B0503020204020204" charset="-122"/>
                <a:ea typeface="微软雅黑" panose="020B0503020204020204" charset="-122"/>
                <a:cs typeface="微软雅黑" panose="020B0503020204020204" charset="-122"/>
              </a:rPr>
              <a:t>Flask</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web: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build: .  # </a:t>
            </a:r>
            <a:r>
              <a:rPr lang="zh-CN" altLang="en-US" sz="1200" b="0" i="0">
                <a:latin typeface="微软雅黑" panose="020B0503020204020204" charset="-122"/>
                <a:ea typeface="微软雅黑" panose="020B0503020204020204" charset="-122"/>
                <a:cs typeface="微软雅黑" panose="020B0503020204020204" charset="-122"/>
              </a:rPr>
              <a:t>从当前目录的</a:t>
            </a:r>
            <a:r>
              <a:rPr lang="en-US" altLang="zh-CN" sz="1200" b="0" i="0">
                <a:latin typeface="微软雅黑" panose="020B0503020204020204" charset="-122"/>
                <a:ea typeface="微软雅黑" panose="020B0503020204020204" charset="-122"/>
                <a:cs typeface="微软雅黑" panose="020B0503020204020204" charset="-122"/>
              </a:rPr>
              <a:t> Dockerfile </a:t>
            </a:r>
            <a:r>
              <a:rPr lang="zh-CN" altLang="en-US" sz="1200" b="0" i="0">
                <a:latin typeface="微软雅黑" panose="020B0503020204020204" charset="-122"/>
                <a:ea typeface="微软雅黑" panose="020B0503020204020204" charset="-122"/>
                <a:cs typeface="微软雅黑" panose="020B0503020204020204" charset="-122"/>
              </a:rPr>
              <a:t>构建</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ports: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"5000:5000"</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depends_on:</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db  # </a:t>
            </a:r>
            <a:r>
              <a:rPr lang="zh-CN" altLang="en-US" sz="1200" b="0" i="0">
                <a:latin typeface="微软雅黑" panose="020B0503020204020204" charset="-122"/>
                <a:ea typeface="微软雅黑" panose="020B0503020204020204" charset="-122"/>
                <a:cs typeface="微软雅黑" panose="020B0503020204020204" charset="-122"/>
              </a:rPr>
              <a:t>依赖数据库服务</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environment: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DATABASE_URI=mongodb://admin:123456@db:27017/</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147955" y="128905"/>
            <a:ext cx="10800080" cy="558165"/>
          </a:xfrm>
        </p:spPr>
        <p:txBody>
          <a:bodyPr>
            <a:normAutofit fontScale="90000"/>
          </a:bodyPr>
          <a:p>
            <a:r>
              <a:rPr lang="en-US"/>
              <a:t>docker</a:t>
            </a:r>
            <a:r>
              <a:rPr lang="zh-CN" altLang="en-US"/>
              <a:t>介绍</a:t>
            </a:r>
            <a:endParaRPr lang="zh-CN" altLang="en-US"/>
          </a:p>
        </p:txBody>
      </p:sp>
      <p:sp>
        <p:nvSpPr>
          <p:cNvPr id="5" name="文本框 4"/>
          <p:cNvSpPr txBox="1"/>
          <p:nvPr/>
        </p:nvSpPr>
        <p:spPr>
          <a:xfrm>
            <a:off x="224155" y="840740"/>
            <a:ext cx="11121390" cy="6459855"/>
          </a:xfrm>
          <a:prstGeom prst="rect">
            <a:avLst/>
          </a:prstGeom>
        </p:spPr>
        <p:txBody>
          <a:bodyPr wrap="square">
            <a:noAutofit/>
          </a:bodyPr>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a:t>
            </a:r>
            <a:r>
              <a:rPr lang="zh-CN" altLang="en-US" sz="1200" b="0" i="0">
                <a:latin typeface="微软雅黑" panose="020B0503020204020204" charset="-122"/>
                <a:ea typeface="微软雅黑" panose="020B0503020204020204" charset="-122"/>
                <a:cs typeface="微软雅黑" panose="020B0503020204020204" charset="-122"/>
              </a:rPr>
              <a:t>数据库服务（</a:t>
            </a:r>
            <a:r>
              <a:rPr lang="en-US" altLang="zh-CN" sz="1200" b="0" i="0">
                <a:latin typeface="微软雅黑" panose="020B0503020204020204" charset="-122"/>
                <a:ea typeface="微软雅黑" panose="020B0503020204020204" charset="-122"/>
                <a:cs typeface="微软雅黑" panose="020B0503020204020204" charset="-122"/>
              </a:rPr>
              <a:t>MongoDB</a:t>
            </a:r>
            <a:r>
              <a:rPr lang="zh-CN" altLang="en-US" sz="1200" b="0" i="0">
                <a:latin typeface="微软雅黑" panose="020B0503020204020204" charset="-122"/>
                <a:ea typeface="微软雅黑" panose="020B0503020204020204" charset="-122"/>
                <a:cs typeface="微软雅黑" panose="020B0503020204020204" charset="-122"/>
              </a:rPr>
              <a:t>）</a:t>
            </a:r>
            <a:endParaRPr lang="zh-CN" altLang="en-US"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db: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image: mongo:latest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volumes: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mongo_data:/data/db</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environment:</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MONGO_INITDB_ROOT_USERNAME=admin</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 MONGO_INITDB_ROOT_PASSWORD=123456</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volumes:</a:t>
            </a:r>
            <a:endParaRPr lang="en-US" altLang="zh-CN" sz="1200" b="0" i="0">
              <a:latin typeface="微软雅黑" panose="020B0503020204020204" charset="-122"/>
              <a:ea typeface="微软雅黑" panose="020B0503020204020204" charset="-122"/>
              <a:cs typeface="微软雅黑" panose="020B0503020204020204" charset="-122"/>
            </a:endParaRPr>
          </a:p>
          <a:p>
            <a:pPr marL="0" indent="0">
              <a:spcAft>
                <a:spcPct val="60000"/>
              </a:spcAft>
            </a:pPr>
            <a:r>
              <a:rPr lang="en-US" altLang="zh-CN" sz="1200" b="0" i="0">
                <a:latin typeface="微软雅黑" panose="020B0503020204020204" charset="-122"/>
                <a:ea typeface="微软雅黑" panose="020B0503020204020204" charset="-122"/>
                <a:cs typeface="微软雅黑" panose="020B0503020204020204" charset="-122"/>
              </a:rPr>
              <a:t>  mongo_data:  # </a:t>
            </a:r>
            <a:r>
              <a:rPr lang="zh-CN" altLang="en-US" sz="1200" b="0" i="0">
                <a:latin typeface="微软雅黑" panose="020B0503020204020204" charset="-122"/>
                <a:ea typeface="微软雅黑" panose="020B0503020204020204" charset="-122"/>
                <a:cs typeface="微软雅黑" panose="020B0503020204020204" charset="-122"/>
              </a:rPr>
              <a:t>数据卷（持久化数据库）</a:t>
            </a:r>
            <a:endParaRPr lang="zh-CN" altLang="en-US" sz="1200" b="0"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NDEX" val="4"/>
  <p:tag name="KSO_WM_UNIT_TYPE" val="j"/>
  <p:tag name="KSO_WM_BEAUTIFY_FLAG" val="#wm#"/>
</p:tagLst>
</file>

<file path=ppt/tags/tag101.xml><?xml version="1.0" encoding="utf-8"?>
<p:tagLst xmlns:p="http://schemas.openxmlformats.org/presentationml/2006/main">
  <p:tag name="KSO_WM_UNIT_INDEX" val="5"/>
  <p:tag name="KSO_WM_UNIT_TYPE" val="j"/>
  <p:tag name="KSO_WM_BEAUTIFY_FLAG" val="#wm#"/>
</p:tagLst>
</file>

<file path=ppt/tags/tag102.xml><?xml version="1.0" encoding="utf-8"?>
<p:tagLst xmlns:p="http://schemas.openxmlformats.org/presentationml/2006/main">
  <p:tag name="KSO_WM_UNIT_INDEX" val="2"/>
  <p:tag name="KSO_WM_UNIT_TYPE" val="j"/>
  <p:tag name="KSO_WM_BEAUTIFY_FLAG" val="#wm#"/>
</p:tagLst>
</file>

<file path=ppt/tags/tag10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04.xml><?xml version="1.0" encoding="utf-8"?>
<p:tagLst xmlns:p="http://schemas.openxmlformats.org/presentationml/2006/main">
  <p:tag name="KSO_WM_UNIT_INDEX" val="2"/>
  <p:tag name="KSO_WM_UNIT_TYPE" val="i"/>
  <p:tag name="KSO_WM_BEAUTIFY_FLAG" val="#wm#"/>
</p:tagLst>
</file>

<file path=ppt/tags/tag105.xml><?xml version="1.0" encoding="utf-8"?>
<p:tagLst xmlns:p="http://schemas.openxmlformats.org/presentationml/2006/main">
  <p:tag name="KSO_WM_UNIT_INDEX" val="1"/>
  <p:tag name="KSO_WM_UNIT_TYPE" val="a"/>
  <p:tag name="KSO_WM_BEAUTIFY_FLAG" val="#wm#"/>
</p:tagLst>
</file>

<file path=ppt/tags/tag106.xml><?xml version="1.0" encoding="utf-8"?>
<p:tagLst xmlns:p="http://schemas.openxmlformats.org/presentationml/2006/main">
  <p:tag name="KSO_WM_UNIT_INDEX" val="3"/>
  <p:tag name="KSO_WM_UNIT_TYPE" val="j"/>
  <p:tag name="KSO_WM_BEAUTIFY_FLAG" val="#wm#"/>
</p:tagLst>
</file>

<file path=ppt/tags/tag107.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108.xml><?xml version="1.0" encoding="utf-8"?>
<p:tagLst xmlns:p="http://schemas.openxmlformats.org/presentationml/2006/main">
  <p:tag name="KSO_WM_UNIT_INDEX" val="2"/>
  <p:tag name="KSO_WM_UNIT_TYPE" val="i"/>
  <p:tag name="KSO_WM_BEAUTIFY_FLAG" val="#wm#"/>
</p:tagLst>
</file>

<file path=ppt/tags/tag109.xml><?xml version="1.0" encoding="utf-8"?>
<p:tagLst xmlns:p="http://schemas.openxmlformats.org/presentationml/2006/main">
  <p:tag name="KSO_WM_UNIT_INDEX" val="1"/>
  <p:tag name="KSO_WM_UNIT_TYPE" val="a"/>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3"/>
  <p:tag name="KSO_WM_UNIT_TYPE" val="j"/>
  <p:tag name="KSO_WM_BEAUTIFY_FLAG" val="#wm#"/>
</p:tagLst>
</file>

<file path=ppt/tags/tag111.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112.xml><?xml version="1.0" encoding="utf-8"?>
<p:tagLst xmlns:p="http://schemas.openxmlformats.org/presentationml/2006/main">
  <p:tag name="KSO_WM_UNIT_INDEX" val="2"/>
  <p:tag name="KSO_WM_UNIT_TYPE" val="i"/>
  <p:tag name="KSO_WM_BEAUTIFY_FLAG" val="#wm#"/>
</p:tagLst>
</file>

<file path=ppt/tags/tag113.xml><?xml version="1.0" encoding="utf-8"?>
<p:tagLst xmlns:p="http://schemas.openxmlformats.org/presentationml/2006/main">
  <p:tag name="KSO_WM_UNIT_INDEX" val="1"/>
  <p:tag name="KSO_WM_UNIT_TYPE" val="a"/>
  <p:tag name="KSO_WM_BEAUTIFY_FLAG" val="#wm#"/>
</p:tagLst>
</file>

<file path=ppt/tags/tag114.xml><?xml version="1.0" encoding="utf-8"?>
<p:tagLst xmlns:p="http://schemas.openxmlformats.org/presentationml/2006/main">
  <p:tag name="KSO_WM_UNIT_INDEX" val="3"/>
  <p:tag name="KSO_WM_UNIT_TYPE" val="j"/>
  <p:tag name="KSO_WM_BEAUTIFY_FLAG" val="#wm#"/>
</p:tagLst>
</file>

<file path=ppt/tags/tag115.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116.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1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1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2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2.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2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4.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2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6.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2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2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0.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3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2.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3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4.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3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6.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3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3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4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2.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4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4.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4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6.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4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4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5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2.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4.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5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6.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5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5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1.xml><?xml version="1.0" encoding="utf-8"?>
<p:tagLst xmlns:p="http://schemas.openxmlformats.org/presentationml/2006/main">
  <p:tag name="KSO_WM_BEAUTIFY_FLAG" val="#wm#"/>
  <p:tag name="KSO_WM_TEMPLATE_CATEGORY" val="custom"/>
  <p:tag name="KSO_WM_TEMPLATE_INDEX" val="20233299"/>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3.xml><?xml version="1.0" encoding="utf-8"?>
<p:tagLst xmlns:p="http://schemas.openxmlformats.org/presentationml/2006/main">
  <p:tag name="KSO_WM_BEAUTIFY_FLAG" val="#wm#"/>
  <p:tag name="KSO_WM_TEMPLATE_CATEGORY" val="custom"/>
  <p:tag name="KSO_WM_TEMPLATE_INDEX" val="20233299"/>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5.xml><?xml version="1.0" encoding="utf-8"?>
<p:tagLst xmlns:p="http://schemas.openxmlformats.org/presentationml/2006/main">
  <p:tag name="KSO_WM_BEAUTIFY_FLAG" val="#wm#"/>
  <p:tag name="KSO_WM_TEMPLATE_CATEGORY" val="custom"/>
  <p:tag name="KSO_WM_TEMPLATE_INDEX" val="20233299"/>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7.xml><?xml version="1.0" encoding="utf-8"?>
<p:tagLst xmlns:p="http://schemas.openxmlformats.org/presentationml/2006/main">
  <p:tag name="KSO_WM_BEAUTIFY_FLAG" val="#wm#"/>
  <p:tag name="KSO_WM_TEMPLATE_CATEGORY" val="custom"/>
  <p:tag name="KSO_WM_TEMPLATE_INDEX" val="20233299"/>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9.xml><?xml version="1.0" encoding="utf-8"?>
<p:tagLst xmlns:p="http://schemas.openxmlformats.org/presentationml/2006/main">
  <p:tag name="KSO_WM_BEAUTIFY_FLAG" val="#wm#"/>
  <p:tag name="KSO_WM_TEMPLATE_CATEGORY" val="custom"/>
  <p:tag name="KSO_WM_TEMPLATE_INDEX" val="2023329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1.xml><?xml version="1.0" encoding="utf-8"?>
<p:tagLst xmlns:p="http://schemas.openxmlformats.org/presentationml/2006/main">
  <p:tag name="KSO_WM_BEAUTIFY_FLAG" val="#wm#"/>
  <p:tag name="KSO_WM_TEMPLATE_CATEGORY" val="custom"/>
  <p:tag name="KSO_WM_TEMPLATE_INDEX" val="20233299"/>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3.xml><?xml version="1.0" encoding="utf-8"?>
<p:tagLst xmlns:p="http://schemas.openxmlformats.org/presentationml/2006/main">
  <p:tag name="KSO_WM_BEAUTIFY_FLAG" val="#wm#"/>
  <p:tag name="KSO_WM_TEMPLATE_CATEGORY" val="custom"/>
  <p:tag name="KSO_WM_TEMPLATE_INDEX" val="20233299"/>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5.xml><?xml version="1.0" encoding="utf-8"?>
<p:tagLst xmlns:p="http://schemas.openxmlformats.org/presentationml/2006/main">
  <p:tag name="KSO_WM_BEAUTIFY_FLAG" val="#wm#"/>
  <p:tag name="KSO_WM_TEMPLATE_CATEGORY" val="custom"/>
  <p:tag name="KSO_WM_TEMPLATE_INDEX" val="20233299"/>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7.xml><?xml version="1.0" encoding="utf-8"?>
<p:tagLst xmlns:p="http://schemas.openxmlformats.org/presentationml/2006/main">
  <p:tag name="KSO_WM_BEAUTIFY_FLAG" val="#wm#"/>
  <p:tag name="KSO_WM_TEMPLATE_CATEGORY" val="custom"/>
  <p:tag name="KSO_WM_TEMPLATE_INDEX" val="20233299"/>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9.xml><?xml version="1.0" encoding="utf-8"?>
<p:tagLst xmlns:p="http://schemas.openxmlformats.org/presentationml/2006/main">
  <p:tag name="KSO_WM_BEAUTIFY_FLAG" val="#wm#"/>
  <p:tag name="KSO_WM_TEMPLATE_CATEGORY" val="custom"/>
  <p:tag name="KSO_WM_TEMPLATE_INDEX" val="2023329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1.xml><?xml version="1.0" encoding="utf-8"?>
<p:tagLst xmlns:p="http://schemas.openxmlformats.org/presentationml/2006/main">
  <p:tag name="KSO_WM_BEAUTIFY_FLAG" val="#wm#"/>
  <p:tag name="KSO_WM_TEMPLATE_CATEGORY" val="custom"/>
  <p:tag name="KSO_WM_TEMPLATE_INDEX" val="20233299"/>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3.xml><?xml version="1.0" encoding="utf-8"?>
<p:tagLst xmlns:p="http://schemas.openxmlformats.org/presentationml/2006/main">
  <p:tag name="KSO_WM_BEAUTIFY_FLAG" val="#wm#"/>
  <p:tag name="KSO_WM_TEMPLATE_CATEGORY" val="custom"/>
  <p:tag name="KSO_WM_TEMPLATE_INDEX" val="20233299"/>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5.xml><?xml version="1.0" encoding="utf-8"?>
<p:tagLst xmlns:p="http://schemas.openxmlformats.org/presentationml/2006/main">
  <p:tag name="KSO_WM_BEAUTIFY_FLAG" val="#wm#"/>
  <p:tag name="KSO_WM_TEMPLATE_CATEGORY" val="custom"/>
  <p:tag name="KSO_WM_TEMPLATE_INDEX" val="20233299"/>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7.xml><?xml version="1.0" encoding="utf-8"?>
<p:tagLst xmlns:p="http://schemas.openxmlformats.org/presentationml/2006/main">
  <p:tag name="KSO_WM_BEAUTIFY_FLAG" val="#wm#"/>
  <p:tag name="KSO_WM_TEMPLATE_CATEGORY" val="custom"/>
  <p:tag name="KSO_WM_TEMPLATE_INDEX" val="20233299"/>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9.xml><?xml version="1.0" encoding="utf-8"?>
<p:tagLst xmlns:p="http://schemas.openxmlformats.org/presentationml/2006/main">
  <p:tag name="KSO_WM_BEAUTIFY_FLAG" val="#wm#"/>
  <p:tag name="KSO_WM_TEMPLATE_CATEGORY" val="custom"/>
  <p:tag name="KSO_WM_TEMPLATE_INDEX" val="2023329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1.xml><?xml version="1.0" encoding="utf-8"?>
<p:tagLst xmlns:p="http://schemas.openxmlformats.org/presentationml/2006/main">
  <p:tag name="KSO_WM_BEAUTIFY_FLAG" val="#wm#"/>
  <p:tag name="KSO_WM_TEMPLATE_CATEGORY" val="custom"/>
  <p:tag name="KSO_WM_TEMPLATE_INDEX" val="20233299"/>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3.xml><?xml version="1.0" encoding="utf-8"?>
<p:tagLst xmlns:p="http://schemas.openxmlformats.org/presentationml/2006/main">
  <p:tag name="KSO_WM_BEAUTIFY_FLAG" val="#wm#"/>
  <p:tag name="KSO_WM_TEMPLATE_CATEGORY" val="custom"/>
  <p:tag name="KSO_WM_TEMPLATE_INDEX" val="20233299"/>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5.xml><?xml version="1.0" encoding="utf-8"?>
<p:tagLst xmlns:p="http://schemas.openxmlformats.org/presentationml/2006/main">
  <p:tag name="KSO_WM_BEAUTIFY_FLAG" val="#wm#"/>
  <p:tag name="KSO_WM_TEMPLATE_CATEGORY" val="custom"/>
  <p:tag name="KSO_WM_TEMPLATE_INDEX" val="20233299"/>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7.xml><?xml version="1.0" encoding="utf-8"?>
<p:tagLst xmlns:p="http://schemas.openxmlformats.org/presentationml/2006/main">
  <p:tag name="KSO_WM_BEAUTIFY_FLAG" val="#wm#"/>
  <p:tag name="KSO_WM_TEMPLATE_CATEGORY" val="custom"/>
  <p:tag name="KSO_WM_TEMPLATE_INDEX" val="20233299"/>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9.xml><?xml version="1.0" encoding="utf-8"?>
<p:tagLst xmlns:p="http://schemas.openxmlformats.org/presentationml/2006/main">
  <p:tag name="KSO_WM_BEAUTIFY_FLAG" val="#wm#"/>
  <p:tag name="KSO_WM_TEMPLATE_CATEGORY" val="custom"/>
  <p:tag name="KSO_WM_TEMPLATE_INDEX" val="2023329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1.xml><?xml version="1.0" encoding="utf-8"?>
<p:tagLst xmlns:p="http://schemas.openxmlformats.org/presentationml/2006/main">
  <p:tag name="KSO_WM_BEAUTIFY_FLAG" val="#wm#"/>
  <p:tag name="KSO_WM_TEMPLATE_CATEGORY" val="custom"/>
  <p:tag name="KSO_WM_TEMPLATE_INDEX" val="20233299"/>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3.xml><?xml version="1.0" encoding="utf-8"?>
<p:tagLst xmlns:p="http://schemas.openxmlformats.org/presentationml/2006/main">
  <p:tag name="KSO_WM_BEAUTIFY_FLAG" val="#wm#"/>
  <p:tag name="KSO_WM_TEMPLATE_CATEGORY" val="custom"/>
  <p:tag name="KSO_WM_TEMPLATE_INDEX" val="20233299"/>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5.xml><?xml version="1.0" encoding="utf-8"?>
<p:tagLst xmlns:p="http://schemas.openxmlformats.org/presentationml/2006/main">
  <p:tag name="KSO_WM_BEAUTIFY_FLAG" val="#wm#"/>
  <p:tag name="KSO_WM_TEMPLATE_CATEGORY" val="custom"/>
  <p:tag name="KSO_WM_TEMPLATE_INDEX" val="20233299"/>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7.xml><?xml version="1.0" encoding="utf-8"?>
<p:tagLst xmlns:p="http://schemas.openxmlformats.org/presentationml/2006/main">
  <p:tag name="KSO_WM_BEAUTIFY_FLAG" val="#wm#"/>
  <p:tag name="KSO_WM_TEMPLATE_CATEGORY" val="custom"/>
  <p:tag name="KSO_WM_TEMPLATE_INDEX" val="20233299"/>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9.xml><?xml version="1.0" encoding="utf-8"?>
<p:tagLst xmlns:p="http://schemas.openxmlformats.org/presentationml/2006/main">
  <p:tag name="KSO_WM_BEAUTIFY_FLAG" val="#wm#"/>
  <p:tag name="KSO_WM_TEMPLATE_CATEGORY" val="custom"/>
  <p:tag name="KSO_WM_TEMPLATE_INDEX" val="20233299"/>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1.xml><?xml version="1.0" encoding="utf-8"?>
<p:tagLst xmlns:p="http://schemas.openxmlformats.org/presentationml/2006/main">
  <p:tag name="KSO_WM_BEAUTIFY_FLAG" val="#wm#"/>
  <p:tag name="KSO_WM_TEMPLATE_CATEGORY" val="custom"/>
  <p:tag name="KSO_WM_TEMPLATE_INDEX" val="20233299"/>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3.xml><?xml version="1.0" encoding="utf-8"?>
<p:tagLst xmlns:p="http://schemas.openxmlformats.org/presentationml/2006/main">
  <p:tag name="KSO_WM_BEAUTIFY_FLAG" val="#wm#"/>
  <p:tag name="KSO_WM_TEMPLATE_CATEGORY" val="custom"/>
  <p:tag name="KSO_WM_TEMPLATE_INDEX" val="20233299"/>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5.xml><?xml version="1.0" encoding="utf-8"?>
<p:tagLst xmlns:p="http://schemas.openxmlformats.org/presentationml/2006/main">
  <p:tag name="KSO_WM_BEAUTIFY_FLAG" val="#wm#"/>
  <p:tag name="KSO_WM_TEMPLATE_CATEGORY" val="custom"/>
  <p:tag name="KSO_WM_TEMPLATE_INDEX" val="20233299"/>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7.xml><?xml version="1.0" encoding="utf-8"?>
<p:tagLst xmlns:p="http://schemas.openxmlformats.org/presentationml/2006/main">
  <p:tag name="KSO_WM_BEAUTIFY_FLAG" val="#wm#"/>
  <p:tag name="KSO_WM_TEMPLATE_CATEGORY" val="custom"/>
  <p:tag name="KSO_WM_TEMPLATE_INDEX" val="20233299"/>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9.xml><?xml version="1.0" encoding="utf-8"?>
<p:tagLst xmlns:p="http://schemas.openxmlformats.org/presentationml/2006/main">
  <p:tag name="KSO_WM_BEAUTIFY_FLAG" val="#wm#"/>
  <p:tag name="KSO_WM_TEMPLATE_CATEGORY" val="custom"/>
  <p:tag name="KSO_WM_TEMPLATE_INDEX" val="20233299"/>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1.xml><?xml version="1.0" encoding="utf-8"?>
<p:tagLst xmlns:p="http://schemas.openxmlformats.org/presentationml/2006/main">
  <p:tag name="KSO_WM_BEAUTIFY_FLAG" val="#wm#"/>
  <p:tag name="KSO_WM_TEMPLATE_CATEGORY" val="custom"/>
  <p:tag name="KSO_WM_TEMPLATE_INDEX" val="20233299"/>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3.xml><?xml version="1.0" encoding="utf-8"?>
<p:tagLst xmlns:p="http://schemas.openxmlformats.org/presentationml/2006/main">
  <p:tag name="KSO_WM_BEAUTIFY_FLAG" val="#wm#"/>
  <p:tag name="KSO_WM_TEMPLATE_CATEGORY" val="custom"/>
  <p:tag name="KSO_WM_TEMPLATE_INDEX" val="20233299"/>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5.xml><?xml version="1.0" encoding="utf-8"?>
<p:tagLst xmlns:p="http://schemas.openxmlformats.org/presentationml/2006/main">
  <p:tag name="KSO_WM_BEAUTIFY_FLAG" val="#wm#"/>
  <p:tag name="KSO_WM_TEMPLATE_CATEGORY" val="custom"/>
  <p:tag name="KSO_WM_TEMPLATE_INDEX" val="20233299"/>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7.xml><?xml version="1.0" encoding="utf-8"?>
<p:tagLst xmlns:p="http://schemas.openxmlformats.org/presentationml/2006/main">
  <p:tag name="KSO_WM_BEAUTIFY_FLAG" val="#wm#"/>
  <p:tag name="KSO_WM_TEMPLATE_CATEGORY" val="custom"/>
  <p:tag name="KSO_WM_TEMPLATE_INDEX" val="20233299"/>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9.xml><?xml version="1.0" encoding="utf-8"?>
<p:tagLst xmlns:p="http://schemas.openxmlformats.org/presentationml/2006/main">
  <p:tag name="KSO_WM_BEAUTIFY_FLAG" val="#wm#"/>
  <p:tag name="KSO_WM_TEMPLATE_CATEGORY" val="custom"/>
  <p:tag name="KSO_WM_TEMPLATE_INDEX" val="2023329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1.xml><?xml version="1.0" encoding="utf-8"?>
<p:tagLst xmlns:p="http://schemas.openxmlformats.org/presentationml/2006/main">
  <p:tag name="KSO_WM_BEAUTIFY_FLAG" val="#wm#"/>
  <p:tag name="KSO_WM_TEMPLATE_CATEGORY" val="custom"/>
  <p:tag name="KSO_WM_TEMPLATE_INDEX" val="20233299"/>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3.xml><?xml version="1.0" encoding="utf-8"?>
<p:tagLst xmlns:p="http://schemas.openxmlformats.org/presentationml/2006/main">
  <p:tag name="KSO_WM_BEAUTIFY_FLAG" val="#wm#"/>
  <p:tag name="KSO_WM_TEMPLATE_CATEGORY" val="custom"/>
  <p:tag name="KSO_WM_TEMPLATE_INDEX" val="20233299"/>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5.xml><?xml version="1.0" encoding="utf-8"?>
<p:tagLst xmlns:p="http://schemas.openxmlformats.org/presentationml/2006/main">
  <p:tag name="KSO_WM_BEAUTIFY_FLAG" val="#wm#"/>
  <p:tag name="KSO_WM_TEMPLATE_CATEGORY" val="custom"/>
  <p:tag name="KSO_WM_TEMPLATE_INDEX" val="20233299"/>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7.xml><?xml version="1.0" encoding="utf-8"?>
<p:tagLst xmlns:p="http://schemas.openxmlformats.org/presentationml/2006/main">
  <p:tag name="KSO_WM_BEAUTIFY_FLAG" val="#wm#"/>
  <p:tag name="KSO_WM_TEMPLATE_CATEGORY" val="custom"/>
  <p:tag name="KSO_WM_TEMPLATE_INDEX" val="20233299"/>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9.xml><?xml version="1.0" encoding="utf-8"?>
<p:tagLst xmlns:p="http://schemas.openxmlformats.org/presentationml/2006/main">
  <p:tag name="KSO_WM_BEAUTIFY_FLAG" val="#wm#"/>
  <p:tag name="KSO_WM_TEMPLATE_CATEGORY" val="custom"/>
  <p:tag name="KSO_WM_TEMPLATE_INDEX" val="20233299"/>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1.xml><?xml version="1.0" encoding="utf-8"?>
<p:tagLst xmlns:p="http://schemas.openxmlformats.org/presentationml/2006/main">
  <p:tag name="KSO_WM_BEAUTIFY_FLAG" val="#wm#"/>
  <p:tag name="KSO_WM_TEMPLATE_CATEGORY" val="custom"/>
  <p:tag name="KSO_WM_TEMPLATE_INDEX" val="20233299"/>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3.xml><?xml version="1.0" encoding="utf-8"?>
<p:tagLst xmlns:p="http://schemas.openxmlformats.org/presentationml/2006/main">
  <p:tag name="KSO_WM_BEAUTIFY_FLAG" val="#wm#"/>
  <p:tag name="KSO_WM_TEMPLATE_CATEGORY" val="custom"/>
  <p:tag name="KSO_WM_TEMPLATE_INDEX" val="20233299"/>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5.xml><?xml version="1.0" encoding="utf-8"?>
<p:tagLst xmlns:p="http://schemas.openxmlformats.org/presentationml/2006/main">
  <p:tag name="KSO_WM_BEAUTIFY_FLAG" val="#wm#"/>
  <p:tag name="KSO_WM_TEMPLATE_CATEGORY" val="custom"/>
  <p:tag name="KSO_WM_TEMPLATE_INDEX" val="20233299"/>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7.xml><?xml version="1.0" encoding="utf-8"?>
<p:tagLst xmlns:p="http://schemas.openxmlformats.org/presentationml/2006/main">
  <p:tag name="KSO_WM_BEAUTIFY_FLAG" val="#wm#"/>
  <p:tag name="KSO_WM_TEMPLATE_CATEGORY" val="custom"/>
  <p:tag name="KSO_WM_TEMPLATE_INDEX" val="20233299"/>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9.xml><?xml version="1.0" encoding="utf-8"?>
<p:tagLst xmlns:p="http://schemas.openxmlformats.org/presentationml/2006/main">
  <p:tag name="KSO_WM_BEAUTIFY_FLAG" val="#wm#"/>
  <p:tag name="KSO_WM_TEMPLATE_CATEGORY" val="custom"/>
  <p:tag name="KSO_WM_TEMPLATE_INDEX" val="20233299"/>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1.xml><?xml version="1.0" encoding="utf-8"?>
<p:tagLst xmlns:p="http://schemas.openxmlformats.org/presentationml/2006/main">
  <p:tag name="KSO_WM_BEAUTIFY_FLAG" val="#wm#"/>
  <p:tag name="KSO_WM_TEMPLATE_CATEGORY" val="custom"/>
  <p:tag name="KSO_WM_TEMPLATE_INDEX" val="20233299"/>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3.xml><?xml version="1.0" encoding="utf-8"?>
<p:tagLst xmlns:p="http://schemas.openxmlformats.org/presentationml/2006/main">
  <p:tag name="KSO_WM_BEAUTIFY_FLAG" val="#wm#"/>
  <p:tag name="KSO_WM_TEMPLATE_CATEGORY" val="custom"/>
  <p:tag name="KSO_WM_TEMPLATE_INDEX" val="20233299"/>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5.xml><?xml version="1.0" encoding="utf-8"?>
<p:tagLst xmlns:p="http://schemas.openxmlformats.org/presentationml/2006/main">
  <p:tag name="KSO_WM_BEAUTIFY_FLAG" val="#wm#"/>
  <p:tag name="KSO_WM_TEMPLATE_CATEGORY" val="custom"/>
  <p:tag name="KSO_WM_TEMPLATE_INDEX" val="20233299"/>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7.xml><?xml version="1.0" encoding="utf-8"?>
<p:tagLst xmlns:p="http://schemas.openxmlformats.org/presentationml/2006/main">
  <p:tag name="KSO_WM_BEAUTIFY_FLAG" val="#wm#"/>
  <p:tag name="KSO_WM_TEMPLATE_CATEGORY" val="custom"/>
  <p:tag name="KSO_WM_TEMPLATE_INDEX" val="20233299"/>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9.xml><?xml version="1.0" encoding="utf-8"?>
<p:tagLst xmlns:p="http://schemas.openxmlformats.org/presentationml/2006/main">
  <p:tag name="KSO_WM_BEAUTIFY_FLAG" val="#wm#"/>
  <p:tag name="KSO_WM_TEMPLATE_CATEGORY" val="custom"/>
  <p:tag name="KSO_WM_TEMPLATE_INDEX" val="20233299"/>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1.xml><?xml version="1.0" encoding="utf-8"?>
<p:tagLst xmlns:p="http://schemas.openxmlformats.org/presentationml/2006/main">
  <p:tag name="KSO_WM_BEAUTIFY_FLAG" val="#wm#"/>
  <p:tag name="KSO_WM_TEMPLATE_CATEGORY" val="custom"/>
  <p:tag name="KSO_WM_TEMPLATE_INDEX" val="20233299"/>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3.xml><?xml version="1.0" encoding="utf-8"?>
<p:tagLst xmlns:p="http://schemas.openxmlformats.org/presentationml/2006/main">
  <p:tag name="KSO_WM_BEAUTIFY_FLAG" val="#wm#"/>
  <p:tag name="KSO_WM_TEMPLATE_CATEGORY" val="custom"/>
  <p:tag name="KSO_WM_TEMPLATE_INDEX" val="20233299"/>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5.xml><?xml version="1.0" encoding="utf-8"?>
<p:tagLst xmlns:p="http://schemas.openxmlformats.org/presentationml/2006/main">
  <p:tag name="KSO_WM_BEAUTIFY_FLAG" val="#wm#"/>
  <p:tag name="KSO_WM_TEMPLATE_CATEGORY" val="custom"/>
  <p:tag name="KSO_WM_TEMPLATE_INDEX" val="20233299"/>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7.xml><?xml version="1.0" encoding="utf-8"?>
<p:tagLst xmlns:p="http://schemas.openxmlformats.org/presentationml/2006/main">
  <p:tag name="KSO_WM_BEAUTIFY_FLAG" val="#wm#"/>
  <p:tag name="KSO_WM_TEMPLATE_CATEGORY" val="custom"/>
  <p:tag name="KSO_WM_TEMPLATE_INDEX" val="20233299"/>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9.xml><?xml version="1.0" encoding="utf-8"?>
<p:tagLst xmlns:p="http://schemas.openxmlformats.org/presentationml/2006/main">
  <p:tag name="KSO_WM_BEAUTIFY_FLAG" val="#wm#"/>
  <p:tag name="KSO_WM_TEMPLATE_CATEGORY" val="custom"/>
  <p:tag name="KSO_WM_TEMPLATE_INDEX" val="20233299"/>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1.xml><?xml version="1.0" encoding="utf-8"?>
<p:tagLst xmlns:p="http://schemas.openxmlformats.org/presentationml/2006/main">
  <p:tag name="KSO_WM_BEAUTIFY_FLAG" val="#wm#"/>
  <p:tag name="KSO_WM_TEMPLATE_CATEGORY" val="custom"/>
  <p:tag name="KSO_WM_TEMPLATE_INDEX" val="20233299"/>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3.xml><?xml version="1.0" encoding="utf-8"?>
<p:tagLst xmlns:p="http://schemas.openxmlformats.org/presentationml/2006/main">
  <p:tag name="KSO_WM_BEAUTIFY_FLAG" val="#wm#"/>
  <p:tag name="KSO_WM_TEMPLATE_CATEGORY" val="custom"/>
  <p:tag name="KSO_WM_TEMPLATE_INDEX" val="20233299"/>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5.xml><?xml version="1.0" encoding="utf-8"?>
<p:tagLst xmlns:p="http://schemas.openxmlformats.org/presentationml/2006/main">
  <p:tag name="KSO_WM_BEAUTIFY_FLAG" val="#wm#"/>
  <p:tag name="KSO_WM_TEMPLATE_CATEGORY" val="custom"/>
  <p:tag name="KSO_WM_TEMPLATE_INDEX" val="20233299"/>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7.xml><?xml version="1.0" encoding="utf-8"?>
<p:tagLst xmlns:p="http://schemas.openxmlformats.org/presentationml/2006/main">
  <p:tag name="KSO_WM_BEAUTIFY_FLAG" val="#wm#"/>
  <p:tag name="KSO_WM_TEMPLATE_CATEGORY" val="custom"/>
  <p:tag name="KSO_WM_TEMPLATE_INDEX" val="20233299"/>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9.xml><?xml version="1.0" encoding="utf-8"?>
<p:tagLst xmlns:p="http://schemas.openxmlformats.org/presentationml/2006/main">
  <p:tag name="KSO_WM_BEAUTIFY_FLAG" val="#wm#"/>
  <p:tag name="KSO_WM_TEMPLATE_CATEGORY" val="custom"/>
  <p:tag name="KSO_WM_TEMPLATE_INDEX" val="2023329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1.xml><?xml version="1.0" encoding="utf-8"?>
<p:tagLst xmlns:p="http://schemas.openxmlformats.org/presentationml/2006/main">
  <p:tag name="KSO_WM_BEAUTIFY_FLAG" val="#wm#"/>
  <p:tag name="KSO_WM_TEMPLATE_CATEGORY" val="custom"/>
  <p:tag name="KSO_WM_TEMPLATE_INDEX" val="20233299"/>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3.xml><?xml version="1.0" encoding="utf-8"?>
<p:tagLst xmlns:p="http://schemas.openxmlformats.org/presentationml/2006/main">
  <p:tag name="KSO_WM_BEAUTIFY_FLAG" val="#wm#"/>
  <p:tag name="KSO_WM_TEMPLATE_CATEGORY" val="custom"/>
  <p:tag name="KSO_WM_TEMPLATE_INDEX" val="20233299"/>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5.xml><?xml version="1.0" encoding="utf-8"?>
<p:tagLst xmlns:p="http://schemas.openxmlformats.org/presentationml/2006/main">
  <p:tag name="KSO_WM_BEAUTIFY_FLAG" val="#wm#"/>
  <p:tag name="KSO_WM_TEMPLATE_CATEGORY" val="custom"/>
  <p:tag name="KSO_WM_TEMPLATE_INDEX" val="20233299"/>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7.xml><?xml version="1.0" encoding="utf-8"?>
<p:tagLst xmlns:p="http://schemas.openxmlformats.org/presentationml/2006/main">
  <p:tag name="KSO_WM_BEAUTIFY_FLAG" val="#wm#"/>
  <p:tag name="KSO_WM_TEMPLATE_CATEGORY" val="custom"/>
  <p:tag name="KSO_WM_TEMPLATE_INDEX" val="20233299"/>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9.xml><?xml version="1.0" encoding="utf-8"?>
<p:tagLst xmlns:p="http://schemas.openxmlformats.org/presentationml/2006/main">
  <p:tag name="KSO_WM_BEAUTIFY_FLAG" val="#wm#"/>
  <p:tag name="KSO_WM_TEMPLATE_CATEGORY" val="custom"/>
  <p:tag name="KSO_WM_TEMPLATE_INDEX" val="2023329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1.xml><?xml version="1.0" encoding="utf-8"?>
<p:tagLst xmlns:p="http://schemas.openxmlformats.org/presentationml/2006/main">
  <p:tag name="KSO_WM_BEAUTIFY_FLAG" val="#wm#"/>
  <p:tag name="KSO_WM_TEMPLATE_CATEGORY" val="custom"/>
  <p:tag name="KSO_WM_TEMPLATE_INDEX" val="20233299"/>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3.xml><?xml version="1.0" encoding="utf-8"?>
<p:tagLst xmlns:p="http://schemas.openxmlformats.org/presentationml/2006/main">
  <p:tag name="KSO_WM_BEAUTIFY_FLAG" val="#wm#"/>
  <p:tag name="KSO_WM_TEMPLATE_CATEGORY" val="custom"/>
  <p:tag name="KSO_WM_TEMPLATE_INDEX" val="20233299"/>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5.xml><?xml version="1.0" encoding="utf-8"?>
<p:tagLst xmlns:p="http://schemas.openxmlformats.org/presentationml/2006/main">
  <p:tag name="KSO_WM_BEAUTIFY_FLAG" val="#wm#"/>
  <p:tag name="KSO_WM_TEMPLATE_CATEGORY" val="custom"/>
  <p:tag name="KSO_WM_TEMPLATE_INDEX" val="20233299"/>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7.xml><?xml version="1.0" encoding="utf-8"?>
<p:tagLst xmlns:p="http://schemas.openxmlformats.org/presentationml/2006/main">
  <p:tag name="KSO_WM_BEAUTIFY_FLAG" val="#wm#"/>
  <p:tag name="KSO_WM_TEMPLATE_CATEGORY" val="custom"/>
  <p:tag name="KSO_WM_TEMPLATE_INDEX" val="20233299"/>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9.xml><?xml version="1.0" encoding="utf-8"?>
<p:tagLst xmlns:p="http://schemas.openxmlformats.org/presentationml/2006/main">
  <p:tag name="KSO_WM_BEAUTIFY_FLAG" val="#wm#"/>
  <p:tag name="KSO_WM_TEMPLATE_CATEGORY" val="custom"/>
  <p:tag name="KSO_WM_TEMPLATE_INDEX" val="2023329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1.xml><?xml version="1.0" encoding="utf-8"?>
<p:tagLst xmlns:p="http://schemas.openxmlformats.org/presentationml/2006/main">
  <p:tag name="KSO_WM_BEAUTIFY_FLAG" val="#wm#"/>
  <p:tag name="KSO_WM_TEMPLATE_CATEGORY" val="custom"/>
  <p:tag name="KSO_WM_TEMPLATE_INDEX" val="20233299"/>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3.xml><?xml version="1.0" encoding="utf-8"?>
<p:tagLst xmlns:p="http://schemas.openxmlformats.org/presentationml/2006/main">
  <p:tag name="KSO_WM_BEAUTIFY_FLAG" val="#wm#"/>
  <p:tag name="KSO_WM_TEMPLATE_CATEGORY" val="custom"/>
  <p:tag name="KSO_WM_TEMPLATE_INDEX" val="20233299"/>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5.xml><?xml version="1.0" encoding="utf-8"?>
<p:tagLst xmlns:p="http://schemas.openxmlformats.org/presentationml/2006/main">
  <p:tag name="TABLE_ENDDRAG_ORIGIN_RECT" val="844*221"/>
  <p:tag name="TABLE_ENDDRAG_RECT" val="55*82*844*221"/>
</p:tagLst>
</file>

<file path=ppt/tags/tag306.xml><?xml version="1.0" encoding="utf-8"?>
<p:tagLst xmlns:p="http://schemas.openxmlformats.org/presentationml/2006/main">
  <p:tag name="KSO_WM_BEAUTIFY_FLAG" val="#wm#"/>
  <p:tag name="KSO_WM_TEMPLATE_CATEGORY" val="custom"/>
  <p:tag name="KSO_WM_TEMPLATE_INDEX" val="20233299"/>
</p:tagLst>
</file>

<file path=ppt/tags/tag30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8.xml><?xml version="1.0" encoding="utf-8"?>
<p:tagLst xmlns:p="http://schemas.openxmlformats.org/presentationml/2006/main">
  <p:tag name="KSO_WM_UNIT_INDEX" val="2"/>
  <p:tag name="KSO_WM_UNIT_TYPE" val="f"/>
  <p:tag name="KSO_WM_UNIT_SUBTYPE" val="a"/>
  <p:tag name="KSO_WM_BEAUTIFY_FLAG" val="#wm#"/>
</p:tagLst>
</file>

<file path=ppt/tags/tag309.xml><?xml version="1.0" encoding="utf-8"?>
<p:tagLst xmlns:p="http://schemas.openxmlformats.org/presentationml/2006/main">
  <p:tag name="KSO_WM_UNIT_INDEX" val="1_2_1"/>
  <p:tag name="KSO_WM_UNIT_TYPE" val="l_h_f"/>
  <p:tag name="KSO_WM_UNIT_SUBTYPE" val="a"/>
  <p:tag name="KSO_WM_TEMPLATE_CATEGORY" val="diagram"/>
  <p:tag name="KSO_WM_TEMPLATE_INDEX" val="19882022"/>
  <p:tag name="KSO_WM_UNIT_ID" val="diagram19882022*l_h_f*1_2_1"/>
  <p:tag name="KSO_WM_DIAGRAM_GROUP_CODE" val="l1-1"/>
  <p:tag name="KSO_WM_TAG_VERSION" val="2.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10.xml><?xml version="1.0" encoding="utf-8"?>
<p:tagLst xmlns:p="http://schemas.openxmlformats.org/presentationml/2006/main">
  <p:tag name="KSO_WM_UNIT_INDEX" val="1_4_1"/>
  <p:tag name="KSO_WM_UNIT_TYPE" val="l_h_f"/>
  <p:tag name="KSO_WM_UNIT_SUBTYPE" val="a"/>
  <p:tag name="KSO_WM_TEMPLATE_CATEGORY" val="diagram"/>
  <p:tag name="KSO_WM_TEMPLATE_INDEX" val="19882022"/>
  <p:tag name="KSO_WM_UNIT_ID" val="diagram19882022*l_h_f*1_4_1"/>
  <p:tag name="KSO_WM_DIAGRAM_GROUP_CODE" val="l1-1"/>
  <p:tag name="KSO_WM_TAG_VERSION" val="2.0"/>
  <p:tag name="KSO_WM_BEAUTIFY_FLAG" val="#wm#"/>
</p:tagLst>
</file>

<file path=ppt/tags/tag311.xml><?xml version="1.0" encoding="utf-8"?>
<p:tagLst xmlns:p="http://schemas.openxmlformats.org/presentationml/2006/main">
  <p:tag name="KSO_WM_UNIT_INDEX" val="1_5_1"/>
  <p:tag name="KSO_WM_UNIT_TYPE" val="l_h_f"/>
  <p:tag name="KSO_WM_UNIT_SUBTYPE" val="a"/>
  <p:tag name="KSO_WM_TEMPLATE_CATEGORY" val="diagram"/>
  <p:tag name="KSO_WM_TEMPLATE_INDEX" val="19882022"/>
  <p:tag name="KSO_WM_UNIT_ID" val="diagram19882022*l_h_f*1_5_1"/>
  <p:tag name="KSO_WM_DIAGRAM_GROUP_CODE" val="l1-1"/>
  <p:tag name="KSO_WM_TAG_VERSION" val="2.0"/>
  <p:tag name="KSO_WM_BEAUTIFY_FLAG" val="#wm#"/>
</p:tagLst>
</file>

<file path=ppt/tags/tag312.xml><?xml version="1.0" encoding="utf-8"?>
<p:tagLst xmlns:p="http://schemas.openxmlformats.org/presentationml/2006/main">
  <p:tag name="KSO_WM_UNIT_INDEX" val="1_3_1"/>
  <p:tag name="KSO_WM_UNIT_TYPE" val="l_h_f"/>
  <p:tag name="KSO_WM_UNIT_SUBTYPE" val="a"/>
  <p:tag name="KSO_WM_TEMPLATE_CATEGORY" val="diagram"/>
  <p:tag name="KSO_WM_TEMPLATE_INDEX" val="19882022"/>
  <p:tag name="KSO_WM_UNIT_ID" val="diagram19882022*l_h_f*1_3_1"/>
  <p:tag name="KSO_WM_DIAGRAM_GROUP_CODE" val="l1-1"/>
  <p:tag name="KSO_WM_TAG_VERSION" val="2.0"/>
  <p:tag name="KSO_WM_BEAUTIFY_FLAG" val="#wm#"/>
</p:tagLst>
</file>

<file path=ppt/tags/tag313.xml><?xml version="1.0" encoding="utf-8"?>
<p:tagLst xmlns:p="http://schemas.openxmlformats.org/presentationml/2006/main">
  <p:tag name="KSO_WM_UNIT_INDEX" val="1_1_1"/>
  <p:tag name="KSO_WM_UNIT_TYPE" val="l_h_f"/>
  <p:tag name="KSO_WM_UNIT_SUBTYPE" val="a"/>
  <p:tag name="KSO_WM_TEMPLATE_CATEGORY" val="diagram"/>
  <p:tag name="KSO_WM_TEMPLATE_INDEX" val="19882022"/>
  <p:tag name="KSO_WM_UNIT_ID" val="diagram19882022*l_h_f*1_1_1"/>
  <p:tag name="KSO_WM_DIAGRAM_GROUP_CODE" val="l1-1"/>
  <p:tag name="KSO_WM_TAG_VERSION" val="2.0"/>
  <p:tag name="KSO_WM_BEAUTIFY_FLAG" val="#wm#"/>
</p:tagLst>
</file>

<file path=ppt/tags/tag314.xml><?xml version="1.0" encoding="utf-8"?>
<p:tagLst xmlns:p="http://schemas.openxmlformats.org/presentationml/2006/main">
  <p:tag name="KSO_WM_UNIT_INDEX" val="1_6_1"/>
  <p:tag name="KSO_WM_UNIT_TYPE" val="l_h_f"/>
  <p:tag name="KSO_WM_UNIT_SUBTYPE" val="a"/>
  <p:tag name="KSO_WM_TEMPLATE_CATEGORY" val="diagram"/>
  <p:tag name="KSO_WM_TEMPLATE_INDEX" val="19882022"/>
  <p:tag name="KSO_WM_UNIT_ID" val="diagram19882022*l_h_f*1_6_1"/>
  <p:tag name="KSO_WM_DIAGRAM_GROUP_CODE" val="l1-1"/>
  <p:tag name="KSO_WM_TAG_VERSION" val="2.0"/>
  <p:tag name="KSO_WM_BEAUTIFY_FLAG" val="#wm#"/>
</p:tagLst>
</file>

<file path=ppt/tags/tag315.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UNIT_CONTENT_GROUP_TYPE" val="titlestyle"/>
  <p:tag name="KSO_WM_UNIT_PRESET_TEXT" val="单击此处编辑母版标题样式"/>
</p:tagLst>
</file>

<file path=ppt/tags/tag3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17.xml><?xml version="1.0" encoding="utf-8"?>
<p:tagLst xmlns:p="http://schemas.openxmlformats.org/presentationml/2006/main">
  <p:tag name="KSO_WM_UNIT_INDEX" val="29"/>
  <p:tag name="KSO_WM_UNIT_TYPE" val="f"/>
  <p:tag name="KSO_WM_UNIT_SUBTYPE" val="a"/>
  <p:tag name="KSO_WM_BEAUTIFY_FLAG" val="#wm#"/>
</p:tagLst>
</file>

<file path=ppt/tags/tag318.xml><?xml version="1.0" encoding="utf-8"?>
<p:tagLst xmlns:p="http://schemas.openxmlformats.org/presentationml/2006/main">
  <p:tag name="KSO_WM_UNIT_INDEX" val="30"/>
  <p:tag name="KSO_WM_UNIT_TYPE" val="i"/>
  <p:tag name="KSO_WM_BEAUTIFY_FLAG" val="#wm#"/>
</p:tagLst>
</file>

<file path=ppt/tags/tag319.xml><?xml version="1.0" encoding="utf-8"?>
<p:tagLst xmlns:p="http://schemas.openxmlformats.org/presentationml/2006/main">
  <p:tag name="KSO_WM_UNIT_INDEX" val="31"/>
  <p:tag name="KSO_WM_UNIT_TYPE" val="i"/>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20.xml><?xml version="1.0" encoding="utf-8"?>
<p:tagLst xmlns:p="http://schemas.openxmlformats.org/presentationml/2006/main">
  <p:tag name="KSO_WM_UNIT_INDEX" val="32"/>
  <p:tag name="KSO_WM_UNIT_TYPE" val="i"/>
  <p:tag name="KSO_WM_BEAUTIFY_FLAG" val="#wm#"/>
</p:tagLst>
</file>

<file path=ppt/tags/tag321.xml><?xml version="1.0" encoding="utf-8"?>
<p:tagLst xmlns:p="http://schemas.openxmlformats.org/presentationml/2006/main">
  <p:tag name="KSO_WM_UNIT_INDEX" val="33"/>
  <p:tag name="KSO_WM_UNIT_TYPE" val="f"/>
  <p:tag name="KSO_WM_UNIT_SUBTYPE" val="a"/>
  <p:tag name="KSO_WM_BEAUTIFY_FLAG" val="#wm#"/>
</p:tagLst>
</file>

<file path=ppt/tags/tag322.xml><?xml version="1.0" encoding="utf-8"?>
<p:tagLst xmlns:p="http://schemas.openxmlformats.org/presentationml/2006/main">
  <p:tag name="KSO_WM_UNIT_INDEX" val="35"/>
  <p:tag name="KSO_WM_UNIT_TYPE" val="f"/>
  <p:tag name="KSO_WM_UNIT_SUBTYPE" val="a"/>
  <p:tag name="KSO_WM_BEAUTIFY_FLAG" val="#wm#"/>
</p:tagLst>
</file>

<file path=ppt/tags/tag323.xml><?xml version="1.0" encoding="utf-8"?>
<p:tagLst xmlns:p="http://schemas.openxmlformats.org/presentationml/2006/main">
  <p:tag name="KSO_WM_UNIT_INDEX" val="34"/>
  <p:tag name="KSO_WM_UNIT_TYPE" val="f"/>
  <p:tag name="KSO_WM_UNIT_SUBTYPE" val="a"/>
  <p:tag name="KSO_WM_BEAUTIFY_FLAG" val="#wm#"/>
</p:tagLst>
</file>

<file path=ppt/tags/tag324.xml><?xml version="1.0" encoding="utf-8"?>
<p:tagLst xmlns:p="http://schemas.openxmlformats.org/presentationml/2006/main">
  <p:tag name="KSO_WM_UNIT_INDEX" val="36"/>
  <p:tag name="KSO_WM_UNIT_TYPE" val="f"/>
  <p:tag name="KSO_WM_UNIT_SUBTYPE" val="a"/>
  <p:tag name="KSO_WM_BEAUTIFY_FLAG" val="#wm#"/>
</p:tagLst>
</file>

<file path=ppt/tags/tag325.xml><?xml version="1.0" encoding="utf-8"?>
<p:tagLst xmlns:p="http://schemas.openxmlformats.org/presentationml/2006/main">
  <p:tag name="KSO_WM_UNIT_INDEX" val="28"/>
  <p:tag name="KSO_WM_UNIT_TYPE" val="f"/>
  <p:tag name="KSO_WM_UNIT_SUBTYPE" val="a"/>
  <p:tag name="KSO_WM_BEAUTIFY_FLAG" val="#wm#"/>
</p:tagLst>
</file>

<file path=ppt/tags/tag326.xml><?xml version="1.0" encoding="utf-8"?>
<p:tagLst xmlns:p="http://schemas.openxmlformats.org/presentationml/2006/main">
  <p:tag name="KSO_WM_UNIT_INDEX" val="37"/>
  <p:tag name="KSO_WM_UNIT_TYPE" val="f"/>
  <p:tag name="KSO_WM_UNIT_SUBTYPE" val="a"/>
  <p:tag name="KSO_WM_BEAUTIFY_FLAG" val="#wm#"/>
</p:tagLst>
</file>

<file path=ppt/tags/tag327.xml><?xml version="1.0" encoding="utf-8"?>
<p:tagLst xmlns:p="http://schemas.openxmlformats.org/presentationml/2006/main">
  <p:tag name="KSO_WM_UNIT_INDEX" val="3"/>
  <p:tag name="KSO_WM_UNIT_TYPE" val="i"/>
  <p:tag name="KSO_WM_BEAUTIFY_FLAG" val="#wm#"/>
</p:tagLst>
</file>

<file path=ppt/tags/tag328.xml><?xml version="1.0" encoding="utf-8"?>
<p:tagLst xmlns:p="http://schemas.openxmlformats.org/presentationml/2006/main">
  <p:tag name="KSO_WM_UNIT_INDEX" val="2"/>
  <p:tag name="KSO_WM_UNIT_TYPE" val="i"/>
  <p:tag name="KSO_WM_BEAUTIFY_FLAG" val="#wm#"/>
</p:tagLst>
</file>

<file path=ppt/tags/tag329.xml><?xml version="1.0" encoding="utf-8"?>
<p:tagLst xmlns:p="http://schemas.openxmlformats.org/presentationml/2006/main">
  <p:tag name="KSO_WM_UNIT_INDEX" val="1"/>
  <p:tag name="KSO_WM_UNIT_TYPE" val="a"/>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30.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331.xml><?xml version="1.0" encoding="utf-8"?>
<p:tagLst xmlns:p="http://schemas.openxmlformats.org/presentationml/2006/main">
  <p:tag name="KSO_WM_BEAUTIFY_FLAG" val="#wm#"/>
  <p:tag name="KSO_WM_UNIT_TYPE" val="l_h_a"/>
  <p:tag name="KSO_WM_UNIT_INDEX" val="1_1_1"/>
  <p:tag name="KSO_WM_UNIT_ID" val="diagram19882022_2*l_h_a*1_1_1"/>
  <p:tag name="KSO_WM_TEMPLATE_INDEX" val="19882022"/>
  <p:tag name="KSO_WM_TAG_VERSION" val="2.0"/>
  <p:tag name="KSO_WM_DIAGRAM_GROUP_CODE" val="l1-1"/>
</p:tagLst>
</file>

<file path=ppt/tags/tag332.xml><?xml version="1.0" encoding="utf-8"?>
<p:tagLst xmlns:p="http://schemas.openxmlformats.org/presentationml/2006/main">
  <p:tag name="KSO_WM_BEAUTIFY_FLAG" val="#wm#"/>
  <p:tag name="KSO_WM_UNIT_TYPE" val="l_h_a"/>
  <p:tag name="KSO_WM_UNIT_INDEX" val="1_8_1"/>
  <p:tag name="KSO_WM_UNIT_ID" val="diagram19882022_2*l_h_a*1_8_1"/>
  <p:tag name="KSO_WM_TEMPLATE_INDEX" val="19882022"/>
  <p:tag name="KSO_WM_TAG_VERSION" val="2.0"/>
  <p:tag name="KSO_WM_DIAGRAM_GROUP_CODE" val="l1-1"/>
  <p:tag name="KSO_WM_UNIT_SUBTYPE" val="a"/>
</p:tagLst>
</file>

<file path=ppt/tags/tag333.xml><?xml version="1.0" encoding="utf-8"?>
<p:tagLst xmlns:p="http://schemas.openxmlformats.org/presentationml/2006/main">
  <p:tag name="KSO_WM_BEAUTIFY_FLAG" val="#wm#"/>
  <p:tag name="KSO_WM_UNIT_TYPE" val="l_h_f"/>
  <p:tag name="KSO_WM_UNIT_INDEX" val="1_2_1"/>
  <p:tag name="KSO_WM_UNIT_ID" val="diagram19882022_2*l_h_f*1_2_1"/>
  <p:tag name="KSO_WM_TEMPLATE_INDEX" val="19882022"/>
  <p:tag name="KSO_WM_TAG_VERSION" val="2.0"/>
  <p:tag name="KSO_WM_DIAGRAM_GROUP_CODE" val="l1-1"/>
  <p:tag name="KSO_WM_UNIT_SUBTYPE" val="a"/>
</p:tagLst>
</file>

<file path=ppt/tags/tag334.xml><?xml version="1.0" encoding="utf-8"?>
<p:tagLst xmlns:p="http://schemas.openxmlformats.org/presentationml/2006/main">
  <p:tag name="KSO_WM_BEAUTIFY_FLAG" val="#wm#"/>
  <p:tag name="KSO_WM_UNIT_TYPE" val="l_h_a"/>
  <p:tag name="KSO_WM_UNIT_INDEX" val="1_7_1"/>
  <p:tag name="KSO_WM_UNIT_ID" val="diagram19882022_2*l_h_a*1_7_1"/>
  <p:tag name="KSO_WM_TEMPLATE_INDEX" val="19882022"/>
  <p:tag name="KSO_WM_TAG_VERSION" val="2.0"/>
  <p:tag name="KSO_WM_DIAGRAM_GROUP_CODE" val="l1-1"/>
</p:tagLst>
</file>

<file path=ppt/tags/tag335.xml><?xml version="1.0" encoding="utf-8"?>
<p:tagLst xmlns:p="http://schemas.openxmlformats.org/presentationml/2006/main">
  <p:tag name="KSO_WM_UNIT_INDEX" val="2"/>
  <p:tag name="KSO_WM_UNIT_TYPE" val="i"/>
  <p:tag name="KSO_WM_BEAUTIFY_FLAG" val="#wm#"/>
</p:tagLst>
</file>

<file path=ppt/tags/tag336.xml><?xml version="1.0" encoding="utf-8"?>
<p:tagLst xmlns:p="http://schemas.openxmlformats.org/presentationml/2006/main">
  <p:tag name="KSO_WM_UNIT_INDEX" val="1"/>
  <p:tag name="KSO_WM_UNIT_TYPE" val="a"/>
  <p:tag name="KSO_WM_BEAUTIFY_FLAG" val="#wm#"/>
</p:tagLst>
</file>

<file path=ppt/tags/tag337.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338.xml><?xml version="1.0" encoding="utf-8"?>
<p:tagLst xmlns:p="http://schemas.openxmlformats.org/presentationml/2006/main">
  <p:tag name="KSO_WM_DIAGRAM_VIRTUALLY_FRAME" val="{&quot;height&quot;:357.4,&quot;left&quot;:60.5,&quot;top&quot;:113.9,&quot;width&quot;:880.1}"/>
  <p:tag name="KSO_WM_UNIT_INDEX" val="6"/>
  <p:tag name="KSO_WM_UNIT_TYPE" val="f"/>
  <p:tag name="KSO_WM_UNIT_SUBTYPE" val="a"/>
  <p:tag name="KSO_WM_BEAUTIFY_FLAG" val="#wm#"/>
</p:tagLst>
</file>

<file path=ppt/tags/tag339.xml><?xml version="1.0" encoding="utf-8"?>
<p:tagLst xmlns:p="http://schemas.openxmlformats.org/presentationml/2006/main">
  <p:tag name="KSO_WM_DIAGRAM_VIRTUALLY_FRAME" val="{&quot;height&quot;:357.4,&quot;left&quot;:60.5,&quot;top&quot;:113.9,&quot;width&quot;:880.1}"/>
  <p:tag name="KSO_WM_UNIT_INDEX" val="33"/>
  <p:tag name="KSO_WM_UNIT_TYPE" val="f"/>
  <p:tag name="KSO_WM_UNIT_SUBTYPE" val="a"/>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40.xml><?xml version="1.0" encoding="utf-8"?>
<p:tagLst xmlns:p="http://schemas.openxmlformats.org/presentationml/2006/main">
  <p:tag name="KSO_WM_DIAGRAM_VIRTUALLY_FRAME" val="{&quot;height&quot;:357.4,&quot;left&quot;:60.5,&quot;top&quot;:113.9,&quot;width&quot;:880.1}"/>
  <p:tag name="KSO_WM_UNIT_INDEX" val="4"/>
  <p:tag name="KSO_WM_UNIT_TYPE" val="f"/>
  <p:tag name="KSO_WM_UNIT_SUBTYPE" val="a"/>
  <p:tag name="KSO_WM_BEAUTIFY_FLAG" val="#wm#"/>
</p:tagLst>
</file>

<file path=ppt/tags/tag341.xml><?xml version="1.0" encoding="utf-8"?>
<p:tagLst xmlns:p="http://schemas.openxmlformats.org/presentationml/2006/main">
  <p:tag name="KSO_WM_DIAGRAM_VIRTUALLY_FRAME" val="{&quot;height&quot;:357.4,&quot;left&quot;:60.5,&quot;top&quot;:113.9,&quot;width&quot;:880.1}"/>
  <p:tag name="KSO_WM_UNIT_INDEX" val="23"/>
  <p:tag name="KSO_WM_UNIT_TYPE" val="f"/>
  <p:tag name="KSO_WM_UNIT_SUBTYPE" val="a"/>
  <p:tag name="KSO_WM_BEAUTIFY_FLAG" val="#wm#"/>
</p:tagLst>
</file>

<file path=ppt/tags/tag342.xml><?xml version="1.0" encoding="utf-8"?>
<p:tagLst xmlns:p="http://schemas.openxmlformats.org/presentationml/2006/main">
  <p:tag name="KSO_WM_DIAGRAM_VIRTUALLY_FRAME" val="{&quot;height&quot;:357.4,&quot;left&quot;:60.5,&quot;top&quot;:113.9,&quot;width&quot;:880.1}"/>
  <p:tag name="KSO_WM_UNIT_INDEX" val="5"/>
  <p:tag name="KSO_WM_UNIT_TYPE" val="f"/>
  <p:tag name="KSO_WM_UNIT_SUBTYPE" val="a"/>
  <p:tag name="KSO_WM_BEAUTIFY_FLAG" val="#wm#"/>
</p:tagLst>
</file>

<file path=ppt/tags/tag343.xml><?xml version="1.0" encoding="utf-8"?>
<p:tagLst xmlns:p="http://schemas.openxmlformats.org/presentationml/2006/main">
  <p:tag name="KSO_WM_DIAGRAM_VIRTUALLY_FRAME" val="{&quot;height&quot;:357.4,&quot;left&quot;:60.5,&quot;top&quot;:113.9,&quot;width&quot;:880.1}"/>
  <p:tag name="KSO_WM_UNIT_INDEX" val="28"/>
  <p:tag name="KSO_WM_UNIT_TYPE" val="f"/>
  <p:tag name="KSO_WM_UNIT_SUBTYPE" val="a"/>
  <p:tag name="KSO_WM_BEAUTIFY_FLAG" val="#wm#"/>
</p:tagLst>
</file>

<file path=ppt/tags/tag344.xml><?xml version="1.0" encoding="utf-8"?>
<p:tagLst xmlns:p="http://schemas.openxmlformats.org/presentationml/2006/main">
  <p:tag name="KSO_WM_UNIT_INDEX" val="2"/>
  <p:tag name="KSO_WM_UNIT_TYPE" val="i"/>
  <p:tag name="KSO_WM_BEAUTIFY_FLAG" val="#wm#"/>
</p:tagLst>
</file>

<file path=ppt/tags/tag345.xml><?xml version="1.0" encoding="utf-8"?>
<p:tagLst xmlns:p="http://schemas.openxmlformats.org/presentationml/2006/main">
  <p:tag name="KSO_WM_UNIT_INDEX" val="1"/>
  <p:tag name="KSO_WM_UNIT_TYPE" val="a"/>
  <p:tag name="KSO_WM_BEAUTIFY_FLAG" val="#wm#"/>
</p:tagLst>
</file>

<file path=ppt/tags/tag346.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LAYERLEVEL" val="1"/>
  <p:tag name="KSO_WM_TAG_VERSION" val="3.0"/>
  <p:tag name="KSO_WM_UNIT_CONTENT_GROUP_TYPE" val="titlestyle"/>
  <p:tag name="KSO_WM_UNIT_PRESET_TEXT" val="单击此处编辑母版标题样式"/>
  <p:tag name="KSO_WM_UNIT_ID" val="_2*a*1"/>
</p:tagLst>
</file>

<file path=ppt/tags/tag347.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348.xml><?xml version="1.0" encoding="utf-8"?>
<p:tagLst xmlns:p="http://schemas.openxmlformats.org/presentationml/2006/main">
  <p:tag name="KSO_WM_UNIT_INDEX" val="2"/>
  <p:tag name="KSO_WM_UNIT_TYPE" val="i"/>
  <p:tag name="KSO_WM_BEAUTIFY_FLAG" val="#wm#"/>
</p:tagLst>
</file>

<file path=ppt/tags/tag349.xml><?xml version="1.0" encoding="utf-8"?>
<p:tagLst xmlns:p="http://schemas.openxmlformats.org/presentationml/2006/main">
  <p:tag name="KSO_WM_UNIT_INDEX" val="1"/>
  <p:tag name="KSO_WM_UNIT_TYPE" val="a"/>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50.xml><?xml version="1.0" encoding="utf-8"?>
<p:tagLst xmlns:p="http://schemas.openxmlformats.org/presentationml/2006/main">
  <p:tag name="KSO_WM_UNIT_INDEX" val="3"/>
  <p:tag name="KSO_WM_UNIT_TYPE" val="j"/>
  <p:tag name="KSO_WM_BEAUTIFY_FLAG" val="#wm#"/>
</p:tagLst>
</file>

<file path=ppt/tags/tag351.xml><?xml version="1.0" encoding="utf-8"?>
<p:tagLst xmlns:p="http://schemas.openxmlformats.org/presentationml/2006/main">
  <p:tag name="KSO_WM_BEAUTIFY_FLAG" val="#wm#"/>
  <p:tag name="KSO_WM_TEMPLATE_CATEGORY" val="custom"/>
  <p:tag name="KSO_WM_TEMPLATE_INDEX" val="20233299"/>
  <p:tag name="KSO_WM_SLIDE_TYPE" val="text"/>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52.xml><?xml version="1.0" encoding="utf-8"?>
<p:tagLst xmlns:p="http://schemas.openxmlformats.org/presentationml/2006/main">
  <p:tag name="KSO_WM_UNIT_INDEX" val="2"/>
  <p:tag name="KSO_WM_UNIT_TYPE" val="i"/>
  <p:tag name="KSO_WM_BEAUTIFY_FLAG" val="#wm#"/>
</p:tagLst>
</file>

<file path=ppt/tags/tag353.xml><?xml version="1.0" encoding="utf-8"?>
<p:tagLst xmlns:p="http://schemas.openxmlformats.org/presentationml/2006/main">
  <p:tag name="KSO_WM_UNIT_INDEX" val="1"/>
  <p:tag name="KSO_WM_UNIT_TYPE" val="a"/>
  <p:tag name="KSO_WM_BEAUTIFY_FLAG" val="#wm#"/>
</p:tagLst>
</file>

<file path=ppt/tags/tag35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750061035156,&quot;left&quot;:46.75,&quot;top&quot;:94.9,&quot;width&quot;:854.475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55.xml><?xml version="1.0" encoding="utf-8"?>
<p:tagLst xmlns:p="http://schemas.openxmlformats.org/presentationml/2006/main">
  <p:tag name="KSO_WM_DIAGRAM_VIRTUALLY_FRAME" val="{&quot;height&quot;:343.4750061035156,&quot;left&quot;:46.75,&quot;top&quot;:94.9,&quot;width&quot;:854.4750061035156}"/>
  <p:tag name="KSO_WM_DIAGRAM_VERSION" val="3"/>
  <p:tag name="KSO_WM_DIAGRAM_COLOR_TRICK" val="1"/>
  <p:tag name="KSO_WM_DIAGRAM_COLOR_TEXT_CAN_REMOVE" val="n"/>
  <p:tag name="KSO_WM_UNIT_SUBTYPE" val="a"/>
  <p:tag name="KSO_WM_UNIT_TEXT_LAYER_COUNT" val="1"/>
  <p:tag name="KSO_WM_UNIT_NOCLEAR" val="0"/>
  <p:tag name="KSO_WM_UNIT_VALUE" val="1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3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750061035156,&quot;left&quot;:46.75,&quot;top&quot;:94.9,&quot;width&quot;:854.475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357.xml><?xml version="1.0" encoding="utf-8"?>
<p:tagLst xmlns:p="http://schemas.openxmlformats.org/presentationml/2006/main">
  <p:tag name="KSO_WM_DIAGRAM_VIRTUALLY_FRAME" val="{&quot;height&quot;:343.4750061035156,&quot;left&quot;:46.75,&quot;top&quot;:94.9,&quot;width&quot;:854.4750061035156}"/>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
  <p:tag name="KSO_WM_UNIT_FILL_TYPE" val="1"/>
  <p:tag name="KSO_WM_UNIT_FILL_FORE_SCHEMECOLOR_INDEX" val="2"/>
  <p:tag name="KSO_WM_UNIT_FILL_FORE_SCHEMECOLOR_INDEX_BRIGHTNESS" val="0"/>
  <p:tag name="KSO_WM_UNIT_LINE_FORE_SCHEMECOLOR_INDEX" val="6"/>
  <p:tag name="KSO_WM_UNIT_TEXT_FILL_FORE_SCHEMECOLOR_INDEX" val="1"/>
  <p:tag name="KSO_WM_UNIT_TEXT_FILL_TYPE" val="1"/>
  <p:tag name="KSO_WM_DIAGRAM_USE_COLOR_VALUE" val="{&quot;color_scheme&quot;:1,&quot;color_type&quot;:1,&quot;theme_color_indexes&quot;:[]}"/>
</p:tagLst>
</file>

<file path=ppt/tags/tag358.xml><?xml version="1.0" encoding="utf-8"?>
<p:tagLst xmlns:p="http://schemas.openxmlformats.org/presentationml/2006/main">
  <p:tag name="KSO_WM_DIAGRAM_VIRTUALLY_FRAME" val="{&quot;height&quot;:343.4750061035156,&quot;left&quot;:46.75,&quot;top&quot;:94.9,&quot;width&quot;:854.475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59.xml><?xml version="1.0" encoding="utf-8"?>
<p:tagLst xmlns:p="http://schemas.openxmlformats.org/presentationml/2006/main">
  <p:tag name="KSO_WM_DIAGRAM_VIRTUALLY_FRAME" val="{&quot;height&quot;:343.4750061035156,&quot;left&quot;:46.75,&quot;top&quot;:94.9,&quot;width&quot;:854.475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0.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resource_record_key" val="{&quot;65&quot;:[20205081],&quot;70&quot;:[3315855]}"/>
  <p:tag name="KSO_WM_SLIDE_SIZE" val="850*457"/>
  <p:tag name="KSO_WM_SLIDE_POSITION" val="54*28"/>
  <p:tag name="KSO_WM_SPECIAL_SOURCE" val="bdnull"/>
  <p:tag name="KSO_WM_SLIDE_LAYOUT_NAME" val="标题和内容"/>
</p:tagLst>
</file>

<file path=ppt/tags/tag361.xml><?xml version="1.0" encoding="utf-8"?>
<p:tagLst xmlns:p="http://schemas.openxmlformats.org/presentationml/2006/main">
  <p:tag name="KSO_WM_UNIT_INDEX" val="3"/>
  <p:tag name="KSO_WM_UNIT_TYPE" val="f"/>
  <p:tag name="KSO_WM_UNIT_SUBTYPE" val="a"/>
  <p:tag name="KSO_WM_BEAUTIFY_FLAG" val="#wm#"/>
</p:tagLst>
</file>

<file path=ppt/tags/tag362.xml><?xml version="1.0" encoding="utf-8"?>
<p:tagLst xmlns:p="http://schemas.openxmlformats.org/presentationml/2006/main">
  <p:tag name="KSO_WM_UNIT_INDEX" val="4"/>
  <p:tag name="KSO_WM_UNIT_TYPE" val="f"/>
  <p:tag name="KSO_WM_UNIT_SUBTYPE" val="a"/>
  <p:tag name="KSO_WM_BEAUTIFY_FLAG" val="#wm#"/>
</p:tagLst>
</file>

<file path=ppt/tags/tag363.xml><?xml version="1.0" encoding="utf-8"?>
<p:tagLst xmlns:p="http://schemas.openxmlformats.org/presentationml/2006/main">
  <p:tag name="KSO_WM_UNIT_INDEX" val="5"/>
  <p:tag name="KSO_WM_UNIT_TYPE" val="f"/>
  <p:tag name="KSO_WM_UNIT_SUBTYPE" val="a"/>
  <p:tag name="KSO_WM_BEAUTIFY_FLAG" val="#wm#"/>
</p:tagLst>
</file>

<file path=ppt/tags/tag364.xml><?xml version="1.0" encoding="utf-8"?>
<p:tagLst xmlns:p="http://schemas.openxmlformats.org/presentationml/2006/main">
  <p:tag name="KSO_WM_UNIT_INDEX" val="15"/>
  <p:tag name="KSO_WM_UNIT_TYPE" val="f"/>
  <p:tag name="KSO_WM_UNIT_SUBTYPE" val="a"/>
  <p:tag name="KSO_WM_BEAUTIFY_FLAG" val="#wm#"/>
</p:tagLst>
</file>

<file path=ppt/tags/tag365.xml><?xml version="1.0" encoding="utf-8"?>
<p:tagLst xmlns:p="http://schemas.openxmlformats.org/presentationml/2006/main">
  <p:tag name="KSO_WM_UNIT_INDEX" val="9"/>
  <p:tag name="KSO_WM_UNIT_TYPE" val="i"/>
  <p:tag name="KSO_WM_BEAUTIFY_FLAG" val="#wm#"/>
</p:tagLst>
</file>

<file path=ppt/tags/tag366.xml><?xml version="1.0" encoding="utf-8"?>
<p:tagLst xmlns:p="http://schemas.openxmlformats.org/presentationml/2006/main">
  <p:tag name="KSO_WM_UNIT_INDEX" val="6"/>
  <p:tag name="KSO_WM_UNIT_TYPE" val="f"/>
  <p:tag name="KSO_WM_UNIT_SUBTYPE" val="a"/>
  <p:tag name="KSO_WM_BEAUTIFY_FLAG" val="#wm#"/>
</p:tagLst>
</file>

<file path=ppt/tags/tag367.xml><?xml version="1.0" encoding="utf-8"?>
<p:tagLst xmlns:p="http://schemas.openxmlformats.org/presentationml/2006/main">
  <p:tag name="KSO_WM_UNIT_INDEX" val="8"/>
  <p:tag name="KSO_WM_UNIT_TYPE" val="i"/>
  <p:tag name="KSO_WM_BEAUTIFY_FLAG" val="#wm#"/>
</p:tagLst>
</file>

<file path=ppt/tags/tag368.xml><?xml version="1.0" encoding="utf-8"?>
<p:tagLst xmlns:p="http://schemas.openxmlformats.org/presentationml/2006/main">
  <p:tag name="KSO_WM_UNIT_INDEX" val="11"/>
  <p:tag name="KSO_WM_UNIT_TYPE" val="i"/>
  <p:tag name="KSO_WM_BEAUTIFY_FLAG" val="#wm#"/>
</p:tagLst>
</file>

<file path=ppt/tags/tag369.xml><?xml version="1.0" encoding="utf-8"?>
<p:tagLst xmlns:p="http://schemas.openxmlformats.org/presentationml/2006/main">
  <p:tag name="KSO_WM_UNIT_INDEX" val="12"/>
  <p:tag name="KSO_WM_UNIT_TYPE" val="i"/>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0.xml><?xml version="1.0" encoding="utf-8"?>
<p:tagLst xmlns:p="http://schemas.openxmlformats.org/presentationml/2006/main">
  <p:tag name="KSO_WM_UNIT_INDEX" val="7"/>
  <p:tag name="KSO_WM_UNIT_TYPE" val="f"/>
  <p:tag name="KSO_WM_UNIT_SUBTYPE" val="a"/>
  <p:tag name="KSO_WM_BEAUTIFY_FLAG" val="#wm#"/>
</p:tagLst>
</file>

<file path=ppt/tags/tag371.xml><?xml version="1.0" encoding="utf-8"?>
<p:tagLst xmlns:p="http://schemas.openxmlformats.org/presentationml/2006/main">
  <p:tag name="KSO_WM_UNIT_INDEX" val="10"/>
  <p:tag name="KSO_WM_UNIT_TYPE" val="i"/>
  <p:tag name="KSO_WM_BEAUTIFY_FLAG" val="#wm#"/>
</p:tagLst>
</file>

<file path=ppt/tags/tag372.xml><?xml version="1.0" encoding="utf-8"?>
<p:tagLst xmlns:p="http://schemas.openxmlformats.org/presentationml/2006/main">
  <p:tag name="KSO_WM_UNIT_INDEX" val="14"/>
  <p:tag name="KSO_WM_UNIT_TYPE" val="f"/>
  <p:tag name="KSO_WM_UNIT_SUBTYPE" val="a"/>
  <p:tag name="KSO_WM_BEAUTIFY_FLAG" val="#wm#"/>
</p:tagLst>
</file>

<file path=ppt/tags/tag373.xml><?xml version="1.0" encoding="utf-8"?>
<p:tagLst xmlns:p="http://schemas.openxmlformats.org/presentationml/2006/main">
  <p:tag name="KSO_WM_UNIT_INDEX" val="13"/>
  <p:tag name="KSO_WM_UNIT_TYPE" val="i"/>
  <p:tag name="KSO_WM_BEAUTIFY_FLAG" val="#wm#"/>
</p:tagLst>
</file>

<file path=ppt/tags/tag374.xml><?xml version="1.0" encoding="utf-8"?>
<p:tagLst xmlns:p="http://schemas.openxmlformats.org/presentationml/2006/main">
  <p:tag name="KSO_WM_UNIT_INDEX" val="19"/>
  <p:tag name="KSO_WM_UNIT_TYPE" val="f"/>
  <p:tag name="KSO_WM_UNIT_SUBTYPE" val="a"/>
  <p:tag name="KSO_WM_BEAUTIFY_FLAG" val="#wm#"/>
</p:tagLst>
</file>

<file path=ppt/tags/tag375.xml><?xml version="1.0" encoding="utf-8"?>
<p:tagLst xmlns:p="http://schemas.openxmlformats.org/presentationml/2006/main">
  <p:tag name="KSO_WM_UNIT_INDEX" val="17"/>
  <p:tag name="KSO_WM_UNIT_TYPE" val="f"/>
  <p:tag name="KSO_WM_UNIT_SUBTYPE" val="a"/>
  <p:tag name="KSO_WM_BEAUTIFY_FLAG" val="#wm#"/>
</p:tagLst>
</file>

<file path=ppt/tags/tag376.xml><?xml version="1.0" encoding="utf-8"?>
<p:tagLst xmlns:p="http://schemas.openxmlformats.org/presentationml/2006/main">
  <p:tag name="KSO_WM_UNIT_INDEX" val="20"/>
  <p:tag name="KSO_WM_UNIT_TYPE" val="f"/>
  <p:tag name="KSO_WM_UNIT_SUBTYPE" val="a"/>
  <p:tag name="KSO_WM_BEAUTIFY_FLAG" val="#wm#"/>
</p:tagLst>
</file>

<file path=ppt/tags/tag377.xml><?xml version="1.0" encoding="utf-8"?>
<p:tagLst xmlns:p="http://schemas.openxmlformats.org/presentationml/2006/main">
  <p:tag name="KSO_WM_UNIT_INDEX" val="18"/>
  <p:tag name="KSO_WM_UNIT_TYPE" val="f"/>
  <p:tag name="KSO_WM_UNIT_SUBTYPE" val="a"/>
  <p:tag name="KSO_WM_BEAUTIFY_FLAG" val="#wm#"/>
</p:tagLst>
</file>

<file path=ppt/tags/tag378.xml><?xml version="1.0" encoding="utf-8"?>
<p:tagLst xmlns:p="http://schemas.openxmlformats.org/presentationml/2006/main">
  <p:tag name="KSO_WM_UNIT_INDEX" val="16"/>
  <p:tag name="KSO_WM_UNIT_TYPE" val="i"/>
  <p:tag name="KSO_WM_BEAUTIFY_FLAG" val="#wm#"/>
</p:tagLst>
</file>

<file path=ppt/tags/tag379.xml><?xml version="1.0" encoding="utf-8"?>
<p:tagLst xmlns:p="http://schemas.openxmlformats.org/presentationml/2006/main">
  <p:tag name="KSO_WM_UNIT_INDEX" val="24"/>
  <p:tag name="KSO_WM_UNIT_TYPE" val="i"/>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0.xml><?xml version="1.0" encoding="utf-8"?>
<p:tagLst xmlns:p="http://schemas.openxmlformats.org/presentationml/2006/main">
  <p:tag name="KSO_WM_UNIT_INDEX" val="22"/>
  <p:tag name="KSO_WM_UNIT_TYPE" val="i"/>
  <p:tag name="KSO_WM_BEAUTIFY_FLAG" val="#wm#"/>
</p:tagLst>
</file>

<file path=ppt/tags/tag381.xml><?xml version="1.0" encoding="utf-8"?>
<p:tagLst xmlns:p="http://schemas.openxmlformats.org/presentationml/2006/main">
  <p:tag name="KSO_WM_UNIT_INDEX" val="25"/>
  <p:tag name="KSO_WM_UNIT_TYPE" val="i"/>
  <p:tag name="KSO_WM_BEAUTIFY_FLAG" val="#wm#"/>
</p:tagLst>
</file>

<file path=ppt/tags/tag382.xml><?xml version="1.0" encoding="utf-8"?>
<p:tagLst xmlns:p="http://schemas.openxmlformats.org/presentationml/2006/main">
  <p:tag name="KSO_WM_UNIT_INDEX" val="21"/>
  <p:tag name="KSO_WM_UNIT_TYPE" val="f"/>
  <p:tag name="KSO_WM_UNIT_SUBTYPE" val="a"/>
  <p:tag name="KSO_WM_BEAUTIFY_FLAG" val="#wm#"/>
</p:tagLst>
</file>

<file path=ppt/tags/tag383.xml><?xml version="1.0" encoding="utf-8"?>
<p:tagLst xmlns:p="http://schemas.openxmlformats.org/presentationml/2006/main">
  <p:tag name="KSO_WM_UNIT_INDEX" val="23"/>
  <p:tag name="KSO_WM_UNIT_TYPE" val="i"/>
  <p:tag name="KSO_WM_BEAUTIFY_FLAG" val="#wm#"/>
</p:tagLst>
</file>

<file path=ppt/tags/tag384.xml><?xml version="1.0" encoding="utf-8"?>
<p:tagLst xmlns:p="http://schemas.openxmlformats.org/presentationml/2006/main">
  <p:tag name="KSO_WM_UNIT_INDEX" val="28"/>
  <p:tag name="KSO_WM_UNIT_TYPE" val="f"/>
  <p:tag name="KSO_WM_UNIT_SUBTYPE" val="a"/>
  <p:tag name="KSO_WM_BEAUTIFY_FLAG" val="#wm#"/>
</p:tagLst>
</file>

<file path=ppt/tags/tag385.xml><?xml version="1.0" encoding="utf-8"?>
<p:tagLst xmlns:p="http://schemas.openxmlformats.org/presentationml/2006/main">
  <p:tag name="KSO_WM_UNIT_INDEX" val="26"/>
  <p:tag name="KSO_WM_UNIT_TYPE" val="i"/>
  <p:tag name="KSO_WM_BEAUTIFY_FLAG" val="#wm#"/>
</p:tagLst>
</file>

<file path=ppt/tags/tag386.xml><?xml version="1.0" encoding="utf-8"?>
<p:tagLst xmlns:p="http://schemas.openxmlformats.org/presentationml/2006/main">
  <p:tag name="KSO_WM_UNIT_INDEX" val="31"/>
  <p:tag name="KSO_WM_UNIT_TYPE" val="f"/>
  <p:tag name="KSO_WM_UNIT_SUBTYPE" val="a"/>
  <p:tag name="KSO_WM_BEAUTIFY_FLAG" val="#wm#"/>
</p:tagLst>
</file>

<file path=ppt/tags/tag387.xml><?xml version="1.0" encoding="utf-8"?>
<p:tagLst xmlns:p="http://schemas.openxmlformats.org/presentationml/2006/main">
  <p:tag name="KSO_WM_UNIT_INDEX" val="29"/>
  <p:tag name="KSO_WM_UNIT_TYPE" val="f"/>
  <p:tag name="KSO_WM_UNIT_SUBTYPE" val="a"/>
  <p:tag name="KSO_WM_BEAUTIFY_FLAG" val="#wm#"/>
</p:tagLst>
</file>

<file path=ppt/tags/tag388.xml><?xml version="1.0" encoding="utf-8"?>
<p:tagLst xmlns:p="http://schemas.openxmlformats.org/presentationml/2006/main">
  <p:tag name="KSO_WM_UNIT_INDEX" val="33"/>
  <p:tag name="KSO_WM_UNIT_TYPE" val="i"/>
  <p:tag name="KSO_WM_BEAUTIFY_FLAG" val="#wm#"/>
</p:tagLst>
</file>

<file path=ppt/tags/tag389.xml><?xml version="1.0" encoding="utf-8"?>
<p:tagLst xmlns:p="http://schemas.openxmlformats.org/presentationml/2006/main">
  <p:tag name="KSO_WM_UNIT_INDEX" val="32"/>
  <p:tag name="KSO_WM_UNIT_TYPE" val="i"/>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90.xml><?xml version="1.0" encoding="utf-8"?>
<p:tagLst xmlns:p="http://schemas.openxmlformats.org/presentationml/2006/main">
  <p:tag name="KSO_WM_UNIT_INDEX" val="27"/>
  <p:tag name="KSO_WM_UNIT_TYPE" val="f"/>
  <p:tag name="KSO_WM_UNIT_SUBTYPE" val="a"/>
  <p:tag name="KSO_WM_BEAUTIFY_FLAG" val="#wm#"/>
</p:tagLst>
</file>

<file path=ppt/tags/tag391.xml><?xml version="1.0" encoding="utf-8"?>
<p:tagLst xmlns:p="http://schemas.openxmlformats.org/presentationml/2006/main">
  <p:tag name="KSO_WM_UNIT_INDEX" val="35"/>
  <p:tag name="KSO_WM_UNIT_TYPE" val="f"/>
  <p:tag name="KSO_WM_UNIT_SUBTYPE" val="a"/>
  <p:tag name="KSO_WM_BEAUTIFY_FLAG" val="#wm#"/>
</p:tagLst>
</file>

<file path=ppt/tags/tag392.xml><?xml version="1.0" encoding="utf-8"?>
<p:tagLst xmlns:p="http://schemas.openxmlformats.org/presentationml/2006/main">
  <p:tag name="KSO_WM_UNIT_INDEX" val="30"/>
  <p:tag name="KSO_WM_UNIT_TYPE" val="i"/>
  <p:tag name="KSO_WM_BEAUTIFY_FLAG" val="#wm#"/>
</p:tagLst>
</file>

<file path=ppt/tags/tag393.xml><?xml version="1.0" encoding="utf-8"?>
<p:tagLst xmlns:p="http://schemas.openxmlformats.org/presentationml/2006/main">
  <p:tag name="KSO_WM_UNIT_INDEX" val="34"/>
  <p:tag name="KSO_WM_UNIT_TYPE" val="i"/>
  <p:tag name="KSO_WM_BEAUTIFY_FLAG" val="#wm#"/>
</p:tagLst>
</file>

<file path=ppt/tags/tag394.xml><?xml version="1.0" encoding="utf-8"?>
<p:tagLst xmlns:p="http://schemas.openxmlformats.org/presentationml/2006/main">
  <p:tag name="KSO_WM_UNIT_INDEX" val="2"/>
  <p:tag name="KSO_WM_UNIT_TYPE" val="i"/>
  <p:tag name="KSO_WM_BEAUTIFY_FLAG" val="#wm#"/>
</p:tagLst>
</file>

<file path=ppt/tags/tag395.xml><?xml version="1.0" encoding="utf-8"?>
<p:tagLst xmlns:p="http://schemas.openxmlformats.org/presentationml/2006/main">
  <p:tag name="KSO_WM_UNIT_INDEX" val="1"/>
  <p:tag name="KSO_WM_UNIT_TYPE" val="a"/>
  <p:tag name="KSO_WM_BEAUTIFY_FLAG" val="#wm#"/>
</p:tagLst>
</file>

<file path=ppt/tags/tag396.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397.xml><?xml version="1.0" encoding="utf-8"?>
<p:tagLst xmlns:p="http://schemas.openxmlformats.org/presentationml/2006/main">
  <p:tag name="KSO_WM_UNIT_INDEX" val="78"/>
  <p:tag name="KSO_WM_UNIT_TYPE" val="i"/>
  <p:tag name="KSO_WM_BEAUTIFY_FLAG" val="#wm#"/>
</p:tagLst>
</file>

<file path=ppt/tags/tag398.xml><?xml version="1.0" encoding="utf-8"?>
<p:tagLst xmlns:p="http://schemas.openxmlformats.org/presentationml/2006/main">
  <p:tag name="KSO_WM_UNIT_INDEX" val="82"/>
  <p:tag name="KSO_WM_UNIT_TYPE" val="f"/>
  <p:tag name="KSO_WM_UNIT_SUBTYPE" val="a"/>
  <p:tag name="KSO_WM_BEAUTIFY_FLAG" val="#wm#"/>
</p:tagLst>
</file>

<file path=ppt/tags/tag399.xml><?xml version="1.0" encoding="utf-8"?>
<p:tagLst xmlns:p="http://schemas.openxmlformats.org/presentationml/2006/main">
  <p:tag name="KSO_WM_UNIT_INDEX" val="86"/>
  <p:tag name="KSO_WM_UNIT_TYPE" val="f"/>
  <p:tag name="KSO_WM_UNIT_SUBTYPE" val="a"/>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00.xml><?xml version="1.0" encoding="utf-8"?>
<p:tagLst xmlns:p="http://schemas.openxmlformats.org/presentationml/2006/main">
  <p:tag name="KSO_WM_UNIT_INDEX" val="89"/>
  <p:tag name="KSO_WM_UNIT_TYPE" val="f"/>
  <p:tag name="KSO_WM_UNIT_SUBTYPE" val="a"/>
  <p:tag name="KSO_WM_BEAUTIFY_FLAG" val="#wm#"/>
</p:tagLst>
</file>

<file path=ppt/tags/tag401.xml><?xml version="1.0" encoding="utf-8"?>
<p:tagLst xmlns:p="http://schemas.openxmlformats.org/presentationml/2006/main">
  <p:tag name="KSO_WM_UNIT_INDEX" val="77"/>
  <p:tag name="KSO_WM_UNIT_TYPE" val="f"/>
  <p:tag name="KSO_WM_UNIT_SUBTYPE" val="a"/>
  <p:tag name="KSO_WM_BEAUTIFY_FLAG" val="#wm#"/>
</p:tagLst>
</file>

<file path=ppt/tags/tag402.xml><?xml version="1.0" encoding="utf-8"?>
<p:tagLst xmlns:p="http://schemas.openxmlformats.org/presentationml/2006/main">
  <p:tag name="KSO_WM_UNIT_INDEX" val="2"/>
  <p:tag name="KSO_WM_UNIT_TYPE" val="i"/>
  <p:tag name="KSO_WM_BEAUTIFY_FLAG" val="#wm#"/>
</p:tagLst>
</file>

<file path=ppt/tags/tag403.xml><?xml version="1.0" encoding="utf-8"?>
<p:tagLst xmlns:p="http://schemas.openxmlformats.org/presentationml/2006/main">
  <p:tag name="KSO_WM_UNIT_INDEX" val="1"/>
  <p:tag name="KSO_WM_UNIT_TYPE" val="a"/>
  <p:tag name="KSO_WM_BEAUTIFY_FLAG" val="#wm#"/>
</p:tagLst>
</file>

<file path=ppt/tags/tag404.xml><?xml version="1.0" encoding="utf-8"?>
<p:tagLst xmlns:p="http://schemas.openxmlformats.org/presentationml/2006/main">
  <p:tag name="KSO_WM_UNIT_INDEX" val="3"/>
  <p:tag name="KSO_WM_UNIT_TYPE" val="f"/>
  <p:tag name="KSO_WM_UNIT_SUBTYPE" val="a"/>
  <p:tag name="KSO_WM_BEAUTIFY_FLAG" val="#wm#"/>
</p:tagLst>
</file>

<file path=ppt/tags/tag405.xml><?xml version="1.0" encoding="utf-8"?>
<p:tagLst xmlns:p="http://schemas.openxmlformats.org/presentationml/2006/main">
  <p:tag name="KSO_WM_UNIT_INDEX" val="4"/>
  <p:tag name="KSO_WM_UNIT_TYPE" val="f"/>
  <p:tag name="KSO_WM_UNIT_SUBTYPE" val="a"/>
  <p:tag name="KSO_WM_BEAUTIFY_FLAG" val="#wm#"/>
</p:tagLst>
</file>

<file path=ppt/tags/tag406.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407.xml><?xml version="1.0" encoding="utf-8"?>
<p:tagLst xmlns:p="http://schemas.openxmlformats.org/presentationml/2006/main">
  <p:tag name="KSO_WM_UNIT_INDEX" val="2"/>
  <p:tag name="KSO_WM_UNIT_TYPE" val="i"/>
  <p:tag name="KSO_WM_BEAUTIFY_FLAG" val="#wm#"/>
</p:tagLst>
</file>

<file path=ppt/tags/tag408.xml><?xml version="1.0" encoding="utf-8"?>
<p:tagLst xmlns:p="http://schemas.openxmlformats.org/presentationml/2006/main">
  <p:tag name="KSO_WM_UNIT_INDEX" val="1"/>
  <p:tag name="KSO_WM_UNIT_TYPE" val="a"/>
  <p:tag name="KSO_WM_BEAUTIFY_FLAG" val="#wm#"/>
</p:tagLst>
</file>

<file path=ppt/tags/tag409.xml><?xml version="1.0" encoding="utf-8"?>
<p:tagLst xmlns:p="http://schemas.openxmlformats.org/presentationml/2006/main">
  <p:tag name="KSO_WM_UNIT_INDEX" val="31"/>
  <p:tag name="KSO_WM_UNIT_TYPE" val="f"/>
  <p:tag name="KSO_WM_UNIT_SUBTYPE" val="a"/>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0.xml><?xml version="1.0" encoding="utf-8"?>
<p:tagLst xmlns:p="http://schemas.openxmlformats.org/presentationml/2006/main">
  <p:tag name="KSO_WM_UNIT_INDEX" val="32"/>
  <p:tag name="KSO_WM_UNIT_TYPE" val="f"/>
  <p:tag name="KSO_WM_UNIT_SUBTYPE" val="a"/>
  <p:tag name="KSO_WM_BEAUTIFY_FLAG" val="#wm#"/>
</p:tagLst>
</file>

<file path=ppt/tags/tag411.xml><?xml version="1.0" encoding="utf-8"?>
<p:tagLst xmlns:p="http://schemas.openxmlformats.org/presentationml/2006/main">
  <p:tag name="KSO_WM_UNIT_INDEX" val="33"/>
  <p:tag name="KSO_WM_UNIT_TYPE" val="f"/>
  <p:tag name="KSO_WM_UNIT_SUBTYPE" val="a"/>
  <p:tag name="KSO_WM_BEAUTIFY_FLAG" val="#wm#"/>
</p:tagLst>
</file>

<file path=ppt/tags/tag412.xml><?xml version="1.0" encoding="utf-8"?>
<p:tagLst xmlns:p="http://schemas.openxmlformats.org/presentationml/2006/main">
  <p:tag name="KSO_WM_UNIT_INDEX" val="34"/>
  <p:tag name="KSO_WM_UNIT_TYPE" val="f"/>
  <p:tag name="KSO_WM_UNIT_SUBTYPE" val="a"/>
  <p:tag name="KSO_WM_BEAUTIFY_FLAG" val="#wm#"/>
</p:tagLst>
</file>

<file path=ppt/tags/tag413.xml><?xml version="1.0" encoding="utf-8"?>
<p:tagLst xmlns:p="http://schemas.openxmlformats.org/presentationml/2006/main">
  <p:tag name="KSO_WM_UNIT_INDEX" val="35"/>
  <p:tag name="KSO_WM_UNIT_TYPE" val="f"/>
  <p:tag name="KSO_WM_UNIT_SUBTYPE" val="a"/>
  <p:tag name="KSO_WM_BEAUTIFY_FLAG" val="#wm#"/>
</p:tagLst>
</file>

<file path=ppt/tags/tag414.xml><?xml version="1.0" encoding="utf-8"?>
<p:tagLst xmlns:p="http://schemas.openxmlformats.org/presentationml/2006/main">
  <p:tag name="KSO_WM_UNIT_INDEX" val="4"/>
  <p:tag name="KSO_WM_UNIT_TYPE" val="i"/>
  <p:tag name="KSO_WM_BEAUTIFY_FLAG" val="#wm#"/>
</p:tagLst>
</file>

<file path=ppt/tags/tag415.xml><?xml version="1.0" encoding="utf-8"?>
<p:tagLst xmlns:p="http://schemas.openxmlformats.org/presentationml/2006/main">
  <p:tag name="KSO_WM_UNIT_INDEX" val="9"/>
  <p:tag name="KSO_WM_UNIT_TYPE" val="f"/>
  <p:tag name="KSO_WM_UNIT_SUBTYPE" val="a"/>
  <p:tag name="KSO_WM_BEAUTIFY_FLAG" val="#wm#"/>
</p:tagLst>
</file>

<file path=ppt/tags/tag416.xml><?xml version="1.0" encoding="utf-8"?>
<p:tagLst xmlns:p="http://schemas.openxmlformats.org/presentationml/2006/main">
  <p:tag name="KSO_WM_UNIT_INDEX" val="13"/>
  <p:tag name="KSO_WM_UNIT_TYPE" val="f"/>
  <p:tag name="KSO_WM_UNIT_SUBTYPE" val="a"/>
  <p:tag name="KSO_WM_BEAUTIFY_FLAG" val="#wm#"/>
</p:tagLst>
</file>

<file path=ppt/tags/tag417.xml><?xml version="1.0" encoding="utf-8"?>
<p:tagLst xmlns:p="http://schemas.openxmlformats.org/presentationml/2006/main">
  <p:tag name="KSO_WM_UNIT_INDEX" val="11"/>
  <p:tag name="KSO_WM_UNIT_TYPE" val="i"/>
  <p:tag name="KSO_WM_BEAUTIFY_FLAG" val="#wm#"/>
</p:tagLst>
</file>

<file path=ppt/tags/tag418.xml><?xml version="1.0" encoding="utf-8"?>
<p:tagLst xmlns:p="http://schemas.openxmlformats.org/presentationml/2006/main">
  <p:tag name="KSO_WM_UNIT_INDEX" val="5"/>
  <p:tag name="KSO_WM_UNIT_TYPE" val="i"/>
  <p:tag name="KSO_WM_BEAUTIFY_FLAG" val="#wm#"/>
</p:tagLst>
</file>

<file path=ppt/tags/tag419.xml><?xml version="1.0" encoding="utf-8"?>
<p:tagLst xmlns:p="http://schemas.openxmlformats.org/presentationml/2006/main">
  <p:tag name="KSO_WM_UNIT_INDEX" val="25"/>
  <p:tag name="KSO_WM_UNIT_TYPE" val="f"/>
  <p:tag name="KSO_WM_UNIT_SUBTYPE" val="a"/>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20.xml><?xml version="1.0" encoding="utf-8"?>
<p:tagLst xmlns:p="http://schemas.openxmlformats.org/presentationml/2006/main">
  <p:tag name="KSO_WM_UNIT_INDEX" val="22"/>
  <p:tag name="KSO_WM_UNIT_TYPE" val="i"/>
  <p:tag name="KSO_WM_BEAUTIFY_FLAG" val="#wm#"/>
</p:tagLst>
</file>

<file path=ppt/tags/tag421.xml><?xml version="1.0" encoding="utf-8"?>
<p:tagLst xmlns:p="http://schemas.openxmlformats.org/presentationml/2006/main">
  <p:tag name="KSO_WM_UNIT_INDEX" val="24"/>
  <p:tag name="KSO_WM_UNIT_TYPE" val="f"/>
  <p:tag name="KSO_WM_UNIT_SUBTYPE" val="a"/>
  <p:tag name="KSO_WM_BEAUTIFY_FLAG" val="#wm#"/>
</p:tagLst>
</file>

<file path=ppt/tags/tag422.xml><?xml version="1.0" encoding="utf-8"?>
<p:tagLst xmlns:p="http://schemas.openxmlformats.org/presentationml/2006/main">
  <p:tag name="KSO_WM_UNIT_INDEX" val="21"/>
  <p:tag name="KSO_WM_UNIT_TYPE" val="i"/>
  <p:tag name="KSO_WM_BEAUTIFY_FLAG" val="#wm#"/>
</p:tagLst>
</file>

<file path=ppt/tags/tag423.xml><?xml version="1.0" encoding="utf-8"?>
<p:tagLst xmlns:p="http://schemas.openxmlformats.org/presentationml/2006/main">
  <p:tag name="KSO_WM_UNIT_INDEX" val="29"/>
  <p:tag name="KSO_WM_UNIT_TYPE" val="f"/>
  <p:tag name="KSO_WM_UNIT_SUBTYPE" val="a"/>
  <p:tag name="KSO_WM_BEAUTIFY_FLAG" val="#wm#"/>
</p:tagLst>
</file>

<file path=ppt/tags/tag424.xml><?xml version="1.0" encoding="utf-8"?>
<p:tagLst xmlns:p="http://schemas.openxmlformats.org/presentationml/2006/main">
  <p:tag name="KSO_WM_UNIT_INDEX" val="27"/>
  <p:tag name="KSO_WM_UNIT_TYPE" val="i"/>
  <p:tag name="KSO_WM_BEAUTIFY_FLAG" val="#wm#"/>
</p:tagLst>
</file>

<file path=ppt/tags/tag425.xml><?xml version="1.0" encoding="utf-8"?>
<p:tagLst xmlns:p="http://schemas.openxmlformats.org/presentationml/2006/main">
  <p:tag name="KSO_WM_UNIT_INDEX" val="8"/>
  <p:tag name="KSO_WM_UNIT_TYPE" val="f"/>
  <p:tag name="KSO_WM_UNIT_SUBTYPE" val="a"/>
  <p:tag name="KSO_WM_BEAUTIFY_FLAG" val="#wm#"/>
</p:tagLst>
</file>

<file path=ppt/tags/tag426.xml><?xml version="1.0" encoding="utf-8"?>
<p:tagLst xmlns:p="http://schemas.openxmlformats.org/presentationml/2006/main">
  <p:tag name="KSO_WM_UNIT_INDEX" val="14"/>
  <p:tag name="KSO_WM_UNIT_TYPE" val="f"/>
  <p:tag name="KSO_WM_UNIT_SUBTYPE" val="a"/>
  <p:tag name="KSO_WM_BEAUTIFY_FLAG" val="#wm#"/>
</p:tagLst>
</file>

<file path=ppt/tags/tag427.xml><?xml version="1.0" encoding="utf-8"?>
<p:tagLst xmlns:p="http://schemas.openxmlformats.org/presentationml/2006/main">
  <p:tag name="KSO_WM_UNIT_INDEX" val="12"/>
  <p:tag name="KSO_WM_UNIT_TYPE" val="i"/>
  <p:tag name="KSO_WM_BEAUTIFY_FLAG" val="#wm#"/>
</p:tagLst>
</file>

<file path=ppt/tags/tag428.xml><?xml version="1.0" encoding="utf-8"?>
<p:tagLst xmlns:p="http://schemas.openxmlformats.org/presentationml/2006/main">
  <p:tag name="KSO_WM_UNIT_INDEX" val="30"/>
  <p:tag name="KSO_WM_UNIT_TYPE" val="f"/>
  <p:tag name="KSO_WM_UNIT_SUBTYPE" val="a"/>
  <p:tag name="KSO_WM_BEAUTIFY_FLAG" val="#wm#"/>
</p:tagLst>
</file>

<file path=ppt/tags/tag429.xml><?xml version="1.0" encoding="utf-8"?>
<p:tagLst xmlns:p="http://schemas.openxmlformats.org/presentationml/2006/main">
  <p:tag name="KSO_WM_UNIT_INDEX" val="26"/>
  <p:tag name="KSO_WM_UNIT_TYPE" val="i"/>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30.xml><?xml version="1.0" encoding="utf-8"?>
<p:tagLst xmlns:p="http://schemas.openxmlformats.org/presentationml/2006/main">
  <p:tag name="KSO_WM_UNIT_INDEX" val="6"/>
  <p:tag name="KSO_WM_UNIT_TYPE" val="i"/>
  <p:tag name="KSO_WM_BEAUTIFY_FLAG" val="#wm#"/>
</p:tagLst>
</file>

<file path=ppt/tags/tag431.xml><?xml version="1.0" encoding="utf-8"?>
<p:tagLst xmlns:p="http://schemas.openxmlformats.org/presentationml/2006/main">
  <p:tag name="KSO_WM_UNIT_INDEX" val="19"/>
  <p:tag name="KSO_WM_UNIT_TYPE" val="i"/>
  <p:tag name="KSO_WM_BEAUTIFY_FLAG" val="#wm#"/>
</p:tagLst>
</file>

<file path=ppt/tags/tag432.xml><?xml version="1.0" encoding="utf-8"?>
<p:tagLst xmlns:p="http://schemas.openxmlformats.org/presentationml/2006/main">
  <p:tag name="KSO_WM_UNIT_INDEX" val="20"/>
  <p:tag name="KSO_WM_UNIT_TYPE" val="i"/>
  <p:tag name="KSO_WM_BEAUTIFY_FLAG" val="#wm#"/>
</p:tagLst>
</file>

<file path=ppt/tags/tag433.xml><?xml version="1.0" encoding="utf-8"?>
<p:tagLst xmlns:p="http://schemas.openxmlformats.org/presentationml/2006/main">
  <p:tag name="KSO_WM_UNIT_INDEX" val="7"/>
  <p:tag name="KSO_WM_UNIT_TYPE" val="f"/>
  <p:tag name="KSO_WM_UNIT_SUBTYPE" val="a"/>
  <p:tag name="KSO_WM_BEAUTIFY_FLAG" val="#wm#"/>
</p:tagLst>
</file>

<file path=ppt/tags/tag434.xml><?xml version="1.0" encoding="utf-8"?>
<p:tagLst xmlns:p="http://schemas.openxmlformats.org/presentationml/2006/main">
  <p:tag name="KSO_WM_UNIT_INDEX" val="10"/>
  <p:tag name="KSO_WM_UNIT_TYPE" val="f"/>
  <p:tag name="KSO_WM_UNIT_SUBTYPE" val="a"/>
  <p:tag name="KSO_WM_BEAUTIFY_FLAG" val="#wm#"/>
</p:tagLst>
</file>

<file path=ppt/tags/tag435.xml><?xml version="1.0" encoding="utf-8"?>
<p:tagLst xmlns:p="http://schemas.openxmlformats.org/presentationml/2006/main">
  <p:tag name="KSO_WM_UNIT_INDEX" val="18"/>
  <p:tag name="KSO_WM_UNIT_TYPE" val="f"/>
  <p:tag name="KSO_WM_UNIT_SUBTYPE" val="a"/>
  <p:tag name="KSO_WM_BEAUTIFY_FLAG" val="#wm#"/>
</p:tagLst>
</file>

<file path=ppt/tags/tag436.xml><?xml version="1.0" encoding="utf-8"?>
<p:tagLst xmlns:p="http://schemas.openxmlformats.org/presentationml/2006/main">
  <p:tag name="KSO_WM_UNIT_INDEX" val="23"/>
  <p:tag name="KSO_WM_UNIT_TYPE" val="f"/>
  <p:tag name="KSO_WM_UNIT_SUBTYPE" val="a"/>
  <p:tag name="KSO_WM_BEAUTIFY_FLAG" val="#wm#"/>
</p:tagLst>
</file>

<file path=ppt/tags/tag437.xml><?xml version="1.0" encoding="utf-8"?>
<p:tagLst xmlns:p="http://schemas.openxmlformats.org/presentationml/2006/main">
  <p:tag name="KSO_WM_UNIT_INDEX" val="28"/>
  <p:tag name="KSO_WM_UNIT_TYPE" val="f"/>
  <p:tag name="KSO_WM_UNIT_SUBTYPE" val="a"/>
  <p:tag name="KSO_WM_BEAUTIFY_FLAG" val="#wm#"/>
</p:tagLst>
</file>

<file path=ppt/tags/tag438.xml><?xml version="1.0" encoding="utf-8"?>
<p:tagLst xmlns:p="http://schemas.openxmlformats.org/presentationml/2006/main">
  <p:tag name="KSO_WM_UNIT_INDEX" val="1"/>
  <p:tag name="KSO_WM_UNIT_TYPE" val="a"/>
  <p:tag name="KSO_WM_BEAUTIFY_FLAG" val="#wm#"/>
  <p:tag name="KSO_WM_UNIT_TEXT" val="三大中心业务架构"/>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CONTENT_GROUP_TYPE" val="titlestyle"/>
  <p:tag name="KSO_WM_UNIT_ID" val="_2*a*1"/>
</p:tagLst>
</file>

<file path=ppt/tags/tag439.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SLIDE_LAYOUT_NAME" val="标题和内容"/>
  <p:tag name="KSO_WM_SLIDE_THEME_ID" val="3302748"/>
  <p:tag name="KSO_WM_SLIDE_THEME_NAME" val="绿色简约风主题"/>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f"/>
  <p:tag name="KSO_WM_UNIT_INDEX" val="3"/>
  <p:tag name="KSO_WM_TEMPLATE_CATEGORY" val="diagram"/>
  <p:tag name="KSO_WM_TEMPLATE_INDEX" val="20235151"/>
  <p:tag name="KSO_WM_UNIT_LAYERLEVEL" val="1"/>
  <p:tag name="KSO_WM_TAG_VERSION" val="3.0"/>
  <p:tag name="KSO_WM_BEAUTIFY_FLAG" val="#wm#"/>
  <p:tag name="KSO_WM_UNIT_TEXT_TYPE" val="1"/>
  <p:tag name="KSO_WM_UNIT_PRESET_TEXT" val="单击此处添加文档标题内容"/>
  <p:tag name="KSO_WM_UNIT_TEXT_FILL_FORE_SCHEMECOLOR_INDEX" val="13"/>
  <p:tag name="KSO_WM_UNIT_TEXT_FILL_TYPE" val="1"/>
  <p:tag name="KSO_WM_UNIT_USESOURCEFORMAT_APPLY" val="1"/>
  <p:tag name="KSO_WM_UNIT_SUBTYPE" val="a"/>
</p:tagLst>
</file>

<file path=ppt/tags/tag441.xml><?xml version="1.0" encoding="utf-8"?>
<p:tagLst xmlns:p="http://schemas.openxmlformats.org/presentationml/2006/main">
  <p:tag name="KSO_WM_UNIT_INDEX" val="2"/>
  <p:tag name="KSO_WM_UNIT_TYPE" val="i"/>
  <p:tag name="KSO_WM_BEAUTIFY_FLAG" val="#wm#"/>
</p:tagLst>
</file>

<file path=ppt/tags/tag442.xml><?xml version="1.0" encoding="utf-8"?>
<p:tagLst xmlns:p="http://schemas.openxmlformats.org/presentationml/2006/main">
  <p:tag name="KSO_WM_UNIT_INDEX" val="1"/>
  <p:tag name="KSO_WM_UNIT_TYPE" val="a"/>
  <p:tag name="KSO_WM_BEAUTIFY_FLAG" val="#wm#"/>
</p:tagLst>
</file>

<file path=ppt/tags/tag443.xml><?xml version="1.0" encoding="utf-8"?>
<p:tagLst xmlns:p="http://schemas.openxmlformats.org/presentationml/2006/main">
  <p:tag name="KSO_WM_DIAGRAM_VIRTUALLY_FRAME" val="{&quot;height&quot;:404.7359024600531,&quot;left&quot;:54.77496062992126,&quot;top&quot;:114.6500030517578,&quot;width&quot;:850.5}"/>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以便观者准确地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UNIT_LINE_FORE_SCHEMECOLOR_INDEX" val="5"/>
  <p:tag name="KSO_WM_UNIT_USESOURCEFORMAT_APPLY" val="1"/>
</p:tagLst>
</file>

<file path=ppt/tags/tag444.xml><?xml version="1.0" encoding="utf-8"?>
<p:tagLst xmlns:p="http://schemas.openxmlformats.org/presentationml/2006/main">
  <p:tag name="KSO_WM_UNIT_INDEX" val="5"/>
  <p:tag name="KSO_WM_UNIT_TYPE" val="i"/>
  <p:tag name="KSO_WM_BEAUTIFY_FLAG" val="#wm#"/>
</p:tagLst>
</file>

<file path=ppt/tags/tag445.xml><?xml version="1.0" encoding="utf-8"?>
<p:tagLst xmlns:p="http://schemas.openxmlformats.org/presentationml/2006/main">
  <p:tag name="KSO_WM_UNIT_INDEX" val="35"/>
  <p:tag name="KSO_WM_UNIT_TYPE" val="f"/>
  <p:tag name="KSO_WM_UNIT_SUBTYPE" val="a"/>
  <p:tag name="KSO_WM_BEAUTIFY_FLAG" val="#wm#"/>
</p:tagLst>
</file>

<file path=ppt/tags/tag446.xml><?xml version="1.0" encoding="utf-8"?>
<p:tagLst xmlns:p="http://schemas.openxmlformats.org/presentationml/2006/main">
  <p:tag name="KSO_WM_UNIT_INDEX" val="6"/>
  <p:tag name="KSO_WM_UNIT_TYPE" val="i"/>
  <p:tag name="KSO_WM_BEAUTIFY_FLAG" val="#wm#"/>
</p:tagLst>
</file>

<file path=ppt/tags/tag447.xml><?xml version="1.0" encoding="utf-8"?>
<p:tagLst xmlns:p="http://schemas.openxmlformats.org/presentationml/2006/main">
  <p:tag name="KSO_WM_UNIT_INDEX" val="23"/>
  <p:tag name="KSO_WM_UNIT_TYPE" val="f"/>
  <p:tag name="KSO_WM_UNIT_SUBTYPE" val="a"/>
  <p:tag name="KSO_WM_BEAUTIFY_FLAG" val="#wm#"/>
</p:tagLst>
</file>

<file path=ppt/tags/tag448.xml><?xml version="1.0" encoding="utf-8"?>
<p:tagLst xmlns:p="http://schemas.openxmlformats.org/presentationml/2006/main">
  <p:tag name="KSO_WM_UNIT_INDEX" val="26"/>
  <p:tag name="KSO_WM_UNIT_TYPE" val="f"/>
  <p:tag name="KSO_WM_UNIT_SUBTYPE" val="a"/>
  <p:tag name="KSO_WM_BEAUTIFY_FLAG" val="#wm#"/>
</p:tagLst>
</file>

<file path=ppt/tags/tag449.xml><?xml version="1.0" encoding="utf-8"?>
<p:tagLst xmlns:p="http://schemas.openxmlformats.org/presentationml/2006/main">
  <p:tag name="KSO_WM_UNIT_INDEX" val="24"/>
  <p:tag name="KSO_WM_UNIT_TYPE" val="f"/>
  <p:tag name="KSO_WM_UNIT_SUBTYPE" val="a"/>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50.xml><?xml version="1.0" encoding="utf-8"?>
<p:tagLst xmlns:p="http://schemas.openxmlformats.org/presentationml/2006/main">
  <p:tag name="KSO_WM_UNIT_INDEX" val="9"/>
  <p:tag name="KSO_WM_UNIT_TYPE" val="i"/>
  <p:tag name="KSO_WM_BEAUTIFY_FLAG" val="#wm#"/>
</p:tagLst>
</file>

<file path=ppt/tags/tag451.xml><?xml version="1.0" encoding="utf-8"?>
<p:tagLst xmlns:p="http://schemas.openxmlformats.org/presentationml/2006/main">
  <p:tag name="KSO_WM_UNIT_INDEX" val="25"/>
  <p:tag name="KSO_WM_UNIT_TYPE" val="f"/>
  <p:tag name="KSO_WM_UNIT_SUBTYPE" val="a"/>
  <p:tag name="KSO_WM_BEAUTIFY_FLAG" val="#wm#"/>
</p:tagLst>
</file>

<file path=ppt/tags/tag452.xml><?xml version="1.0" encoding="utf-8"?>
<p:tagLst xmlns:p="http://schemas.openxmlformats.org/presentationml/2006/main">
  <p:tag name="KSO_WM_UNIT_INDEX" val="10"/>
  <p:tag name="KSO_WM_UNIT_TYPE" val="i"/>
  <p:tag name="KSO_WM_BEAUTIFY_FLAG" val="#wm#"/>
</p:tagLst>
</file>

<file path=ppt/tags/tag453.xml><?xml version="1.0" encoding="utf-8"?>
<p:tagLst xmlns:p="http://schemas.openxmlformats.org/presentationml/2006/main">
  <p:tag name="KSO_WM_UNIT_INDEX" val="4"/>
  <p:tag name="KSO_WM_UNIT_TYPE" val="i"/>
  <p:tag name="KSO_WM_BEAUTIFY_FLAG" val="#wm#"/>
</p:tagLst>
</file>

<file path=ppt/tags/tag454.xml><?xml version="1.0" encoding="utf-8"?>
<p:tagLst xmlns:p="http://schemas.openxmlformats.org/presentationml/2006/main">
  <p:tag name="KSO_WM_UNIT_INDEX" val="7"/>
  <p:tag name="KSO_WM_UNIT_TYPE" val="f"/>
  <p:tag name="KSO_WM_UNIT_SUBTYPE" val="a"/>
  <p:tag name="KSO_WM_BEAUTIFY_FLAG" val="#wm#"/>
</p:tagLst>
</file>

<file path=ppt/tags/tag455.xml><?xml version="1.0" encoding="utf-8"?>
<p:tagLst xmlns:p="http://schemas.openxmlformats.org/presentationml/2006/main">
  <p:tag name="KSO_WM_UNIT_INDEX" val="8"/>
  <p:tag name="KSO_WM_UNIT_TYPE" val="f"/>
  <p:tag name="KSO_WM_UNIT_SUBTYPE" val="a"/>
  <p:tag name="KSO_WM_BEAUTIFY_FLAG" val="#wm#"/>
</p:tagLst>
</file>

<file path=ppt/tags/tag456.xml><?xml version="1.0" encoding="utf-8"?>
<p:tagLst xmlns:p="http://schemas.openxmlformats.org/presentationml/2006/main">
  <p:tag name="KSO_WM_UNIT_INDEX" val="11"/>
  <p:tag name="KSO_WM_UNIT_TYPE" val="i"/>
  <p:tag name="KSO_WM_BEAUTIFY_FLAG" val="#wm#"/>
</p:tagLst>
</file>

<file path=ppt/tags/tag457.xml><?xml version="1.0" encoding="utf-8"?>
<p:tagLst xmlns:p="http://schemas.openxmlformats.org/presentationml/2006/main">
  <p:tag name="KSO_WM_UNIT_INDEX" val="13"/>
  <p:tag name="KSO_WM_UNIT_TYPE" val="i"/>
  <p:tag name="KSO_WM_BEAUTIFY_FLAG" val="#wm#"/>
</p:tagLst>
</file>

<file path=ppt/tags/tag458.xml><?xml version="1.0" encoding="utf-8"?>
<p:tagLst xmlns:p="http://schemas.openxmlformats.org/presentationml/2006/main">
  <p:tag name="KSO_WM_UNIT_INDEX" val="14"/>
  <p:tag name="KSO_WM_UNIT_TYPE" val="i"/>
  <p:tag name="KSO_WM_BEAUTIFY_FLAG" val="#wm#"/>
</p:tagLst>
</file>

<file path=ppt/tags/tag459.xml><?xml version="1.0" encoding="utf-8"?>
<p:tagLst xmlns:p="http://schemas.openxmlformats.org/presentationml/2006/main">
  <p:tag name="KSO_WM_UNIT_INDEX" val="15"/>
  <p:tag name="KSO_WM_UNIT_TYPE" val="i"/>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60.xml><?xml version="1.0" encoding="utf-8"?>
<p:tagLst xmlns:p="http://schemas.openxmlformats.org/presentationml/2006/main">
  <p:tag name="KSO_WM_UNIT_INDEX" val="16"/>
  <p:tag name="KSO_WM_UNIT_TYPE" val="i"/>
  <p:tag name="KSO_WM_BEAUTIFY_FLAG" val="#wm#"/>
</p:tagLst>
</file>

<file path=ppt/tags/tag461.xml><?xml version="1.0" encoding="utf-8"?>
<p:tagLst xmlns:p="http://schemas.openxmlformats.org/presentationml/2006/main">
  <p:tag name="KSO_WM_UNIT_INDEX" val="17"/>
  <p:tag name="KSO_WM_UNIT_TYPE" val="f"/>
  <p:tag name="KSO_WM_UNIT_SUBTYPE" val="a"/>
  <p:tag name="KSO_WM_BEAUTIFY_FLAG" val="#wm#"/>
</p:tagLst>
</file>

<file path=ppt/tags/tag462.xml><?xml version="1.0" encoding="utf-8"?>
<p:tagLst xmlns:p="http://schemas.openxmlformats.org/presentationml/2006/main">
  <p:tag name="KSO_WM_UNIT_INDEX" val="12"/>
  <p:tag name="KSO_WM_UNIT_TYPE" val="i"/>
  <p:tag name="KSO_WM_BEAUTIFY_FLAG" val="#wm#"/>
</p:tagLst>
</file>

<file path=ppt/tags/tag463.xml><?xml version="1.0" encoding="utf-8"?>
<p:tagLst xmlns:p="http://schemas.openxmlformats.org/presentationml/2006/main">
  <p:tag name="KSO_WM_UNIT_INDEX" val="18"/>
  <p:tag name="KSO_WM_UNIT_TYPE" val="f"/>
  <p:tag name="KSO_WM_UNIT_SUBTYPE" val="a"/>
  <p:tag name="KSO_WM_BEAUTIFY_FLAG" val="#wm#"/>
</p:tagLst>
</file>

<file path=ppt/tags/tag464.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SLIDE_LAYOUT_NAME" val="标题和内容"/>
</p:tagLst>
</file>

<file path=ppt/tags/tag465.xml><?xml version="1.0" encoding="utf-8"?>
<p:tagLst xmlns:p="http://schemas.openxmlformats.org/presentationml/2006/main">
  <p:tag name="KSO_WM_UNIT_INDEX" val="3"/>
  <p:tag name="KSO_WM_UNIT_TYPE" val="i"/>
  <p:tag name="KSO_WM_BEAUTIFY_FLAG" val="#wm#"/>
</p:tagLst>
</file>

<file path=ppt/tags/tag466.xml><?xml version="1.0" encoding="utf-8"?>
<p:tagLst xmlns:p="http://schemas.openxmlformats.org/presentationml/2006/main">
  <p:tag name="KSO_WM_UNIT_INDEX" val="1"/>
  <p:tag name="KSO_WM_UNIT_TYPE" val="a"/>
  <p:tag name="KSO_WM_BEAUTIFY_FLAG" val="#wm#"/>
</p:tagLst>
</file>

<file path=ppt/tags/tag467.xml><?xml version="1.0" encoding="utf-8"?>
<p:tagLst xmlns:p="http://schemas.openxmlformats.org/presentationml/2006/main">
  <p:tag name="KSO_WM_DIAGRAM_VIRTUALLY_FRAME" val="{&quot;height&quot;:404.7359024600531,&quot;left&quot;:54.77496062992126,&quot;top&quot;:114.6500030517578,&quot;width&quot;:850.5}"/>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以便观者准确地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UNIT_LINE_FORE_SCHEMECOLOR_INDEX" val="5"/>
  <p:tag name="KSO_WM_UNIT_USESOURCEFORMAT_APPLY" val="1"/>
</p:tagLst>
</file>

<file path=ppt/tags/tag468.xml><?xml version="1.0" encoding="utf-8"?>
<p:tagLst xmlns:p="http://schemas.openxmlformats.org/presentationml/2006/main">
  <p:tag name="KSO_WM_UNIT_INDEX" val="4"/>
  <p:tag name="KSO_WM_UNIT_TYPE" val="i"/>
  <p:tag name="KSO_WM_BEAUTIFY_FLAG" val="#wm#"/>
</p:tagLst>
</file>

<file path=ppt/tags/tag469.xml><?xml version="1.0" encoding="utf-8"?>
<p:tagLst xmlns:p="http://schemas.openxmlformats.org/presentationml/2006/main">
  <p:tag name="KSO_WM_UNIT_INDEX" val="5"/>
  <p:tag name="KSO_WM_UNIT_TYPE" val="i"/>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0.xml><?xml version="1.0" encoding="utf-8"?>
<p:tagLst xmlns:p="http://schemas.openxmlformats.org/presentationml/2006/main">
  <p:tag name="KSO_WM_UNIT_INDEX" val="26"/>
  <p:tag name="KSO_WM_UNIT_TYPE" val="f"/>
  <p:tag name="KSO_WM_UNIT_SUBTYPE" val="a"/>
  <p:tag name="KSO_WM_BEAUTIFY_FLAG" val="#wm#"/>
</p:tagLst>
</file>

<file path=ppt/tags/tag471.xml><?xml version="1.0" encoding="utf-8"?>
<p:tagLst xmlns:p="http://schemas.openxmlformats.org/presentationml/2006/main">
  <p:tag name="KSO_WM_UNIT_INDEX" val="27"/>
  <p:tag name="KSO_WM_UNIT_TYPE" val="f"/>
  <p:tag name="KSO_WM_UNIT_SUBTYPE" val="a"/>
  <p:tag name="KSO_WM_BEAUTIFY_FLAG" val="#wm#"/>
</p:tagLst>
</file>

<file path=ppt/tags/tag472.xml><?xml version="1.0" encoding="utf-8"?>
<p:tagLst xmlns:p="http://schemas.openxmlformats.org/presentationml/2006/main">
  <p:tag name="KSO_WM_UNIT_INDEX" val="12"/>
  <p:tag name="KSO_WM_UNIT_TYPE" val="i"/>
  <p:tag name="KSO_WM_BEAUTIFY_FLAG" val="#wm#"/>
</p:tagLst>
</file>

<file path=ppt/tags/tag473.xml><?xml version="1.0" encoding="utf-8"?>
<p:tagLst xmlns:p="http://schemas.openxmlformats.org/presentationml/2006/main">
  <p:tag name="KSO_WM_UNIT_INDEX" val="14"/>
  <p:tag name="KSO_WM_UNIT_TYPE" val="f"/>
  <p:tag name="KSO_WM_UNIT_SUBTYPE" val="a"/>
  <p:tag name="KSO_WM_BEAUTIFY_FLAG" val="#wm#"/>
</p:tagLst>
</file>

<file path=ppt/tags/tag474.xml><?xml version="1.0" encoding="utf-8"?>
<p:tagLst xmlns:p="http://schemas.openxmlformats.org/presentationml/2006/main">
  <p:tag name="KSO_WM_UNIT_INDEX" val="10"/>
  <p:tag name="KSO_WM_UNIT_TYPE" val="i"/>
  <p:tag name="KSO_WM_BEAUTIFY_FLAG" val="#wm#"/>
</p:tagLst>
</file>

<file path=ppt/tags/tag475.xml><?xml version="1.0" encoding="utf-8"?>
<p:tagLst xmlns:p="http://schemas.openxmlformats.org/presentationml/2006/main">
  <p:tag name="KSO_WM_UNIT_INDEX" val="7"/>
  <p:tag name="KSO_WM_UNIT_TYPE" val="i"/>
  <p:tag name="KSO_WM_BEAUTIFY_FLAG" val="#wm#"/>
</p:tagLst>
</file>

<file path=ppt/tags/tag476.xml><?xml version="1.0" encoding="utf-8"?>
<p:tagLst xmlns:p="http://schemas.openxmlformats.org/presentationml/2006/main">
  <p:tag name="KSO_WM_UNIT_INDEX" val="8"/>
  <p:tag name="KSO_WM_UNIT_TYPE" val="i"/>
  <p:tag name="KSO_WM_BEAUTIFY_FLAG" val="#wm#"/>
</p:tagLst>
</file>

<file path=ppt/tags/tag477.xml><?xml version="1.0" encoding="utf-8"?>
<p:tagLst xmlns:p="http://schemas.openxmlformats.org/presentationml/2006/main">
  <p:tag name="KSO_WM_UNIT_INDEX" val="11"/>
  <p:tag name="KSO_WM_UNIT_TYPE" val="i"/>
  <p:tag name="KSO_WM_BEAUTIFY_FLAG" val="#wm#"/>
</p:tagLst>
</file>

<file path=ppt/tags/tag478.xml><?xml version="1.0" encoding="utf-8"?>
<p:tagLst xmlns:p="http://schemas.openxmlformats.org/presentationml/2006/main">
  <p:tag name="KSO_WM_UNIT_INDEX" val="15"/>
  <p:tag name="KSO_WM_UNIT_TYPE" val="i"/>
  <p:tag name="KSO_WM_BEAUTIFY_FLAG" val="#wm#"/>
</p:tagLst>
</file>

<file path=ppt/tags/tag479.xml><?xml version="1.0" encoding="utf-8"?>
<p:tagLst xmlns:p="http://schemas.openxmlformats.org/presentationml/2006/main">
  <p:tag name="KSO_WM_UNIT_INDEX" val="19"/>
  <p:tag name="KSO_WM_UNIT_TYPE" val="i"/>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0.xml><?xml version="1.0" encoding="utf-8"?>
<p:tagLst xmlns:p="http://schemas.openxmlformats.org/presentationml/2006/main">
  <p:tag name="KSO_WM_UNIT_INDEX" val="18"/>
  <p:tag name="KSO_WM_UNIT_TYPE" val="i"/>
  <p:tag name="KSO_WM_BEAUTIFY_FLAG" val="#wm#"/>
</p:tagLst>
</file>

<file path=ppt/tags/tag481.xml><?xml version="1.0" encoding="utf-8"?>
<p:tagLst xmlns:p="http://schemas.openxmlformats.org/presentationml/2006/main">
  <p:tag name="KSO_WM_UNIT_INDEX" val="20"/>
  <p:tag name="KSO_WM_UNIT_TYPE" val="i"/>
  <p:tag name="KSO_WM_BEAUTIFY_FLAG" val="#wm#"/>
</p:tagLst>
</file>

<file path=ppt/tags/tag482.xml><?xml version="1.0" encoding="utf-8"?>
<p:tagLst xmlns:p="http://schemas.openxmlformats.org/presentationml/2006/main">
  <p:tag name="KSO_WM_UNIT_INDEX" val="21"/>
  <p:tag name="KSO_WM_UNIT_TYPE" val="i"/>
  <p:tag name="KSO_WM_BEAUTIFY_FLAG" val="#wm#"/>
</p:tagLst>
</file>

<file path=ppt/tags/tag483.xml><?xml version="1.0" encoding="utf-8"?>
<p:tagLst xmlns:p="http://schemas.openxmlformats.org/presentationml/2006/main">
  <p:tag name="KSO_WM_UNIT_INDEX" val="9"/>
  <p:tag name="KSO_WM_UNIT_TYPE" val="i"/>
  <p:tag name="KSO_WM_BEAUTIFY_FLAG" val="#wm#"/>
</p:tagLst>
</file>

<file path=ppt/tags/tag484.xml><?xml version="1.0" encoding="utf-8"?>
<p:tagLst xmlns:p="http://schemas.openxmlformats.org/presentationml/2006/main">
  <p:tag name="KSO_WM_UNIT_INDEX" val="16"/>
  <p:tag name="KSO_WM_UNIT_TYPE" val="i"/>
  <p:tag name="KSO_WM_BEAUTIFY_FLAG" val="#wm#"/>
</p:tagLst>
</file>

<file path=ppt/tags/tag485.xml><?xml version="1.0" encoding="utf-8"?>
<p:tagLst xmlns:p="http://schemas.openxmlformats.org/presentationml/2006/main">
  <p:tag name="KSO_WM_UNIT_INDEX" val="17"/>
  <p:tag name="KSO_WM_UNIT_TYPE" val="i"/>
  <p:tag name="KSO_WM_BEAUTIFY_FLAG" val="#wm#"/>
</p:tagLst>
</file>

<file path=ppt/tags/tag486.xml><?xml version="1.0" encoding="utf-8"?>
<p:tagLst xmlns:p="http://schemas.openxmlformats.org/presentationml/2006/main">
  <p:tag name="KSO_WM_UNIT_INDEX" val="13"/>
  <p:tag name="KSO_WM_UNIT_TYPE" val="i"/>
  <p:tag name="KSO_WM_BEAUTIFY_FLAG" val="#wm#"/>
</p:tagLst>
</file>

<file path=ppt/tags/tag487.xml><?xml version="1.0" encoding="utf-8"?>
<p:tagLst xmlns:p="http://schemas.openxmlformats.org/presentationml/2006/main">
  <p:tag name="KSO_WM_UNIT_INDEX" val="6"/>
  <p:tag name="KSO_WM_UNIT_TYPE" val="i"/>
  <p:tag name="KSO_WM_BEAUTIFY_FLAG" val="#wm#"/>
</p:tagLst>
</file>

<file path=ppt/tags/tag488.xml><?xml version="1.0" encoding="utf-8"?>
<p:tagLst xmlns:p="http://schemas.openxmlformats.org/presentationml/2006/main">
  <p:tag name="KSO_WM_UNIT_INDEX" val="24"/>
  <p:tag name="KSO_WM_UNIT_TYPE" val="f"/>
  <p:tag name="KSO_WM_UNIT_SUBTYPE" val="a"/>
  <p:tag name="KSO_WM_BEAUTIFY_FLAG" val="#wm#"/>
</p:tagLst>
</file>

<file path=ppt/tags/tag489.xml><?xml version="1.0" encoding="utf-8"?>
<p:tagLst xmlns:p="http://schemas.openxmlformats.org/presentationml/2006/main">
  <p:tag name="KSO_WM_UNIT_INDEX" val="25"/>
  <p:tag name="KSO_WM_UNIT_TYPE" val="f"/>
  <p:tag name="KSO_WM_UNIT_SUBTYPE" val="a"/>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90.xml><?xml version="1.0" encoding="utf-8"?>
<p:tagLst xmlns:p="http://schemas.openxmlformats.org/presentationml/2006/main">
  <p:tag name="KSO_WM_UNIT_INDEX" val="23"/>
  <p:tag name="KSO_WM_UNIT_TYPE" val="f"/>
  <p:tag name="KSO_WM_UNIT_SUBTYPE" val="a"/>
  <p:tag name="KSO_WM_BEAUTIFY_FLAG" val="#wm#"/>
</p:tagLst>
</file>

<file path=ppt/tags/tag491.xml><?xml version="1.0" encoding="utf-8"?>
<p:tagLst xmlns:p="http://schemas.openxmlformats.org/presentationml/2006/main">
  <p:tag name="KSO_WM_UNIT_INDEX" val="22"/>
  <p:tag name="KSO_WM_UNIT_TYPE" val="f"/>
  <p:tag name="KSO_WM_UNIT_SUBTYPE" val="a"/>
  <p:tag name="KSO_WM_BEAUTIFY_FLAG" val="#wm#"/>
</p:tagLst>
</file>

<file path=ppt/tags/tag492.xml><?xml version="1.0" encoding="utf-8"?>
<p:tagLst xmlns:p="http://schemas.openxmlformats.org/presentationml/2006/main">
  <p:tag name="KSO_WM_UNIT_INDEX" val="1"/>
  <p:tag name="KSO_WM_UNIT_TYPE" val="a"/>
  <p:tag name="KSO_WM_BEAUTIFY_FLAG" val="#wm#"/>
  <p:tag name="KSO_WM_UNIT_TEXT" val="项目分享"/>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CONTENT_GROUP_TYPE" val="titlestyle"/>
  <p:tag name="KSO_WM_UNIT_ID" val="_7*a*1"/>
</p:tagLst>
</file>

<file path=ppt/tags/tag493.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SLIDE_LAYOUT_NAME" val="标题和内容"/>
</p:tagLst>
</file>

<file path=ppt/tags/tag494.xml><?xml version="1.0" encoding="utf-8"?>
<p:tagLst xmlns:p="http://schemas.openxmlformats.org/presentationml/2006/main">
  <p:tag name="KSO_WM_UNIT_VALUE" val="126*126"/>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495.xml><?xml version="1.0" encoding="utf-8"?>
<p:tagLst xmlns:p="http://schemas.openxmlformats.org/presentationml/2006/main">
  <p:tag name="KSO_WM_UNIT_VALUE" val="126*12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496.xml><?xml version="1.0" encoding="utf-8"?>
<p:tagLst xmlns:p="http://schemas.openxmlformats.org/presentationml/2006/main">
  <p:tag name="KSO_WM_UNIT_VALUE" val="127*127"/>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497.xml><?xml version="1.0" encoding="utf-8"?>
<p:tagLst xmlns:p="http://schemas.openxmlformats.org/presentationml/2006/main">
  <p:tag name="KSO_WM_UNIT_VALUE" val="126*126"/>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498.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800000011920929,&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UNIT_TEXT_FILL_FORE_SCHEMECOLOR_INDEX" val="1"/>
  <p:tag name="KSO_WM_UNIT_TEXT_FILL_TYPE" val="1"/>
  <p:tag name="KSO_WM_UNIT_PRESET_TEXT" val="单击此处输入文本具体内容"/>
  <p:tag name="KSO_WM_DIAGRAM_USE_COLOR_VALUE" val="{&quot;color_scheme&quot;:1,&quot;color_type&quot;:1,&quot;theme_color_indexes&quot;:[]}"/>
</p:tagLst>
</file>

<file path=ppt/tags/tag499.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800000011920929,&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UNIT_TEXT_FILL_FORE_SCHEMECOLOR_INDEX" val="1"/>
  <p:tag name="KSO_WM_UNIT_TEXT_FILL_TYPE" val="1"/>
  <p:tag name="KSO_WM_UNIT_PRESET_TEXT" val="单击此处输入文本具体内容"/>
  <p:tag name="KSO_WM_DIAGRAM_USE_COLOR_VALUE" val="{&quot;color_scheme&quot;:1,&quot;color_type&quot;:1,&quot;theme_color_indexes&quot;:[]}"/>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00.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800000011920929,&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UNIT_TEXT_FILL_FORE_SCHEMECOLOR_INDEX" val="1"/>
  <p:tag name="KSO_WM_UNIT_TEXT_FILL_TYPE" val="1"/>
  <p:tag name="KSO_WM_UNIT_PRESET_TEXT" val="单击此处输入文本具体内容"/>
  <p:tag name="KSO_WM_DIAGRAM_USE_COLOR_VALUE" val="{&quot;color_scheme&quot;:1,&quot;color_type&quot;:1,&quot;theme_color_indexes&quot;:[]}"/>
</p:tagLst>
</file>

<file path=ppt/tags/tag501.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TEMPLATE_CATEGORY" val="diagram"/>
  <p:tag name="KSO_WM_TEMPLATE_INDEX" val="20234420"/>
  <p:tag name="KSO_WM_UNIT_LAYERLEVEL" val="1_1_1"/>
  <p:tag name="KSO_WM_TAG_VERSION" val="3.0"/>
  <p:tag name="KSO_WM_DIAGRAM_MAX_ITEMCNT" val="4"/>
  <p:tag name="KSO_WM_DIAGRAM_MIN_ITEMCNT" val="3"/>
  <p:tag name="KSO_WM_DIAGRAM_VIRTUALLY_FRAME" val="{&quot;height&quot;:265.80145874023435,&quot;left&quot;:116.45007874015747,&quot;top&quot;:119.64854125976562,&quot;width&quot;:756.8999212598426}"/>
  <p:tag name="KSO_WM_DIAGRAM_COLOR_MATCH_VALUE" val="{&quot;shape&quot;:{&quot;fill&quot;:{&quot;solid&quot;:{&quot;brightness&quot;:0.800000011920929,&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UNIT_TEXT_FILL_FORE_SCHEMECOLOR_INDEX" val="1"/>
  <p:tag name="KSO_WM_UNIT_TEXT_FILL_TYPE" val="1"/>
  <p:tag name="KSO_WM_UNIT_PRESET_TEXT" val="单击此处输入文本具体内容"/>
  <p:tag name="KSO_WM_DIAGRAM_USE_COLOR_VALUE" val="{&quot;color_scheme&quot;:1,&quot;color_type&quot;:1,&quot;theme_color_indexes&quot;:[]}"/>
</p:tagLst>
</file>

<file path=ppt/tags/tag502.xml><?xml version="1.0" encoding="utf-8"?>
<p:tagLst xmlns:p="http://schemas.openxmlformats.org/presentationml/2006/main">
  <p:tag name="KSO_WM_UNIT_INDEX" val="2"/>
  <p:tag name="KSO_WM_UNIT_TYPE" val="i"/>
  <p:tag name="KSO_WM_BEAUTIFY_FLAG" val="#wm#"/>
</p:tagLst>
</file>

<file path=ppt/tags/tag503.xml><?xml version="1.0" encoding="utf-8"?>
<p:tagLst xmlns:p="http://schemas.openxmlformats.org/presentationml/2006/main">
  <p:tag name="KSO_WM_UNIT_INDEX" val="1"/>
  <p:tag name="KSO_WM_UNIT_TYPE" val="a"/>
  <p:tag name="KSO_WM_BEAUTIFY_FLAG" val="#wm#"/>
</p:tagLst>
</file>

<file path=ppt/tags/tag504.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RESOURCE_RECORD_KEY" val="{&quot;65&quot;:[20205081],&quot;70&quot;:[3332866]}"/>
  <p:tag name="KSO_WM_SLIDE_SIZE" val="850*457"/>
  <p:tag name="KSO_WM_SLIDE_POSITION" val="54*28"/>
  <p:tag name="KSO_WM_SPECIAL_SOURCE" val="bdnull"/>
  <p:tag name="KSO_WM_SLIDE_LAYOUT_NAME" val="标题和内容"/>
</p:tagLst>
</file>

<file path=ppt/tags/tag505.xml><?xml version="1.0" encoding="utf-8"?>
<p:tagLst xmlns:p="http://schemas.openxmlformats.org/presentationml/2006/main">
  <p:tag name="KSO_WM_UNIT_INDEX" val="4"/>
  <p:tag name="KSO_WM_UNIT_TYPE" val="j"/>
  <p:tag name="KSO_WM_BEAUTIFY_FLAG" val="#wm#"/>
</p:tagLst>
</file>

<file path=ppt/tags/tag506.xml><?xml version="1.0" encoding="utf-8"?>
<p:tagLst xmlns:p="http://schemas.openxmlformats.org/presentationml/2006/main">
  <p:tag name="KSO_WM_UNIT_INDEX" val="16"/>
  <p:tag name="KSO_WM_UNIT_TYPE" val="i"/>
  <p:tag name="KSO_WM_BEAUTIFY_FLAG" val="#wm#"/>
</p:tagLst>
</file>

<file path=ppt/tags/tag507.xml><?xml version="1.0" encoding="utf-8"?>
<p:tagLst xmlns:p="http://schemas.openxmlformats.org/presentationml/2006/main">
  <p:tag name="KSO_WM_UNIT_INDEX" val="15"/>
  <p:tag name="KSO_WM_UNIT_TYPE" val="j"/>
  <p:tag name="KSO_WM_BEAUTIFY_FLAG" val="#wm#"/>
</p:tagLst>
</file>

<file path=ppt/tags/tag508.xml><?xml version="1.0" encoding="utf-8"?>
<p:tagLst xmlns:p="http://schemas.openxmlformats.org/presentationml/2006/main">
  <p:tag name="KSO_WM_UNIT_INDEX" val="12"/>
  <p:tag name="KSO_WM_UNIT_TYPE" val="i"/>
  <p:tag name="KSO_WM_BEAUTIFY_FLAG" val="#wm#"/>
</p:tagLst>
</file>

<file path=ppt/tags/tag509.xml><?xml version="1.0" encoding="utf-8"?>
<p:tagLst xmlns:p="http://schemas.openxmlformats.org/presentationml/2006/main">
  <p:tag name="KSO_WM_UNIT_INDEX" val="9"/>
  <p:tag name="KSO_WM_UNIT_TYPE" val="f"/>
  <p:tag name="KSO_WM_UNIT_SUBTYPE" val="a"/>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10.xml><?xml version="1.0" encoding="utf-8"?>
<p:tagLst xmlns:p="http://schemas.openxmlformats.org/presentationml/2006/main">
  <p:tag name="KSO_WM_UNIT_INDEX" val="7"/>
  <p:tag name="KSO_WM_UNIT_TYPE" val="f"/>
  <p:tag name="KSO_WM_UNIT_SUBTYPE" val="a"/>
  <p:tag name="KSO_WM_BEAUTIFY_FLAG" val="#wm#"/>
</p:tagLst>
</file>

<file path=ppt/tags/tag511.xml><?xml version="1.0" encoding="utf-8"?>
<p:tagLst xmlns:p="http://schemas.openxmlformats.org/presentationml/2006/main">
  <p:tag name="KSO_WM_UNIT_INDEX" val="11"/>
  <p:tag name="KSO_WM_UNIT_TYPE" val="i"/>
  <p:tag name="KSO_WM_BEAUTIFY_FLAG" val="#wm#"/>
</p:tagLst>
</file>

<file path=ppt/tags/tag512.xml><?xml version="1.0" encoding="utf-8"?>
<p:tagLst xmlns:p="http://schemas.openxmlformats.org/presentationml/2006/main">
  <p:tag name="KSO_WM_UNIT_INDEX" val="14"/>
  <p:tag name="KSO_WM_UNIT_TYPE" val="f"/>
  <p:tag name="KSO_WM_UNIT_SUBTYPE" val="a"/>
  <p:tag name="KSO_WM_BEAUTIFY_FLAG" val="#wm#"/>
</p:tagLst>
</file>

<file path=ppt/tags/tag513.xml><?xml version="1.0" encoding="utf-8"?>
<p:tagLst xmlns:p="http://schemas.openxmlformats.org/presentationml/2006/main">
  <p:tag name="KSO_WM_UNIT_INDEX" val="13"/>
  <p:tag name="KSO_WM_UNIT_TYPE" val="i"/>
  <p:tag name="KSO_WM_BEAUTIFY_FLAG" val="#wm#"/>
</p:tagLst>
</file>

<file path=ppt/tags/tag514.xml><?xml version="1.0" encoding="utf-8"?>
<p:tagLst xmlns:p="http://schemas.openxmlformats.org/presentationml/2006/main">
  <p:tag name="KSO_WM_UNIT_INDEX" val="18"/>
  <p:tag name="KSO_WM_UNIT_TYPE" val="f"/>
  <p:tag name="KSO_WM_UNIT_SUBTYPE" val="a"/>
  <p:tag name="KSO_WM_BEAUTIFY_FLAG" val="#wm#"/>
</p:tagLst>
</file>

<file path=ppt/tags/tag515.xml><?xml version="1.0" encoding="utf-8"?>
<p:tagLst xmlns:p="http://schemas.openxmlformats.org/presentationml/2006/main">
  <p:tag name="KSO_WM_UNIT_INDEX" val="17"/>
  <p:tag name="KSO_WM_UNIT_TYPE" val="i"/>
  <p:tag name="KSO_WM_BEAUTIFY_FLAG" val="#wm#"/>
</p:tagLst>
</file>

<file path=ppt/tags/tag516.xml><?xml version="1.0" encoding="utf-8"?>
<p:tagLst xmlns:p="http://schemas.openxmlformats.org/presentationml/2006/main">
  <p:tag name="KSO_WM_UNIT_INDEX" val="3"/>
  <p:tag name="KSO_WM_UNIT_TYPE" val="f"/>
  <p:tag name="KSO_WM_UNIT_SUBTYPE" val="a"/>
  <p:tag name="KSO_WM_BEAUTIFY_FLAG" val="#wm#"/>
</p:tagLst>
</file>

<file path=ppt/tags/tag517.xml><?xml version="1.0" encoding="utf-8"?>
<p:tagLst xmlns:p="http://schemas.openxmlformats.org/presentationml/2006/main">
  <p:tag name="KSO_WM_UNIT_INDEX" val="10"/>
  <p:tag name="KSO_WM_UNIT_TYPE" val="i"/>
  <p:tag name="KSO_WM_BEAUTIFY_FLAG" val="#wm#"/>
</p:tagLst>
</file>

<file path=ppt/tags/tag518.xml><?xml version="1.0" encoding="utf-8"?>
<p:tagLst xmlns:p="http://schemas.openxmlformats.org/presentationml/2006/main">
  <p:tag name="KSO_WM_UNIT_INDEX" val="8"/>
  <p:tag name="KSO_WM_UNIT_TYPE" val="f"/>
  <p:tag name="KSO_WM_UNIT_SUBTYPE" val="a"/>
  <p:tag name="KSO_WM_BEAUTIFY_FLAG" val="#wm#"/>
</p:tagLst>
</file>

<file path=ppt/tags/tag519.xml><?xml version="1.0" encoding="utf-8"?>
<p:tagLst xmlns:p="http://schemas.openxmlformats.org/presentationml/2006/main">
  <p:tag name="KSO_WM_UNIT_INDEX" val="2"/>
  <p:tag name="KSO_WM_UNIT_TYPE" val="i"/>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0.xml><?xml version="1.0" encoding="utf-8"?>
<p:tagLst xmlns:p="http://schemas.openxmlformats.org/presentationml/2006/main">
  <p:tag name="KSO_WM_UNIT_INDEX" val="1"/>
  <p:tag name="KSO_WM_UNIT_TYPE" val="a"/>
  <p:tag name="KSO_WM_BEAUTIFY_FLAG" val="#wm#"/>
</p:tagLst>
</file>

<file path=ppt/tags/tag521.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522.xml><?xml version="1.0" encoding="utf-8"?>
<p:tagLst xmlns:p="http://schemas.openxmlformats.org/presentationml/2006/main">
  <p:tag name="KSO_WM_UNIT_INDEX" val="5"/>
  <p:tag name="KSO_WM_UNIT_TYPE" val="j"/>
  <p:tag name="KSO_WM_BEAUTIFY_FLAG" val="#wm#"/>
</p:tagLst>
</file>

<file path=ppt/tags/tag523.xml><?xml version="1.0" encoding="utf-8"?>
<p:tagLst xmlns:p="http://schemas.openxmlformats.org/presentationml/2006/main">
  <p:tag name="KSO_WM_UNIT_INDEX" val="3"/>
  <p:tag name="KSO_WM_UNIT_TYPE" val="f"/>
  <p:tag name="KSO_WM_UNIT_SUBTYPE" val="a"/>
  <p:tag name="KSO_WM_BEAUTIFY_FLAG" val="#wm#"/>
</p:tagLst>
</file>

<file path=ppt/tags/tag524.xml><?xml version="1.0" encoding="utf-8"?>
<p:tagLst xmlns:p="http://schemas.openxmlformats.org/presentationml/2006/main">
  <p:tag name="KSO_WM_UNIT_INDEX" val="6"/>
  <p:tag name="KSO_WM_UNIT_TYPE" val="j"/>
  <p:tag name="KSO_WM_BEAUTIFY_FLAG" val="#wm#"/>
</p:tagLst>
</file>

<file path=ppt/tags/tag525.xml><?xml version="1.0" encoding="utf-8"?>
<p:tagLst xmlns:p="http://schemas.openxmlformats.org/presentationml/2006/main">
  <p:tag name="KSO_WM_UNIT_INDEX" val="8"/>
  <p:tag name="KSO_WM_UNIT_TYPE" val="i"/>
  <p:tag name="KSO_WM_BEAUTIFY_FLAG" val="#wm#"/>
</p:tagLst>
</file>

<file path=ppt/tags/tag526.xml><?xml version="1.0" encoding="utf-8"?>
<p:tagLst xmlns:p="http://schemas.openxmlformats.org/presentationml/2006/main">
  <p:tag name="KSO_WM_UNIT_INDEX" val="4"/>
  <p:tag name="KSO_WM_UNIT_TYPE" val="j"/>
  <p:tag name="KSO_WM_BEAUTIFY_FLAG" val="#wm#"/>
</p:tagLst>
</file>

<file path=ppt/tags/tag527.xml><?xml version="1.0" encoding="utf-8"?>
<p:tagLst xmlns:p="http://schemas.openxmlformats.org/presentationml/2006/main">
  <p:tag name="KSO_WM_UNIT_INDEX" val="7"/>
  <p:tag name="KSO_WM_UNIT_TYPE" val="i"/>
  <p:tag name="KSO_WM_BEAUTIFY_FLAG" val="#wm#"/>
</p:tagLst>
</file>

<file path=ppt/tags/tag528.xml><?xml version="1.0" encoding="utf-8"?>
<p:tagLst xmlns:p="http://schemas.openxmlformats.org/presentationml/2006/main">
  <p:tag name="KSO_WM_UNIT_INDEX" val="2"/>
  <p:tag name="KSO_WM_UNIT_TYPE" val="i"/>
  <p:tag name="KSO_WM_BEAUTIFY_FLAG" val="#wm#"/>
</p:tagLst>
</file>

<file path=ppt/tags/tag529.xml><?xml version="1.0" encoding="utf-8"?>
<p:tagLst xmlns:p="http://schemas.openxmlformats.org/presentationml/2006/main">
  <p:tag name="KSO_WM_UNIT_INDEX" val="1"/>
  <p:tag name="KSO_WM_UNIT_TYPE" val="a"/>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0.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531.xml><?xml version="1.0" encoding="utf-8"?>
<p:tagLst xmlns:p="http://schemas.openxmlformats.org/presentationml/2006/main">
  <p:tag name="KSO_WM_UNIT_INDEX" val="4"/>
  <p:tag name="KSO_WM_UNIT_TYPE" val="j"/>
  <p:tag name="KSO_WM_BEAUTIFY_FLAG" val="#wm#"/>
</p:tagLst>
</file>

<file path=ppt/tags/tag532.xml><?xml version="1.0" encoding="utf-8"?>
<p:tagLst xmlns:p="http://schemas.openxmlformats.org/presentationml/2006/main">
  <p:tag name="KSO_WM_UNIT_INDEX" val="3"/>
  <p:tag name="KSO_WM_UNIT_TYPE" val="f"/>
  <p:tag name="KSO_WM_UNIT_SUBTYPE" val="a"/>
  <p:tag name="KSO_WM_BEAUTIFY_FLAG" val="#wm#"/>
</p:tagLst>
</file>

<file path=ppt/tags/tag533.xml><?xml version="1.0" encoding="utf-8"?>
<p:tagLst xmlns:p="http://schemas.openxmlformats.org/presentationml/2006/main">
  <p:tag name="KSO_WM_UNIT_INDEX" val="15"/>
  <p:tag name="KSO_WM_UNIT_TYPE" val="i"/>
  <p:tag name="KSO_WM_BEAUTIFY_FLAG" val="#wm#"/>
</p:tagLst>
</file>

<file path=ppt/tags/tag534.xml><?xml version="1.0" encoding="utf-8"?>
<p:tagLst xmlns:p="http://schemas.openxmlformats.org/presentationml/2006/main">
  <p:tag name="KSO_WM_UNIT_INDEX" val="11"/>
  <p:tag name="KSO_WM_UNIT_TYPE" val="f"/>
  <p:tag name="KSO_WM_UNIT_SUBTYPE" val="a"/>
  <p:tag name="KSO_WM_BEAUTIFY_FLAG" val="#wm#"/>
</p:tagLst>
</file>

<file path=ppt/tags/tag535.xml><?xml version="1.0" encoding="utf-8"?>
<p:tagLst xmlns:p="http://schemas.openxmlformats.org/presentationml/2006/main">
  <p:tag name="KSO_WM_UNIT_INDEX" val="9"/>
  <p:tag name="KSO_WM_UNIT_TYPE" val="f"/>
  <p:tag name="KSO_WM_UNIT_SUBTYPE" val="a"/>
  <p:tag name="KSO_WM_BEAUTIFY_FLAG" val="#wm#"/>
</p:tagLst>
</file>

<file path=ppt/tags/tag536.xml><?xml version="1.0" encoding="utf-8"?>
<p:tagLst xmlns:p="http://schemas.openxmlformats.org/presentationml/2006/main">
  <p:tag name="KSO_WM_UNIT_INDEX" val="14"/>
  <p:tag name="KSO_WM_UNIT_TYPE" val="i"/>
  <p:tag name="KSO_WM_BEAUTIFY_FLAG" val="#wm#"/>
</p:tagLst>
</file>

<file path=ppt/tags/tag537.xml><?xml version="1.0" encoding="utf-8"?>
<p:tagLst xmlns:p="http://schemas.openxmlformats.org/presentationml/2006/main">
  <p:tag name="KSO_WM_UNIT_INDEX" val="10"/>
  <p:tag name="KSO_WM_UNIT_TYPE" val="f"/>
  <p:tag name="KSO_WM_UNIT_SUBTYPE" val="a"/>
  <p:tag name="KSO_WM_BEAUTIFY_FLAG" val="#wm#"/>
</p:tagLst>
</file>

<file path=ppt/tags/tag538.xml><?xml version="1.0" encoding="utf-8"?>
<p:tagLst xmlns:p="http://schemas.openxmlformats.org/presentationml/2006/main">
  <p:tag name="KSO_WM_UNIT_INDEX" val="13"/>
  <p:tag name="KSO_WM_UNIT_TYPE" val="i"/>
  <p:tag name="KSO_WM_BEAUTIFY_FLAG" val="#wm#"/>
</p:tagLst>
</file>

<file path=ppt/tags/tag539.xml><?xml version="1.0" encoding="utf-8"?>
<p:tagLst xmlns:p="http://schemas.openxmlformats.org/presentationml/2006/main">
  <p:tag name="KSO_WM_UNIT_INDEX" val="5"/>
  <p:tag name="KSO_WM_UNIT_TYPE" val="f"/>
  <p:tag name="KSO_WM_UNIT_SUBTYPE" val="a"/>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40.xml><?xml version="1.0" encoding="utf-8"?>
<p:tagLst xmlns:p="http://schemas.openxmlformats.org/presentationml/2006/main">
  <p:tag name="KSO_WM_UNIT_INDEX" val="12"/>
  <p:tag name="KSO_WM_UNIT_TYPE" val="i"/>
  <p:tag name="KSO_WM_BEAUTIFY_FLAG" val="#wm#"/>
</p:tagLst>
</file>

<file path=ppt/tags/tag541.xml><?xml version="1.0" encoding="utf-8"?>
<p:tagLst xmlns:p="http://schemas.openxmlformats.org/presentationml/2006/main">
  <p:tag name="KSO_WM_UNIT_INDEX" val="2"/>
  <p:tag name="KSO_WM_UNIT_TYPE" val="i"/>
  <p:tag name="KSO_WM_BEAUTIFY_FLAG" val="#wm#"/>
</p:tagLst>
</file>

<file path=ppt/tags/tag542.xml><?xml version="1.0" encoding="utf-8"?>
<p:tagLst xmlns:p="http://schemas.openxmlformats.org/presentationml/2006/main">
  <p:tag name="KSO_WM_UNIT_INDEX" val="1"/>
  <p:tag name="KSO_WM_UNIT_TYPE" val="a"/>
  <p:tag name="KSO_WM_BEAUTIFY_FLAG" val="#wm#"/>
</p:tagLst>
</file>

<file path=ppt/tags/tag543.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544.xml><?xml version="1.0" encoding="utf-8"?>
<p:tagLst xmlns:p="http://schemas.openxmlformats.org/presentationml/2006/main">
  <p:tag name="KSO_WM_UNIT_INDEX" val="5"/>
  <p:tag name="KSO_WM_UNIT_TYPE" val="j"/>
  <p:tag name="KSO_WM_BEAUTIFY_FLAG" val="#wm#"/>
</p:tagLst>
</file>

<file path=ppt/tags/tag545.xml><?xml version="1.0" encoding="utf-8"?>
<p:tagLst xmlns:p="http://schemas.openxmlformats.org/presentationml/2006/main">
  <p:tag name="KSO_WM_UNIT_INDEX" val="3"/>
  <p:tag name="KSO_WM_UNIT_TYPE" val="f"/>
  <p:tag name="KSO_WM_UNIT_SUBTYPE" val="a"/>
  <p:tag name="KSO_WM_BEAUTIFY_FLAG" val="#wm#"/>
</p:tagLst>
</file>

<file path=ppt/tags/tag546.xml><?xml version="1.0" encoding="utf-8"?>
<p:tagLst xmlns:p="http://schemas.openxmlformats.org/presentationml/2006/main">
  <p:tag name="KSO_WM_UNIT_INDEX" val="8"/>
  <p:tag name="KSO_WM_UNIT_TYPE" val="i"/>
  <p:tag name="KSO_WM_BEAUTIFY_FLAG" val="#wm#"/>
</p:tagLst>
</file>

<file path=ppt/tags/tag547.xml><?xml version="1.0" encoding="utf-8"?>
<p:tagLst xmlns:p="http://schemas.openxmlformats.org/presentationml/2006/main">
  <p:tag name="KSO_WM_UNIT_INDEX" val="7"/>
  <p:tag name="KSO_WM_UNIT_TYPE" val="i"/>
  <p:tag name="KSO_WM_BEAUTIFY_FLAG" val="#wm#"/>
</p:tagLst>
</file>

<file path=ppt/tags/tag548.xml><?xml version="1.0" encoding="utf-8"?>
<p:tagLst xmlns:p="http://schemas.openxmlformats.org/presentationml/2006/main">
  <p:tag name="KSO_WM_UNIT_INDEX" val="6"/>
  <p:tag name="KSO_WM_UNIT_TYPE" val="f"/>
  <p:tag name="KSO_WM_UNIT_SUBTYPE" val="a"/>
  <p:tag name="KSO_WM_BEAUTIFY_FLAG" val="#wm#"/>
</p:tagLst>
</file>

<file path=ppt/tags/tag549.xml><?xml version="1.0" encoding="utf-8"?>
<p:tagLst xmlns:p="http://schemas.openxmlformats.org/presentationml/2006/main">
  <p:tag name="KSO_WM_UNIT_INDEX" val="2"/>
  <p:tag name="KSO_WM_UNIT_TYPE" val="i"/>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50.xml><?xml version="1.0" encoding="utf-8"?>
<p:tagLst xmlns:p="http://schemas.openxmlformats.org/presentationml/2006/main">
  <p:tag name="KSO_WM_UNIT_INDEX" val="1"/>
  <p:tag name="KSO_WM_UNIT_TYPE" val="a"/>
  <p:tag name="KSO_WM_BEAUTIFY_FLAG" val="#wm#"/>
</p:tagLst>
</file>

<file path=ppt/tags/tag551.xml><?xml version="1.0" encoding="utf-8"?>
<p:tagLst xmlns:p="http://schemas.openxmlformats.org/presentationml/2006/main">
  <p:tag name="KSO_WM_UNIT_INDEX" val="4"/>
  <p:tag name="KSO_WM_UNIT_TYPE" val="j"/>
  <p:tag name="KSO_WM_BEAUTIFY_FLAG" val="#wm#"/>
</p:tagLst>
</file>

<file path=ppt/tags/tag552.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5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554.xml><?xml version="1.0" encoding="utf-8"?>
<p:tagLst xmlns:p="http://schemas.openxmlformats.org/presentationml/2006/main">
  <p:tag name="KSO_WM_UNIT_INDEX" val="9"/>
  <p:tag name="KSO_WM_UNIT_TYPE" val="f"/>
  <p:tag name="KSO_WM_UNIT_SUBTYPE" val="a"/>
  <p:tag name="KSO_WM_BEAUTIFY_FLAG" val="#wm#"/>
</p:tagLst>
</file>

<file path=ppt/tags/tag555.xml><?xml version="1.0" encoding="utf-8"?>
<p:tagLst xmlns:p="http://schemas.openxmlformats.org/presentationml/2006/main">
  <p:tag name="KSO_WM_UNIT_INDEX" val="18"/>
  <p:tag name="KSO_WM_UNIT_TYPE" val="f"/>
  <p:tag name="KSO_WM_UNIT_SUBTYPE" val="a"/>
  <p:tag name="KSO_WM_BEAUTIFY_FLAG" val="#wm#"/>
</p:tagLst>
</file>

<file path=ppt/tags/tag556.xml><?xml version="1.0" encoding="utf-8"?>
<p:tagLst xmlns:p="http://schemas.openxmlformats.org/presentationml/2006/main">
  <p:tag name="KSO_WM_UNIT_INDEX" val="14"/>
  <p:tag name="KSO_WM_UNIT_TYPE" val="f"/>
  <p:tag name="KSO_WM_UNIT_SUBTYPE" val="a"/>
  <p:tag name="KSO_WM_BEAUTIFY_FLAG" val="#wm#"/>
</p:tagLst>
</file>

<file path=ppt/tags/tag557.xml><?xml version="1.0" encoding="utf-8"?>
<p:tagLst xmlns:p="http://schemas.openxmlformats.org/presentationml/2006/main">
  <p:tag name="KSO_WM_UNIT_INDEX" val="7"/>
  <p:tag name="KSO_WM_UNIT_TYPE" val="f"/>
  <p:tag name="KSO_WM_UNIT_SUBTYPE" val="a"/>
  <p:tag name="KSO_WM_BEAUTIFY_FLAG" val="#wm#"/>
</p:tagLst>
</file>

<file path=ppt/tags/tag558.xml><?xml version="1.0" encoding="utf-8"?>
<p:tagLst xmlns:p="http://schemas.openxmlformats.org/presentationml/2006/main">
  <p:tag name="KSO_WM_UNIT_INDEX" val="16"/>
  <p:tag name="KSO_WM_UNIT_TYPE" val="f"/>
  <p:tag name="KSO_WM_UNIT_SUBTYPE" val="a"/>
  <p:tag name="KSO_WM_BEAUTIFY_FLAG" val="#wm#"/>
</p:tagLst>
</file>

<file path=ppt/tags/tag559.xml><?xml version="1.0" encoding="utf-8"?>
<p:tagLst xmlns:p="http://schemas.openxmlformats.org/presentationml/2006/main">
  <p:tag name="KSO_WM_UNIT_INDEX" val="5"/>
  <p:tag name="KSO_WM_UNIT_TYPE" val="f"/>
  <p:tag name="KSO_WM_UNIT_SUBTYPE" val="a"/>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60.xml><?xml version="1.0" encoding="utf-8"?>
<p:tagLst xmlns:p="http://schemas.openxmlformats.org/presentationml/2006/main">
  <p:tag name="KSO_WM_UNIT_INDEX" val="3"/>
  <p:tag name="KSO_WM_UNIT_TYPE" val="f"/>
  <p:tag name="KSO_WM_UNIT_SUBTYPE" val="a"/>
  <p:tag name="KSO_WM_BEAUTIFY_FLAG" val="#wm#"/>
</p:tagLst>
</file>

<file path=ppt/tags/tag561.xml><?xml version="1.0" encoding="utf-8"?>
<p:tagLst xmlns:p="http://schemas.openxmlformats.org/presentationml/2006/main">
  <p:tag name="KSO_WM_UNIT_INDEX" val="11"/>
  <p:tag name="KSO_WM_UNIT_TYPE" val="f"/>
  <p:tag name="KSO_WM_UNIT_SUBTYPE" val="a"/>
  <p:tag name="KSO_WM_BEAUTIFY_FLAG" val="#wm#"/>
</p:tagLst>
</file>

<file path=ppt/tags/tag562.xml><?xml version="1.0" encoding="utf-8"?>
<p:tagLst xmlns:p="http://schemas.openxmlformats.org/presentationml/2006/main">
  <p:tag name="KSO_WM_UNIT_INDEX" val="13"/>
  <p:tag name="KSO_WM_UNIT_TYPE" val="f"/>
  <p:tag name="KSO_WM_UNIT_SUBTYPE" val="a"/>
  <p:tag name="KSO_WM_BEAUTIFY_FLAG" val="#wm#"/>
</p:tagLst>
</file>

<file path=ppt/tags/tag563.xml><?xml version="1.0" encoding="utf-8"?>
<p:tagLst xmlns:p="http://schemas.openxmlformats.org/presentationml/2006/main">
  <p:tag name="KSO_WM_UNIT_INDEX" val="19"/>
  <p:tag name="KSO_WM_UNIT_TYPE" val="f"/>
  <p:tag name="KSO_WM_UNIT_SUBTYPE" val="a"/>
  <p:tag name="KSO_WM_BEAUTIFY_FLAG" val="#wm#"/>
</p:tagLst>
</file>

<file path=ppt/tags/tag564.xml><?xml version="1.0" encoding="utf-8"?>
<p:tagLst xmlns:p="http://schemas.openxmlformats.org/presentationml/2006/main">
  <p:tag name="KSO_WM_UNIT_INDEX" val="24"/>
  <p:tag name="KSO_WM_UNIT_TYPE" val="f"/>
  <p:tag name="KSO_WM_UNIT_SUBTYPE" val="a"/>
  <p:tag name="KSO_WM_BEAUTIFY_FLAG" val="#wm#"/>
</p:tagLst>
</file>

<file path=ppt/tags/tag565.xml><?xml version="1.0" encoding="utf-8"?>
<p:tagLst xmlns:p="http://schemas.openxmlformats.org/presentationml/2006/main">
  <p:tag name="KSO_WM_UNIT_INDEX" val="22"/>
  <p:tag name="KSO_WM_UNIT_TYPE" val="f"/>
  <p:tag name="KSO_WM_UNIT_SUBTYPE" val="a"/>
  <p:tag name="KSO_WM_BEAUTIFY_FLAG" val="#wm#"/>
</p:tagLst>
</file>

<file path=ppt/tags/tag566.xml><?xml version="1.0" encoding="utf-8"?>
<p:tagLst xmlns:p="http://schemas.openxmlformats.org/presentationml/2006/main">
  <p:tag name="KSO_WM_UNIT_INDEX" val="21"/>
  <p:tag name="KSO_WM_UNIT_TYPE" val="f"/>
  <p:tag name="KSO_WM_UNIT_SUBTYPE" val="a"/>
  <p:tag name="KSO_WM_BEAUTIFY_FLAG" val="#wm#"/>
</p:tagLst>
</file>

<file path=ppt/tags/tag567.xml><?xml version="1.0" encoding="utf-8"?>
<p:tagLst xmlns:p="http://schemas.openxmlformats.org/presentationml/2006/main">
  <p:tag name="KSO_WM_UNIT_INDEX" val="25"/>
  <p:tag name="KSO_WM_UNIT_TYPE" val="f"/>
  <p:tag name="KSO_WM_UNIT_SUBTYPE" val="a"/>
  <p:tag name="KSO_WM_BEAUTIFY_FLAG" val="#wm#"/>
</p:tagLst>
</file>

<file path=ppt/tags/tag568.xml><?xml version="1.0" encoding="utf-8"?>
<p:tagLst xmlns:p="http://schemas.openxmlformats.org/presentationml/2006/main">
  <p:tag name="KSO_WM_UNIT_INDEX" val="1"/>
  <p:tag name="KSO_WM_UNIT_TYPE" val="a"/>
  <p:tag name="KSO_WM_BEAUTIFY_FLAG" val="#wm#"/>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56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71.xml><?xml version="1.0" encoding="utf-8"?>
<p:tagLst xmlns:p="http://schemas.openxmlformats.org/presentationml/2006/main">
  <p:tag name="KSO_WM_BEAUTIFY_FLAG" val="#wm#"/>
  <p:tag name="KSO_WM_TEMPLATE_CATEGORY" val="custom"/>
  <p:tag name="KSO_WM_TEMPLATE_INDEX" val="20233299"/>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73.xml><?xml version="1.0" encoding="utf-8"?>
<p:tagLst xmlns:p="http://schemas.openxmlformats.org/presentationml/2006/main">
  <p:tag name="KSO_WM_BEAUTIFY_FLAG" val="#wm#"/>
  <p:tag name="KSO_WM_TEMPLATE_CATEGORY" val="custom"/>
  <p:tag name="KSO_WM_TEMPLATE_INDEX" val="20233299"/>
</p:tagLst>
</file>

<file path=ppt/tags/tag574.xml><?xml version="1.0" encoding="utf-8"?>
<p:tagLst xmlns:p="http://schemas.openxmlformats.org/presentationml/2006/main">
  <p:tag name="KSO_WM_UNIT_INDEX" val="2"/>
  <p:tag name="KSO_WM_UNIT_TYPE" val="i"/>
  <p:tag name="KSO_WM_BEAUTIFY_FLAG" val="#wm#"/>
</p:tagLst>
</file>

<file path=ppt/tags/tag575.xml><?xml version="1.0" encoding="utf-8"?>
<p:tagLst xmlns:p="http://schemas.openxmlformats.org/presentationml/2006/main">
  <p:tag name="KSO_WM_UNIT_INDEX" val="3"/>
  <p:tag name="KSO_WM_UNIT_TYPE" val="f"/>
  <p:tag name="KSO_WM_UNIT_SUBTYPE" val="a"/>
  <p:tag name="KSO_WM_BEAUTIFY_FLAG" val="#wm#"/>
</p:tagLst>
</file>

<file path=ppt/tags/tag576.xml><?xml version="1.0" encoding="utf-8"?>
<p:tagLst xmlns:p="http://schemas.openxmlformats.org/presentationml/2006/main">
  <p:tag name="KSO_WM_UNIT_INDEX" val="7"/>
  <p:tag name="KSO_WM_UNIT_TYPE" val="f"/>
  <p:tag name="KSO_WM_UNIT_SUBTYPE" val="a"/>
  <p:tag name="KSO_WM_BEAUTIFY_FLAG" val="#wm#"/>
</p:tagLst>
</file>

<file path=ppt/tags/tag577.xml><?xml version="1.0" encoding="utf-8"?>
<p:tagLst xmlns:p="http://schemas.openxmlformats.org/presentationml/2006/main">
  <p:tag name="KSO_WM_UNIT_INDEX" val="6"/>
  <p:tag name="KSO_WM_UNIT_TYPE" val="f"/>
  <p:tag name="KSO_WM_UNIT_SUBTYPE" val="a"/>
  <p:tag name="KSO_WM_BEAUTIFY_FLAG" val="#wm#"/>
</p:tagLst>
</file>

<file path=ppt/tags/tag578.xml><?xml version="1.0" encoding="utf-8"?>
<p:tagLst xmlns:p="http://schemas.openxmlformats.org/presentationml/2006/main">
  <p:tag name="KSO_WM_UNIT_INDEX" val="4"/>
  <p:tag name="KSO_WM_UNIT_TYPE" val="f"/>
  <p:tag name="KSO_WM_UNIT_SUBTYPE" val="a"/>
  <p:tag name="KSO_WM_BEAUTIFY_FLAG" val="#wm#"/>
</p:tagLst>
</file>

<file path=ppt/tags/tag579.xml><?xml version="1.0" encoding="utf-8"?>
<p:tagLst xmlns:p="http://schemas.openxmlformats.org/presentationml/2006/main">
  <p:tag name="KSO_WM_UNIT_INDEX" val="5"/>
  <p:tag name="KSO_WM_UNIT_TYPE" val="f"/>
  <p:tag name="KSO_WM_UNIT_SUBTYPE" val="a"/>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0.xml><?xml version="1.0" encoding="utf-8"?>
<p:tagLst xmlns:p="http://schemas.openxmlformats.org/presentationml/2006/main">
  <p:tag name="KSO_WM_UNIT_INDEX" val="15"/>
  <p:tag name="KSO_WM_UNIT_TYPE" val="f"/>
  <p:tag name="KSO_WM_UNIT_SUBTYPE" val="a"/>
  <p:tag name="KSO_WM_BEAUTIFY_FLAG" val="#wm#"/>
</p:tagLst>
</file>

<file path=ppt/tags/tag581.xml><?xml version="1.0" encoding="utf-8"?>
<p:tagLst xmlns:p="http://schemas.openxmlformats.org/presentationml/2006/main">
  <p:tag name="KSO_WM_UNIT_INDEX" val="14"/>
  <p:tag name="KSO_WM_UNIT_TYPE" val="f"/>
  <p:tag name="KSO_WM_UNIT_SUBTYPE" val="a"/>
  <p:tag name="KSO_WM_BEAUTIFY_FLAG" val="#wm#"/>
</p:tagLst>
</file>

<file path=ppt/tags/tag582.xml><?xml version="1.0" encoding="utf-8"?>
<p:tagLst xmlns:p="http://schemas.openxmlformats.org/presentationml/2006/main">
  <p:tag name="KSO_WM_UNIT_INDEX" val="16"/>
  <p:tag name="KSO_WM_UNIT_TYPE" val="f"/>
  <p:tag name="KSO_WM_UNIT_SUBTYPE" val="a"/>
  <p:tag name="KSO_WM_BEAUTIFY_FLAG" val="#wm#"/>
</p:tagLst>
</file>

<file path=ppt/tags/tag583.xml><?xml version="1.0" encoding="utf-8"?>
<p:tagLst xmlns:p="http://schemas.openxmlformats.org/presentationml/2006/main">
  <p:tag name="KSO_WM_UNIT_INDEX" val="17"/>
  <p:tag name="KSO_WM_UNIT_TYPE" val="f"/>
  <p:tag name="KSO_WM_UNIT_SUBTYPE" val="a"/>
  <p:tag name="KSO_WM_BEAUTIFY_FLAG" val="#wm#"/>
</p:tagLst>
</file>

<file path=ppt/tags/tag584.xml><?xml version="1.0" encoding="utf-8"?>
<p:tagLst xmlns:p="http://schemas.openxmlformats.org/presentationml/2006/main">
  <p:tag name="KSO_WM_UNIT_INDEX" val="23"/>
  <p:tag name="KSO_WM_UNIT_TYPE" val="f"/>
  <p:tag name="KSO_WM_UNIT_SUBTYPE" val="a"/>
  <p:tag name="KSO_WM_BEAUTIFY_FLAG" val="#wm#"/>
</p:tagLst>
</file>

<file path=ppt/tags/tag585.xml><?xml version="1.0" encoding="utf-8"?>
<p:tagLst xmlns:p="http://schemas.openxmlformats.org/presentationml/2006/main">
  <p:tag name="KSO_WM_UNIT_INDEX" val="24"/>
  <p:tag name="KSO_WM_UNIT_TYPE" val="f"/>
  <p:tag name="KSO_WM_UNIT_SUBTYPE" val="a"/>
  <p:tag name="KSO_WM_BEAUTIFY_FLAG" val="#wm#"/>
</p:tagLst>
</file>

<file path=ppt/tags/tag586.xml><?xml version="1.0" encoding="utf-8"?>
<p:tagLst xmlns:p="http://schemas.openxmlformats.org/presentationml/2006/main">
  <p:tag name="KSO_WM_UNIT_INDEX" val="25"/>
  <p:tag name="KSO_WM_UNIT_TYPE" val="f"/>
  <p:tag name="KSO_WM_UNIT_SUBTYPE" val="a"/>
  <p:tag name="KSO_WM_BEAUTIFY_FLAG" val="#wm#"/>
</p:tagLst>
</file>

<file path=ppt/tags/tag587.xml><?xml version="1.0" encoding="utf-8"?>
<p:tagLst xmlns:p="http://schemas.openxmlformats.org/presentationml/2006/main">
  <p:tag name="KSO_WM_UNIT_INDEX" val="26"/>
  <p:tag name="KSO_WM_UNIT_TYPE" val="f"/>
  <p:tag name="KSO_WM_UNIT_SUBTYPE" val="a"/>
  <p:tag name="KSO_WM_BEAUTIFY_FLAG" val="#wm#"/>
</p:tagLst>
</file>

<file path=ppt/tags/tag588.xml><?xml version="1.0" encoding="utf-8"?>
<p:tagLst xmlns:p="http://schemas.openxmlformats.org/presentationml/2006/main">
  <p:tag name="KSO_WM_UNIT_INDEX" val="22"/>
  <p:tag name="KSO_WM_UNIT_TYPE" val="f"/>
  <p:tag name="KSO_WM_UNIT_SUBTYPE" val="a"/>
  <p:tag name="KSO_WM_BEAUTIFY_FLAG" val="#wm#"/>
</p:tagLst>
</file>

<file path=ppt/tags/tag589.xml><?xml version="1.0" encoding="utf-8"?>
<p:tagLst xmlns:p="http://schemas.openxmlformats.org/presentationml/2006/main">
  <p:tag name="KSO_WM_UNIT_INDEX" val="11"/>
  <p:tag name="KSO_WM_UNIT_TYPE" val="i"/>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590.xml><?xml version="1.0" encoding="utf-8"?>
<p:tagLst xmlns:p="http://schemas.openxmlformats.org/presentationml/2006/main">
  <p:tag name="KSO_WM_UNIT_INDEX" val="8"/>
  <p:tag name="KSO_WM_UNIT_TYPE" val="i"/>
  <p:tag name="KSO_WM_BEAUTIFY_FLAG" val="#wm#"/>
</p:tagLst>
</file>

<file path=ppt/tags/tag591.xml><?xml version="1.0" encoding="utf-8"?>
<p:tagLst xmlns:p="http://schemas.openxmlformats.org/presentationml/2006/main">
  <p:tag name="KSO_WM_UNIT_INDEX" val="12"/>
  <p:tag name="KSO_WM_UNIT_TYPE" val="i"/>
  <p:tag name="KSO_WM_BEAUTIFY_FLAG" val="#wm#"/>
</p:tagLst>
</file>

<file path=ppt/tags/tag592.xml><?xml version="1.0" encoding="utf-8"?>
<p:tagLst xmlns:p="http://schemas.openxmlformats.org/presentationml/2006/main">
  <p:tag name="KSO_WM_UNIT_INDEX" val="9"/>
  <p:tag name="KSO_WM_UNIT_TYPE" val="i"/>
  <p:tag name="KSO_WM_BEAUTIFY_FLAG" val="#wm#"/>
</p:tagLst>
</file>

<file path=ppt/tags/tag593.xml><?xml version="1.0" encoding="utf-8"?>
<p:tagLst xmlns:p="http://schemas.openxmlformats.org/presentationml/2006/main">
  <p:tag name="KSO_WM_UNIT_INDEX" val="27"/>
  <p:tag name="KSO_WM_UNIT_TYPE" val="i"/>
  <p:tag name="KSO_WM_BEAUTIFY_FLAG" val="#wm#"/>
</p:tagLst>
</file>

<file path=ppt/tags/tag594.xml><?xml version="1.0" encoding="utf-8"?>
<p:tagLst xmlns:p="http://schemas.openxmlformats.org/presentationml/2006/main">
  <p:tag name="KSO_WM_UNIT_INDEX" val="28"/>
  <p:tag name="KSO_WM_UNIT_TYPE" val="i"/>
  <p:tag name="KSO_WM_BEAUTIFY_FLAG" val="#wm#"/>
</p:tagLst>
</file>

<file path=ppt/tags/tag595.xml><?xml version="1.0" encoding="utf-8"?>
<p:tagLst xmlns:p="http://schemas.openxmlformats.org/presentationml/2006/main">
  <p:tag name="KSO_WM_UNIT_INDEX" val="13"/>
  <p:tag name="KSO_WM_UNIT_TYPE" val="i"/>
  <p:tag name="KSO_WM_BEAUTIFY_FLAG" val="#wm#"/>
</p:tagLst>
</file>

<file path=ppt/tags/tag596.xml><?xml version="1.0" encoding="utf-8"?>
<p:tagLst xmlns:p="http://schemas.openxmlformats.org/presentationml/2006/main">
  <p:tag name="KSO_WM_UNIT_INDEX" val="20"/>
  <p:tag name="KSO_WM_UNIT_TYPE" val="i"/>
  <p:tag name="KSO_WM_BEAUTIFY_FLAG" val="#wm#"/>
</p:tagLst>
</file>

<file path=ppt/tags/tag597.xml><?xml version="1.0" encoding="utf-8"?>
<p:tagLst xmlns:p="http://schemas.openxmlformats.org/presentationml/2006/main">
  <p:tag name="KSO_WM_UNIT_INDEX" val="21"/>
  <p:tag name="KSO_WM_UNIT_TYPE" val="i"/>
  <p:tag name="KSO_WM_BEAUTIFY_FLAG" val="#wm#"/>
</p:tagLst>
</file>

<file path=ppt/tags/tag598.xml><?xml version="1.0" encoding="utf-8"?>
<p:tagLst xmlns:p="http://schemas.openxmlformats.org/presentationml/2006/main">
  <p:tag name="KSO_WM_UNIT_INDEX" val="19"/>
  <p:tag name="KSO_WM_UNIT_TYPE" val="i"/>
  <p:tag name="KSO_WM_BEAUTIFY_FLAG" val="#wm#"/>
</p:tagLst>
</file>

<file path=ppt/tags/tag599.xml><?xml version="1.0" encoding="utf-8"?>
<p:tagLst xmlns:p="http://schemas.openxmlformats.org/presentationml/2006/main">
  <p:tag name="KSO_WM_UNIT_INDEX" val="18"/>
  <p:tag name="KSO_WM_UNIT_TYPE" val="i"/>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00.xml><?xml version="1.0" encoding="utf-8"?>
<p:tagLst xmlns:p="http://schemas.openxmlformats.org/presentationml/2006/main">
  <p:tag name="KSO_WM_UNIT_INDEX" val="29"/>
  <p:tag name="KSO_WM_UNIT_TYPE" val="i"/>
  <p:tag name="KSO_WM_BEAUTIFY_FLAG" val="#wm#"/>
</p:tagLst>
</file>

<file path=ppt/tags/tag601.xml><?xml version="1.0" encoding="utf-8"?>
<p:tagLst xmlns:p="http://schemas.openxmlformats.org/presentationml/2006/main">
  <p:tag name="KSO_WM_UNIT_INDEX" val="10"/>
  <p:tag name="KSO_WM_UNIT_TYPE" val="i"/>
  <p:tag name="KSO_WM_BEAUTIFY_FLAG" val="#wm#"/>
</p:tagLst>
</file>

<file path=ppt/tags/tag602.xml><?xml version="1.0" encoding="utf-8"?>
<p:tagLst xmlns:p="http://schemas.openxmlformats.org/presentationml/2006/main">
  <p:tag name="KSO_WM_UNIT_INDEX" val="30"/>
  <p:tag name="KSO_WM_UNIT_TYPE" val="i"/>
  <p:tag name="KSO_WM_BEAUTIFY_FLAG" val="#wm#"/>
</p:tagLst>
</file>

<file path=ppt/tags/tag603.xml><?xml version="1.0" encoding="utf-8"?>
<p:tagLst xmlns:p="http://schemas.openxmlformats.org/presentationml/2006/main">
  <p:tag name="KSO_WM_UNIT_INDEX" val="45"/>
  <p:tag name="KSO_WM_UNIT_TYPE" val="f"/>
  <p:tag name="KSO_WM_UNIT_SUBTYPE" val="a"/>
  <p:tag name="KSO_WM_BEAUTIFY_FLAG" val="#wm#"/>
</p:tagLst>
</file>

<file path=ppt/tags/tag604.xml><?xml version="1.0" encoding="utf-8"?>
<p:tagLst xmlns:p="http://schemas.openxmlformats.org/presentationml/2006/main">
  <p:tag name="KSO_WM_UNIT_INDEX" val="31"/>
  <p:tag name="KSO_WM_UNIT_TYPE" val="α"/>
  <p:tag name="KSO_WM_BEAUTIFY_FLAG" val="#wm#"/>
</p:tagLst>
</file>

<file path=ppt/tags/tag605.xml><?xml version="1.0" encoding="utf-8"?>
<p:tagLst xmlns:p="http://schemas.openxmlformats.org/presentationml/2006/main">
  <p:tag name="KSO_WM_UNIT_INDEX" val="44"/>
  <p:tag name="KSO_WM_UNIT_TYPE" val="f"/>
  <p:tag name="KSO_WM_UNIT_SUBTYPE" val="a"/>
  <p:tag name="KSO_WM_BEAUTIFY_FLAG" val="#wm#"/>
</p:tagLst>
</file>

<file path=ppt/tags/tag606.xml><?xml version="1.0" encoding="utf-8"?>
<p:tagLst xmlns:p="http://schemas.openxmlformats.org/presentationml/2006/main">
  <p:tag name="KSO_WM_UNIT_INDEX" val="35"/>
  <p:tag name="KSO_WM_UNIT_TYPE" val="i"/>
  <p:tag name="KSO_WM_BEAUTIFY_FLAG" val="#wm#"/>
</p:tagLst>
</file>

<file path=ppt/tags/tag607.xml><?xml version="1.0" encoding="utf-8"?>
<p:tagLst xmlns:p="http://schemas.openxmlformats.org/presentationml/2006/main">
  <p:tag name="KSO_WM_UNIT_INDEX" val="37"/>
  <p:tag name="KSO_WM_UNIT_TYPE" val="f"/>
  <p:tag name="KSO_WM_UNIT_SUBTYPE" val="a"/>
  <p:tag name="KSO_WM_BEAUTIFY_FLAG" val="#wm#"/>
</p:tagLst>
</file>

<file path=ppt/tags/tag608.xml><?xml version="1.0" encoding="utf-8"?>
<p:tagLst xmlns:p="http://schemas.openxmlformats.org/presentationml/2006/main">
  <p:tag name="KSO_WM_UNIT_INDEX" val="36"/>
  <p:tag name="KSO_WM_UNIT_TYPE" val="i"/>
  <p:tag name="KSO_WM_BEAUTIFY_FLAG" val="#wm#"/>
</p:tagLst>
</file>

<file path=ppt/tags/tag609.xml><?xml version="1.0" encoding="utf-8"?>
<p:tagLst xmlns:p="http://schemas.openxmlformats.org/presentationml/2006/main">
  <p:tag name="KSO_WM_UNIT_INDEX" val="32"/>
  <p:tag name="KSO_WM_UNIT_TYPE" val="i"/>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10.xml><?xml version="1.0" encoding="utf-8"?>
<p:tagLst xmlns:p="http://schemas.openxmlformats.org/presentationml/2006/main">
  <p:tag name="KSO_WM_UNIT_INDEX" val="33"/>
  <p:tag name="KSO_WM_UNIT_TYPE" val="i"/>
  <p:tag name="KSO_WM_BEAUTIFY_FLAG" val="#wm#"/>
</p:tagLst>
</file>

<file path=ppt/tags/tag611.xml><?xml version="1.0" encoding="utf-8"?>
<p:tagLst xmlns:p="http://schemas.openxmlformats.org/presentationml/2006/main">
  <p:tag name="KSO_WM_UNIT_INDEX" val="34"/>
  <p:tag name="KSO_WM_UNIT_TYPE" val="i"/>
  <p:tag name="KSO_WM_BEAUTIFY_FLAG" val="#wm#"/>
</p:tagLst>
</file>

<file path=ppt/tags/tag612.xml><?xml version="1.0" encoding="utf-8"?>
<p:tagLst xmlns:p="http://schemas.openxmlformats.org/presentationml/2006/main">
  <p:tag name="KSO_WM_UNIT_INDEX" val="1"/>
  <p:tag name="KSO_WM_UNIT_TYPE" val="a"/>
  <p:tag name="KSO_WM_BEAUTIFY_FLAG" val="#wm#"/>
  <p:tag name="KSO_WM_UNIT_TEXT" val="技术团队"/>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LAYERLEVEL" val="1"/>
  <p:tag name="KSO_WM_TAG_VERSION" val="3.0"/>
  <p:tag name="KSO_WM_UNIT_CONTENT_GROUP_TYPE" val="titlestyle"/>
  <p:tag name="KSO_WM_UNIT_PRESET_TEXT" val="单击此处编辑母版标题样式"/>
  <p:tag name="KSO_WM_UNIT_ID" val="_2*a*1"/>
</p:tagLst>
</file>

<file path=ppt/tags/tag61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14.xml><?xml version="1.0" encoding="utf-8"?>
<p:tagLst xmlns:p="http://schemas.openxmlformats.org/presentationml/2006/main">
  <p:tag name="KSO_WM_UNIT_INDEX" val="2"/>
  <p:tag name="KSO_WM_UNIT_TYPE" val="j"/>
  <p:tag name="KSO_WM_BEAUTIFY_FLAG" val="#wm#"/>
</p:tagLst>
</file>

<file path=ppt/tags/tag615.xml><?xml version="1.0" encoding="utf-8"?>
<p:tagLst xmlns:p="http://schemas.openxmlformats.org/presentationml/2006/main">
  <p:tag name="KSO_WM_UNIT_INDEX" val="1"/>
  <p:tag name="KSO_WM_UNIT_TYPE" val="a"/>
  <p:tag name="KSO_WM_BEAUTIFY_FLAG" val="#wm#"/>
  <p:tag name="KSO_WM_UNIT_TEXT" val="项目风险：&#13;"/>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UNIT_CONTENT_GROUP_TYPE" val="titlestyle"/>
  <p:tag name="KSO_WM_UNIT_PRESET_TEXT" val="单击此处编辑母版标题样式"/>
</p:tagLst>
</file>

<file path=ppt/tags/tag6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17.xml><?xml version="1.0" encoding="utf-8"?>
<p:tagLst xmlns:p="http://schemas.openxmlformats.org/presentationml/2006/main">
  <p:tag name="KSO_WM_UNIT_INDEX" val="2"/>
  <p:tag name="KSO_WM_UNIT_TYPE" val="j"/>
  <p:tag name="KSO_WM_BEAUTIFY_FLAG" val="#wm#"/>
</p:tagLst>
</file>

<file path=ppt/tags/tag618.xml><?xml version="1.0" encoding="utf-8"?>
<p:tagLst xmlns:p="http://schemas.openxmlformats.org/presentationml/2006/main">
  <p:tag name="KSO_WM_UNIT_INDEX" val="1"/>
  <p:tag name="KSO_WM_UNIT_TYPE" val="a"/>
  <p:tag name="KSO_WM_BEAUTIFY_FLAG" val="#wm#"/>
  <p:tag name="KSO_WM_UNIT_TEXT" val="在线接口"/>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UNIT_CONTENT_GROUP_TYPE" val="titlestyle"/>
  <p:tag name="KSO_WM_UNIT_PRESET_TEXT" val="单击此处编辑母版标题样式"/>
</p:tagLst>
</file>

<file path=ppt/tags/tag61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20.xml><?xml version="1.0" encoding="utf-8"?>
<p:tagLst xmlns:p="http://schemas.openxmlformats.org/presentationml/2006/main">
  <p:tag name="KSO_WM_UNIT_INDEX" val="3"/>
  <p:tag name="KSO_WM_UNIT_TYPE" val="f"/>
  <p:tag name="KSO_WM_UNIT_SUBTYPE" val="a"/>
  <p:tag name="KSO_WM_BEAUTIFY_FLAG" val="#wm#"/>
</p:tagLst>
</file>

<file path=ppt/tags/tag621.xml><?xml version="1.0" encoding="utf-8"?>
<p:tagLst xmlns:p="http://schemas.openxmlformats.org/presentationml/2006/main">
  <p:tag name="KSO_WM_UNIT_INDEX" val="4"/>
  <p:tag name="KSO_WM_UNIT_TYPE" val="f"/>
  <p:tag name="KSO_WM_UNIT_SUBTYPE" val="a"/>
  <p:tag name="KSO_WM_BEAUTIFY_FLAG" val="#wm#"/>
</p:tagLst>
</file>

<file path=ppt/tags/tag622.xml><?xml version="1.0" encoding="utf-8"?>
<p:tagLst xmlns:p="http://schemas.openxmlformats.org/presentationml/2006/main">
  <p:tag name="KSO_WM_UNIT_INDEX" val="6"/>
  <p:tag name="KSO_WM_UNIT_TYPE" val="f"/>
  <p:tag name="KSO_WM_UNIT_SUBTYPE" val="a"/>
  <p:tag name="KSO_WM_BEAUTIFY_FLAG" val="#wm#"/>
</p:tagLst>
</file>

<file path=ppt/tags/tag623.xml><?xml version="1.0" encoding="utf-8"?>
<p:tagLst xmlns:p="http://schemas.openxmlformats.org/presentationml/2006/main">
  <p:tag name="KSO_WM_UNIT_INDEX" val="7"/>
  <p:tag name="KSO_WM_UNIT_TYPE" val="f"/>
  <p:tag name="KSO_WM_UNIT_SUBTYPE" val="a"/>
  <p:tag name="KSO_WM_BEAUTIFY_FLAG" val="#wm#"/>
</p:tagLst>
</file>

<file path=ppt/tags/tag624.xml><?xml version="1.0" encoding="utf-8"?>
<p:tagLst xmlns:p="http://schemas.openxmlformats.org/presentationml/2006/main">
  <p:tag name="KSO_WM_UNIT_INDEX" val="13"/>
  <p:tag name="KSO_WM_UNIT_TYPE" val="f"/>
  <p:tag name="KSO_WM_UNIT_SUBTYPE" val="a"/>
  <p:tag name="KSO_WM_BEAUTIFY_FLAG" val="#wm#"/>
</p:tagLst>
</file>

<file path=ppt/tags/tag625.xml><?xml version="1.0" encoding="utf-8"?>
<p:tagLst xmlns:p="http://schemas.openxmlformats.org/presentationml/2006/main">
  <p:tag name="KSO_WM_UNIT_INDEX" val="14"/>
  <p:tag name="KSO_WM_UNIT_TYPE" val="f"/>
  <p:tag name="KSO_WM_UNIT_SUBTYPE" val="a"/>
  <p:tag name="KSO_WM_BEAUTIFY_FLAG" val="#wm#"/>
</p:tagLst>
</file>

<file path=ppt/tags/tag626.xml><?xml version="1.0" encoding="utf-8"?>
<p:tagLst xmlns:p="http://schemas.openxmlformats.org/presentationml/2006/main">
  <p:tag name="KSO_WM_UNIT_INDEX" val="12"/>
  <p:tag name="KSO_WM_UNIT_TYPE" val="f"/>
  <p:tag name="KSO_WM_UNIT_SUBTYPE" val="a"/>
  <p:tag name="KSO_WM_BEAUTIFY_FLAG" val="#wm#"/>
</p:tagLst>
</file>

<file path=ppt/tags/tag627.xml><?xml version="1.0" encoding="utf-8"?>
<p:tagLst xmlns:p="http://schemas.openxmlformats.org/presentationml/2006/main">
  <p:tag name="KSO_WM_UNIT_INDEX" val="15"/>
  <p:tag name="KSO_WM_UNIT_TYPE" val="i"/>
  <p:tag name="KSO_WM_BEAUTIFY_FLAG" val="#wm#"/>
</p:tagLst>
</file>

<file path=ppt/tags/tag628.xml><?xml version="1.0" encoding="utf-8"?>
<p:tagLst xmlns:p="http://schemas.openxmlformats.org/presentationml/2006/main">
  <p:tag name="KSO_WM_UNIT_INDEX" val="11"/>
  <p:tag name="KSO_WM_UNIT_TYPE" val="i"/>
  <p:tag name="KSO_WM_BEAUTIFY_FLAG" val="#wm#"/>
</p:tagLst>
</file>

<file path=ppt/tags/tag629.xml><?xml version="1.0" encoding="utf-8"?>
<p:tagLst xmlns:p="http://schemas.openxmlformats.org/presentationml/2006/main">
  <p:tag name="KSO_WM_UNIT_INDEX" val="18"/>
  <p:tag name="KSO_WM_UNIT_TYPE" val="f"/>
  <p:tag name="KSO_WM_UNIT_SUBTYPE" val="a"/>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630.xml><?xml version="1.0" encoding="utf-8"?>
<p:tagLst xmlns:p="http://schemas.openxmlformats.org/presentationml/2006/main">
  <p:tag name="KSO_WM_UNIT_INDEX" val="21"/>
  <p:tag name="KSO_WM_UNIT_TYPE" val="f"/>
  <p:tag name="KSO_WM_UNIT_SUBTYPE" val="a"/>
  <p:tag name="KSO_WM_BEAUTIFY_FLAG" val="#wm#"/>
</p:tagLst>
</file>

<file path=ppt/tags/tag631.xml><?xml version="1.0" encoding="utf-8"?>
<p:tagLst xmlns:p="http://schemas.openxmlformats.org/presentationml/2006/main">
  <p:tag name="KSO_WM_UNIT_INDEX" val="23"/>
  <p:tag name="KSO_WM_UNIT_TYPE" val="f"/>
  <p:tag name="KSO_WM_UNIT_SUBTYPE" val="a"/>
  <p:tag name="KSO_WM_BEAUTIFY_FLAG" val="#wm#"/>
</p:tagLst>
</file>

<file path=ppt/tags/tag632.xml><?xml version="1.0" encoding="utf-8"?>
<p:tagLst xmlns:p="http://schemas.openxmlformats.org/presentationml/2006/main">
  <p:tag name="KSO_WM_UNIT_INDEX" val="25"/>
  <p:tag name="KSO_WM_UNIT_TYPE" val="f"/>
  <p:tag name="KSO_WM_UNIT_SUBTYPE" val="a"/>
  <p:tag name="KSO_WM_BEAUTIFY_FLAG" val="#wm#"/>
</p:tagLst>
</file>

<file path=ppt/tags/tag633.xml><?xml version="1.0" encoding="utf-8"?>
<p:tagLst xmlns:p="http://schemas.openxmlformats.org/presentationml/2006/main">
  <p:tag name="KSO_WM_UNIT_INDEX" val="16"/>
  <p:tag name="KSO_WM_UNIT_TYPE" val="i"/>
  <p:tag name="KSO_WM_BEAUTIFY_FLAG" val="#wm#"/>
</p:tagLst>
</file>

<file path=ppt/tags/tag634.xml><?xml version="1.0" encoding="utf-8"?>
<p:tagLst xmlns:p="http://schemas.openxmlformats.org/presentationml/2006/main">
  <p:tag name="KSO_WM_UNIT_INDEX" val="17"/>
  <p:tag name="KSO_WM_UNIT_TYPE" val="i"/>
  <p:tag name="KSO_WM_BEAUTIFY_FLAG" val="#wm#"/>
</p:tagLst>
</file>

<file path=ppt/tags/tag635.xml><?xml version="1.0" encoding="utf-8"?>
<p:tagLst xmlns:p="http://schemas.openxmlformats.org/presentationml/2006/main">
  <p:tag name="KSO_WM_UNIT_INDEX" val="19"/>
  <p:tag name="KSO_WM_UNIT_TYPE" val="i"/>
  <p:tag name="KSO_WM_BEAUTIFY_FLAG" val="#wm#"/>
</p:tagLst>
</file>

<file path=ppt/tags/tag636.xml><?xml version="1.0" encoding="utf-8"?>
<p:tagLst xmlns:p="http://schemas.openxmlformats.org/presentationml/2006/main">
  <p:tag name="KSO_WM_UNIT_INDEX" val="22"/>
  <p:tag name="KSO_WM_UNIT_TYPE" val="i"/>
  <p:tag name="KSO_WM_BEAUTIFY_FLAG" val="#wm#"/>
</p:tagLst>
</file>

<file path=ppt/tags/tag637.xml><?xml version="1.0" encoding="utf-8"?>
<p:tagLst xmlns:p="http://schemas.openxmlformats.org/presentationml/2006/main">
  <p:tag name="KSO_WM_UNIT_INDEX" val="24"/>
  <p:tag name="KSO_WM_UNIT_TYPE" val="i"/>
  <p:tag name="KSO_WM_BEAUTIFY_FLAG" val="#wm#"/>
</p:tagLst>
</file>

<file path=ppt/tags/tag638.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63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40.xml><?xml version="1.0" encoding="utf-8"?>
<p:tagLst xmlns:p="http://schemas.openxmlformats.org/presentationml/2006/main">
  <p:tag name="KSO_WM_UNIT_INDEX" val="1"/>
  <p:tag name="KSO_WM_UNIT_TYPE" val="f"/>
  <p:tag name="KSO_WM_UNIT_SUBTYPE" val="a"/>
  <p:tag name="KSO_WM_BEAUTIFY_FLAG" val="#wm#"/>
</p:tagLst>
</file>

<file path=ppt/tags/tag64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42.xml><?xml version="1.0" encoding="utf-8"?>
<p:tagLst xmlns:p="http://schemas.openxmlformats.org/presentationml/2006/main">
  <p:tag name="KSO_WM_UNIT_INDEX" val="1"/>
  <p:tag name="KSO_WM_UNIT_TYPE" val="f"/>
  <p:tag name="KSO_WM_UNIT_SUBTYPE" val="a"/>
  <p:tag name="KSO_WM_BEAUTIFY_FLAG" val="#wm#"/>
</p:tagLst>
</file>

<file path=ppt/tags/tag64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44.xml><?xml version="1.0" encoding="utf-8"?>
<p:tagLst xmlns:p="http://schemas.openxmlformats.org/presentationml/2006/main">
  <p:tag name="KSO_WM_UNIT_INDEX" val="1"/>
  <p:tag name="KSO_WM_UNIT_TYPE" val="f"/>
  <p:tag name="KSO_WM_UNIT_SUBTYPE" val="a"/>
  <p:tag name="KSO_WM_BEAUTIFY_FLAG" val="#wm#"/>
</p:tagLst>
</file>

<file path=ppt/tags/tag645.xml><?xml version="1.0" encoding="utf-8"?>
<p:tagLst xmlns:p="http://schemas.openxmlformats.org/presentationml/2006/main">
  <p:tag name="TABLE_ENDDRAG_ORIGIN_RECT" val="872*341"/>
  <p:tag name="TABLE_ENDDRAG_RECT" val="34*47*872*341"/>
</p:tagLst>
</file>

<file path=ppt/tags/tag64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47.xml><?xml version="1.0" encoding="utf-8"?>
<p:tagLst xmlns:p="http://schemas.openxmlformats.org/presentationml/2006/main">
  <p:tag name="KSO_WM_UNIT_INDEX" val="1"/>
  <p:tag name="KSO_WM_UNIT_TYPE" val="f"/>
  <p:tag name="KSO_WM_UNIT_SUBTYPE" val="a"/>
  <p:tag name="KSO_WM_BEAUTIFY_FLAG" val="#wm#"/>
</p:tagLst>
</file>

<file path=ppt/tags/tag64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49.xml><?xml version="1.0" encoding="utf-8"?>
<p:tagLst xmlns:p="http://schemas.openxmlformats.org/presentationml/2006/main">
  <p:tag name="KSO_WM_UNIT_INDEX" val="1"/>
  <p:tag name="KSO_WM_UNIT_TYPE" val="f"/>
  <p:tag name="KSO_WM_UNIT_SUBTYPE" val="a"/>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0.xml><?xml version="1.0" encoding="utf-8"?>
<p:tagLst xmlns:p="http://schemas.openxmlformats.org/presentationml/2006/main">
  <p:tag name="TABLE_ENDDRAG_ORIGIN_RECT" val="825*365"/>
  <p:tag name="TABLE_ENDDRAG_RECT" val="76*144*825*365"/>
</p:tagLst>
</file>

<file path=ppt/tags/tag65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52.xml><?xml version="1.0" encoding="utf-8"?>
<p:tagLst xmlns:p="http://schemas.openxmlformats.org/presentationml/2006/main">
  <p:tag name="KSO_WM_UNIT_INDEX" val="1"/>
  <p:tag name="KSO_WM_UNIT_TYPE" val="f"/>
  <p:tag name="KSO_WM_UNIT_SUBTYPE" val="a"/>
  <p:tag name="KSO_WM_BEAUTIFY_FLAG" val="#wm#"/>
</p:tagLst>
</file>

<file path=ppt/tags/tag6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54.xml><?xml version="1.0" encoding="utf-8"?>
<p:tagLst xmlns:p="http://schemas.openxmlformats.org/presentationml/2006/main">
  <p:tag name="KSO_WM_UNIT_INDEX" val="1"/>
  <p:tag name="KSO_WM_UNIT_TYPE" val="f"/>
  <p:tag name="KSO_WM_UNIT_SUBTYPE" val="a"/>
  <p:tag name="KSO_WM_BEAUTIFY_FLAG" val="#wm#"/>
</p:tagLst>
</file>

<file path=ppt/tags/tag655.xml><?xml version="1.0" encoding="utf-8"?>
<p:tagLst xmlns:p="http://schemas.openxmlformats.org/presentationml/2006/main">
  <p:tag name="TABLE_ENDDRAG_ORIGIN_RECT" val="920*480"/>
  <p:tag name="TABLE_ENDDRAG_RECT" val="21*54*920*480"/>
</p:tagLst>
</file>

<file path=ppt/tags/tag65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57.xml><?xml version="1.0" encoding="utf-8"?>
<p:tagLst xmlns:p="http://schemas.openxmlformats.org/presentationml/2006/main">
  <p:tag name="KSO_WM_UNIT_INDEX" val="1"/>
  <p:tag name="KSO_WM_UNIT_TYPE" val="f"/>
  <p:tag name="KSO_WM_UNIT_SUBTYPE" val="a"/>
  <p:tag name="KSO_WM_BEAUTIFY_FLAG" val="#wm#"/>
</p:tagLst>
</file>

<file path=ppt/tags/tag65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59.xml><?xml version="1.0" encoding="utf-8"?>
<p:tagLst xmlns:p="http://schemas.openxmlformats.org/presentationml/2006/main">
  <p:tag name="KSO_WM_UNIT_INDEX" val="1"/>
  <p:tag name="KSO_WM_UNIT_TYPE" val="f"/>
  <p:tag name="KSO_WM_UNIT_SUBTYPE" val="a"/>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0.xml><?xml version="1.0" encoding="utf-8"?>
<p:tagLst xmlns:p="http://schemas.openxmlformats.org/presentationml/2006/main">
  <p:tag name="TABLE_ENDDRAG_ORIGIN_RECT" val="853*440"/>
  <p:tag name="TABLE_ENDDRAG_RECT" val="53*58*853*440"/>
</p:tagLst>
</file>

<file path=ppt/tags/tag66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62.xml><?xml version="1.0" encoding="utf-8"?>
<p:tagLst xmlns:p="http://schemas.openxmlformats.org/presentationml/2006/main">
  <p:tag name="KSO_WM_UNIT_INDEX" val="1"/>
  <p:tag name="KSO_WM_UNIT_TYPE" val="f"/>
  <p:tag name="KSO_WM_UNIT_SUBTYPE" val="a"/>
  <p:tag name="KSO_WM_BEAUTIFY_FLAG" val="#wm#"/>
</p:tagLst>
</file>

<file path=ppt/tags/tag66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64.xml><?xml version="1.0" encoding="utf-8"?>
<p:tagLst xmlns:p="http://schemas.openxmlformats.org/presentationml/2006/main">
  <p:tag name="KSO_WM_UNIT_INDEX" val="1"/>
  <p:tag name="KSO_WM_UNIT_TYPE" val="f"/>
  <p:tag name="KSO_WM_UNIT_SUBTYPE" val="a"/>
  <p:tag name="KSO_WM_BEAUTIFY_FLAG" val="#wm#"/>
</p:tagLst>
</file>

<file path=ppt/tags/tag665.xml><?xml version="1.0" encoding="utf-8"?>
<p:tagLst xmlns:p="http://schemas.openxmlformats.org/presentationml/2006/main">
  <p:tag name="TABLE_ENDDRAG_ORIGIN_RECT" val="904*423"/>
  <p:tag name="TABLE_ENDDRAG_RECT" val="33*61*904*424"/>
</p:tagLst>
</file>

<file path=ppt/tags/tag66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67.xml><?xml version="1.0" encoding="utf-8"?>
<p:tagLst xmlns:p="http://schemas.openxmlformats.org/presentationml/2006/main">
  <p:tag name="KSO_WM_UNIT_INDEX" val="1"/>
  <p:tag name="KSO_WM_UNIT_TYPE" val="f"/>
  <p:tag name="KSO_WM_UNIT_SUBTYPE" val="a"/>
  <p:tag name="KSO_WM_BEAUTIFY_FLAG" val="#wm#"/>
</p:tagLst>
</file>

<file path=ppt/tags/tag66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69.xml><?xml version="1.0" encoding="utf-8"?>
<p:tagLst xmlns:p="http://schemas.openxmlformats.org/presentationml/2006/main">
  <p:tag name="KSO_WM_UNIT_INDEX" val="1"/>
  <p:tag name="KSO_WM_UNIT_TYPE" val="f"/>
  <p:tag name="KSO_WM_UNIT_SUBTYPE" val="a"/>
  <p:tag name="KSO_WM_BEAUTIFY_FLAG" val="#wm#"/>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67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71.xml><?xml version="1.0" encoding="utf-8"?>
<p:tagLst xmlns:p="http://schemas.openxmlformats.org/presentationml/2006/main">
  <p:tag name="KSO_WM_UNIT_INDEX" val="1"/>
  <p:tag name="KSO_WM_UNIT_TYPE" val="f"/>
  <p:tag name="KSO_WM_UNIT_SUBTYPE" val="a"/>
  <p:tag name="KSO_WM_BEAUTIFY_FLAG" val="#wm#"/>
</p:tagLst>
</file>

<file path=ppt/tags/tag67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73.xml><?xml version="1.0" encoding="utf-8"?>
<p:tagLst xmlns:p="http://schemas.openxmlformats.org/presentationml/2006/main">
  <p:tag name="KSO_WM_UNIT_INDEX" val="1"/>
  <p:tag name="KSO_WM_UNIT_TYPE" val="f"/>
  <p:tag name="KSO_WM_UNIT_SUBTYPE" val="a"/>
  <p:tag name="KSO_WM_BEAUTIFY_FLAG" val="#wm#"/>
</p:tagLst>
</file>

<file path=ppt/tags/tag67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75.xml><?xml version="1.0" encoding="utf-8"?>
<p:tagLst xmlns:p="http://schemas.openxmlformats.org/presentationml/2006/main">
  <p:tag name="KSO_WM_UNIT_INDEX" val="1"/>
  <p:tag name="KSO_WM_UNIT_TYPE" val="f"/>
  <p:tag name="KSO_WM_UNIT_SUBTYPE" val="a"/>
  <p:tag name="KSO_WM_BEAUTIFY_FLAG" val="#wm#"/>
</p:tagLst>
</file>

<file path=ppt/tags/tag67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77.xml><?xml version="1.0" encoding="utf-8"?>
<p:tagLst xmlns:p="http://schemas.openxmlformats.org/presentationml/2006/main">
  <p:tag name="KSO_WM_UNIT_INDEX" val="1"/>
  <p:tag name="KSO_WM_UNIT_TYPE" val="f"/>
  <p:tag name="KSO_WM_UNIT_SUBTYPE" val="a"/>
  <p:tag name="KSO_WM_BEAUTIFY_FLAG" val="#wm#"/>
</p:tagLst>
</file>

<file path=ppt/tags/tag67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79.xml><?xml version="1.0" encoding="utf-8"?>
<p:tagLst xmlns:p="http://schemas.openxmlformats.org/presentationml/2006/main">
  <p:tag name="KSO_WM_UNIT_INDEX" val="1"/>
  <p:tag name="KSO_WM_UNIT_TYPE" val="f"/>
  <p:tag name="KSO_WM_UNIT_SUBTYPE" val="a"/>
  <p:tag name="KSO_WM_BEAUTIFY_FLAG" val="#wm#"/>
</p:tagLst>
</file>

<file path=ppt/tags/tag6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1.xml><?xml version="1.0" encoding="utf-8"?>
<p:tagLst xmlns:p="http://schemas.openxmlformats.org/presentationml/2006/main">
  <p:tag name="KSO_WM_UNIT_INDEX" val="1"/>
  <p:tag name="KSO_WM_UNIT_TYPE" val="f"/>
  <p:tag name="KSO_WM_UNIT_SUBTYPE" val="a"/>
  <p:tag name="KSO_WM_BEAUTIFY_FLAG" val="#wm#"/>
</p:tagLst>
</file>

<file path=ppt/tags/tag68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3.xml><?xml version="1.0" encoding="utf-8"?>
<p:tagLst xmlns:p="http://schemas.openxmlformats.org/presentationml/2006/main">
  <p:tag name="KSO_WM_UNIT_INDEX" val="1"/>
  <p:tag name="KSO_WM_UNIT_TYPE" val="f"/>
  <p:tag name="KSO_WM_UNIT_SUBTYPE" val="a"/>
  <p:tag name="KSO_WM_BEAUTIFY_FLAG" val="#wm#"/>
</p:tagLst>
</file>

<file path=ppt/tags/tag68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5.xml><?xml version="1.0" encoding="utf-8"?>
<p:tagLst xmlns:p="http://schemas.openxmlformats.org/presentationml/2006/main">
  <p:tag name="KSO_WM_UNIT_INDEX" val="1"/>
  <p:tag name="KSO_WM_UNIT_TYPE" val="f"/>
  <p:tag name="KSO_WM_UNIT_SUBTYPE" val="a"/>
  <p:tag name="KSO_WM_BEAUTIFY_FLAG" val="#wm#"/>
</p:tagLst>
</file>

<file path=ppt/tags/tag68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7.xml><?xml version="1.0" encoding="utf-8"?>
<p:tagLst xmlns:p="http://schemas.openxmlformats.org/presentationml/2006/main">
  <p:tag name="KSO_WM_UNIT_INDEX" val="1"/>
  <p:tag name="KSO_WM_UNIT_TYPE" val="f"/>
  <p:tag name="KSO_WM_UNIT_SUBTYPE" val="a"/>
  <p:tag name="KSO_WM_BEAUTIFY_FLAG" val="#wm#"/>
</p:tagLst>
</file>

<file path=ppt/tags/tag68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89.xml><?xml version="1.0" encoding="utf-8"?>
<p:tagLst xmlns:p="http://schemas.openxmlformats.org/presentationml/2006/main">
  <p:tag name="KSO_WM_UNIT_INDEX" val="1"/>
  <p:tag name="KSO_WM_UNIT_TYPE" val="f"/>
  <p:tag name="KSO_WM_UNIT_SUBTYPE" val="a"/>
  <p:tag name="KSO_WM_BEAUTIFY_FLAG" val="#wm#"/>
</p:tagLst>
</file>

<file path=ppt/tags/tag6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1.xml><?xml version="1.0" encoding="utf-8"?>
<p:tagLst xmlns:p="http://schemas.openxmlformats.org/presentationml/2006/main">
  <p:tag name="KSO_WM_UNIT_INDEX" val="1"/>
  <p:tag name="KSO_WM_UNIT_TYPE" val="f"/>
  <p:tag name="KSO_WM_UNIT_SUBTYPE" val="a"/>
  <p:tag name="KSO_WM_BEAUTIFY_FLAG" val="#wm#"/>
</p:tagLst>
</file>

<file path=ppt/tags/tag69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3.xml><?xml version="1.0" encoding="utf-8"?>
<p:tagLst xmlns:p="http://schemas.openxmlformats.org/presentationml/2006/main">
  <p:tag name="KSO_WM_UNIT_INDEX" val="1"/>
  <p:tag name="KSO_WM_UNIT_TYPE" val="f"/>
  <p:tag name="KSO_WM_UNIT_SUBTYPE" val="a"/>
  <p:tag name="KSO_WM_BEAUTIFY_FLAG" val="#wm#"/>
</p:tagLst>
</file>

<file path=ppt/tags/tag69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5.xml><?xml version="1.0" encoding="utf-8"?>
<p:tagLst xmlns:p="http://schemas.openxmlformats.org/presentationml/2006/main">
  <p:tag name="KSO_WM_UNIT_INDEX" val="1"/>
  <p:tag name="KSO_WM_UNIT_TYPE" val="f"/>
  <p:tag name="KSO_WM_UNIT_SUBTYPE" val="a"/>
  <p:tag name="KSO_WM_BEAUTIFY_FLAG" val="#wm#"/>
</p:tagLst>
</file>

<file path=ppt/tags/tag69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7.xml><?xml version="1.0" encoding="utf-8"?>
<p:tagLst xmlns:p="http://schemas.openxmlformats.org/presentationml/2006/main">
  <p:tag name="KSO_WM_UNIT_INDEX" val="2"/>
  <p:tag name="KSO_WM_UNIT_TYPE" val="f"/>
  <p:tag name="KSO_WM_UNIT_SUBTYPE" val="a"/>
  <p:tag name="KSO_WM_BEAUTIFY_FLAG" val="#wm#"/>
</p:tagLst>
</file>

<file path=ppt/tags/tag698.xml><?xml version="1.0" encoding="utf-8"?>
<p:tagLst xmlns:p="http://schemas.openxmlformats.org/presentationml/2006/main">
  <p:tag name="KSO_WM_UNIT_INDEX" val="3"/>
  <p:tag name="KSO_WM_UNIT_TYPE" val="f"/>
  <p:tag name="KSO_WM_UNIT_SUBTYPE" val="a"/>
  <p:tag name="KSO_WM_BEAUTIFY_FLAG" val="#wm#"/>
</p:tagLst>
</file>

<file path=ppt/tags/tag699.xml><?xml version="1.0" encoding="utf-8"?>
<p:tagLst xmlns:p="http://schemas.openxmlformats.org/presentationml/2006/main">
  <p:tag name="KSO_WM_UNIT_INDEX" val="4"/>
  <p:tag name="KSO_WM_UNIT_TYPE" val="f"/>
  <p:tag name="KSO_WM_UNIT_SUBTYPE" val="a"/>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0.xml><?xml version="1.0" encoding="utf-8"?>
<p:tagLst xmlns:p="http://schemas.openxmlformats.org/presentationml/2006/main">
  <p:tag name="KSO_WM_UNIT_INDEX" val="10"/>
  <p:tag name="KSO_WM_UNIT_TYPE" val="f"/>
  <p:tag name="KSO_WM_UNIT_SUBTYPE" val="a"/>
  <p:tag name="KSO_WM_BEAUTIFY_FLAG" val="#wm#"/>
</p:tagLst>
</file>

<file path=ppt/tags/tag700.xml><?xml version="1.0" encoding="utf-8"?>
<p:tagLst xmlns:p="http://schemas.openxmlformats.org/presentationml/2006/main">
  <p:tag name="KSO_WM_UNIT_INDEX" val="6"/>
  <p:tag name="KSO_WM_UNIT_TYPE" val="f"/>
  <p:tag name="KSO_WM_UNIT_SUBTYPE" val="a"/>
  <p:tag name="KSO_WM_BEAUTIFY_FLAG" val="#wm#"/>
</p:tagLst>
</file>

<file path=ppt/tags/tag701.xml><?xml version="1.0" encoding="utf-8"?>
<p:tagLst xmlns:p="http://schemas.openxmlformats.org/presentationml/2006/main">
  <p:tag name="KSO_WM_UNIT_INDEX" val="5"/>
  <p:tag name="KSO_WM_UNIT_TYPE" val="f"/>
  <p:tag name="KSO_WM_UNIT_SUBTYPE" val="a"/>
  <p:tag name="KSO_WM_BEAUTIFY_FLAG" val="#wm#"/>
</p:tagLst>
</file>

<file path=ppt/tags/tag702.xml><?xml version="1.0" encoding="utf-8"?>
<p:tagLst xmlns:p="http://schemas.openxmlformats.org/presentationml/2006/main">
  <p:tag name="KSO_WM_UNIT_INDEX" val="26"/>
  <p:tag name="KSO_WM_UNIT_TYPE" val="f"/>
  <p:tag name="KSO_WM_UNIT_SUBTYPE" val="a"/>
  <p:tag name="KSO_WM_BEAUTIFY_FLAG" val="#wm#"/>
</p:tagLst>
</file>

<file path=ppt/tags/tag703.xml><?xml version="1.0" encoding="utf-8"?>
<p:tagLst xmlns:p="http://schemas.openxmlformats.org/presentationml/2006/main">
  <p:tag name="KSO_WM_UNIT_INDEX" val="17"/>
  <p:tag name="KSO_WM_UNIT_TYPE" val="f"/>
  <p:tag name="KSO_WM_UNIT_SUBTYPE" val="a"/>
  <p:tag name="KSO_WM_BEAUTIFY_FLAG" val="#wm#"/>
</p:tagLst>
</file>

<file path=ppt/tags/tag704.xml><?xml version="1.0" encoding="utf-8"?>
<p:tagLst xmlns:p="http://schemas.openxmlformats.org/presentationml/2006/main">
  <p:tag name="KSO_WM_UNIT_INDEX" val="12"/>
  <p:tag name="KSO_WM_UNIT_TYPE" val="i"/>
  <p:tag name="KSO_WM_BEAUTIFY_FLAG" val="#wm#"/>
</p:tagLst>
</file>

<file path=ppt/tags/tag705.xml><?xml version="1.0" encoding="utf-8"?>
<p:tagLst xmlns:p="http://schemas.openxmlformats.org/presentationml/2006/main">
  <p:tag name="KSO_WM_UNIT_INDEX" val="19"/>
  <p:tag name="KSO_WM_UNIT_TYPE" val="f"/>
  <p:tag name="KSO_WM_UNIT_SUBTYPE" val="a"/>
  <p:tag name="KSO_WM_BEAUTIFY_FLAG" val="#wm#"/>
</p:tagLst>
</file>

<file path=ppt/tags/tag706.xml><?xml version="1.0" encoding="utf-8"?>
<p:tagLst xmlns:p="http://schemas.openxmlformats.org/presentationml/2006/main">
  <p:tag name="KSO_WM_UNIT_INDEX" val="22"/>
  <p:tag name="KSO_WM_UNIT_TYPE" val="f"/>
  <p:tag name="KSO_WM_UNIT_SUBTYPE" val="a"/>
  <p:tag name="KSO_WM_BEAUTIFY_FLAG" val="#wm#"/>
</p:tagLst>
</file>

<file path=ppt/tags/tag707.xml><?xml version="1.0" encoding="utf-8"?>
<p:tagLst xmlns:p="http://schemas.openxmlformats.org/presentationml/2006/main">
  <p:tag name="KSO_WM_UNIT_INDEX" val="24"/>
  <p:tag name="KSO_WM_UNIT_TYPE" val="f"/>
  <p:tag name="KSO_WM_UNIT_SUBTYPE" val="a"/>
  <p:tag name="KSO_WM_BEAUTIFY_FLAG" val="#wm#"/>
</p:tagLst>
</file>

<file path=ppt/tags/tag708.xml><?xml version="1.0" encoding="utf-8"?>
<p:tagLst xmlns:p="http://schemas.openxmlformats.org/presentationml/2006/main">
  <p:tag name="KSO_WM_UNIT_INDEX" val="30"/>
  <p:tag name="KSO_WM_UNIT_TYPE" val="f"/>
  <p:tag name="KSO_WM_UNIT_SUBTYPE" val="a"/>
  <p:tag name="KSO_WM_BEAUTIFY_FLAG" val="#wm#"/>
</p:tagLst>
</file>

<file path=ppt/tags/tag709.xml><?xml version="1.0" encoding="utf-8"?>
<p:tagLst xmlns:p="http://schemas.openxmlformats.org/presentationml/2006/main">
  <p:tag name="KSO_WM_UNIT_INDEX" val="18"/>
  <p:tag name="KSO_WM_UNIT_TYPE" val="i"/>
  <p:tag name="KSO_WM_BEAUTIFY_FLAG" val="#wm#"/>
</p:tagLst>
</file>

<file path=ppt/tags/tag71.xml><?xml version="1.0" encoding="utf-8"?>
<p:tagLst xmlns:p="http://schemas.openxmlformats.org/presentationml/2006/main">
  <p:tag name="KSO_WM_UNIT_INDEX" val="3"/>
  <p:tag name="KSO_WM_UNIT_TYPE" val="j"/>
  <p:tag name="KSO_WM_BEAUTIFY_FLAG" val="#wm#"/>
</p:tagLst>
</file>

<file path=ppt/tags/tag710.xml><?xml version="1.0" encoding="utf-8"?>
<p:tagLst xmlns:p="http://schemas.openxmlformats.org/presentationml/2006/main">
  <p:tag name="KSO_WM_UNIT_INDEX" val="21"/>
  <p:tag name="KSO_WM_UNIT_TYPE" val="i"/>
  <p:tag name="KSO_WM_BEAUTIFY_FLAG" val="#wm#"/>
</p:tagLst>
</file>

<file path=ppt/tags/tag711.xml><?xml version="1.0" encoding="utf-8"?>
<p:tagLst xmlns:p="http://schemas.openxmlformats.org/presentationml/2006/main">
  <p:tag name="KSO_WM_UNIT_INDEX" val="23"/>
  <p:tag name="KSO_WM_UNIT_TYPE" val="i"/>
  <p:tag name="KSO_WM_BEAUTIFY_FLAG" val="#wm#"/>
</p:tagLst>
</file>

<file path=ppt/tags/tag712.xml><?xml version="1.0" encoding="utf-8"?>
<p:tagLst xmlns:p="http://schemas.openxmlformats.org/presentationml/2006/main">
  <p:tag name="KSO_WM_UNIT_INDEX" val="29"/>
  <p:tag name="KSO_WM_UNIT_TYPE" val="i"/>
  <p:tag name="KSO_WM_BEAUTIFY_FLAG" val="#wm#"/>
</p:tagLst>
</file>

<file path=ppt/tags/tag713.xml><?xml version="1.0" encoding="utf-8"?>
<p:tagLst xmlns:p="http://schemas.openxmlformats.org/presentationml/2006/main">
  <p:tag name="KSO_WM_UNIT_INDEX" val="25"/>
  <p:tag name="KSO_WM_UNIT_TYPE" val="f"/>
  <p:tag name="KSO_WM_UNIT_SUBTYPE" val="a"/>
  <p:tag name="KSO_WM_BEAUTIFY_FLAG" val="#wm#"/>
</p:tagLst>
</file>

<file path=ppt/tags/tag714.xml><?xml version="1.0" encoding="utf-8"?>
<p:tagLst xmlns:p="http://schemas.openxmlformats.org/presentationml/2006/main">
  <p:tag name="KSO_WM_UNIT_INDEX" val="27"/>
  <p:tag name="KSO_WM_UNIT_TYPE" val="i"/>
  <p:tag name="KSO_WM_BEAUTIFY_FLAG" val="#wm#"/>
</p:tagLst>
</file>

<file path=ppt/tags/tag715.xml><?xml version="1.0" encoding="utf-8"?>
<p:tagLst xmlns:p="http://schemas.openxmlformats.org/presentationml/2006/main">
  <p:tag name="KSO_WM_UNIT_INDEX" val="28"/>
  <p:tag name="KSO_WM_UNIT_TYPE" val="i"/>
  <p:tag name="KSO_WM_BEAUTIFY_FLAG" val="#wm#"/>
</p:tagLst>
</file>

<file path=ppt/tags/tag716.xml><?xml version="1.0" encoding="utf-8"?>
<p:tagLst xmlns:p="http://schemas.openxmlformats.org/presentationml/2006/main">
  <p:tag name="KSO_WM_UNIT_INDEX" val="13"/>
  <p:tag name="KSO_WM_UNIT_TYPE" val="i"/>
  <p:tag name="KSO_WM_BEAUTIFY_FLAG" val="#wm#"/>
</p:tagLst>
</file>

<file path=ppt/tags/tag717.xml><?xml version="1.0" encoding="utf-8"?>
<p:tagLst xmlns:p="http://schemas.openxmlformats.org/presentationml/2006/main">
  <p:tag name="KSO_WM_UNIT_INDEX" val="16"/>
  <p:tag name="KSO_WM_UNIT_TYPE" val="f"/>
  <p:tag name="KSO_WM_UNIT_SUBTYPE" val="a"/>
  <p:tag name="KSO_WM_BEAUTIFY_FLAG" val="#wm#"/>
</p:tagLst>
</file>

<file path=ppt/tags/tag718.xml><?xml version="1.0" encoding="utf-8"?>
<p:tagLst xmlns:p="http://schemas.openxmlformats.org/presentationml/2006/main">
  <p:tag name="KSO_WM_UNIT_INDEX" val="20"/>
  <p:tag name="KSO_WM_UNIT_TYPE" val="i"/>
  <p:tag name="KSO_WM_BEAUTIFY_FLAG" val="#wm#"/>
</p:tagLst>
</file>

<file path=ppt/tags/tag719.xml><?xml version="1.0" encoding="utf-8"?>
<p:tagLst xmlns:p="http://schemas.openxmlformats.org/presentationml/2006/main">
  <p:tag name="KSO_WM_UNIT_INDEX" val="33"/>
  <p:tag name="KSO_WM_UNIT_TYPE" val="f"/>
  <p:tag name="KSO_WM_UNIT_SUBTYPE" val="a"/>
  <p:tag name="KSO_WM_BEAUTIFY_FLAG" val="#wm#"/>
</p:tagLst>
</file>

<file path=ppt/tags/tag72.xml><?xml version="1.0" encoding="utf-8"?>
<p:tagLst xmlns:p="http://schemas.openxmlformats.org/presentationml/2006/main">
  <p:tag name="KSO_WM_UNIT_INDEX" val="4"/>
  <p:tag name="KSO_WM_UNIT_TYPE" val="j"/>
  <p:tag name="KSO_WM_BEAUTIFY_FLAG" val="#wm#"/>
</p:tagLst>
</file>

<file path=ppt/tags/tag720.xml><?xml version="1.0" encoding="utf-8"?>
<p:tagLst xmlns:p="http://schemas.openxmlformats.org/presentationml/2006/main">
  <p:tag name="KSO_WM_UNIT_INDEX" val="11"/>
  <p:tag name="KSO_WM_UNIT_TYPE" val="i"/>
  <p:tag name="KSO_WM_BEAUTIFY_FLAG" val="#wm#"/>
</p:tagLst>
</file>

<file path=ppt/tags/tag72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72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23.xml><?xml version="1.0" encoding="utf-8"?>
<p:tagLst xmlns:p="http://schemas.openxmlformats.org/presentationml/2006/main">
  <p:tag name="KSO_WM_UNIT_INDEX" val="2"/>
  <p:tag name="KSO_WM_UNIT_TYPE" val="i"/>
  <p:tag name="KSO_WM_BEAUTIFY_FLAG" val="#wm#"/>
</p:tagLst>
</file>

<file path=ppt/tags/tag724.xml><?xml version="1.0" encoding="utf-8"?>
<p:tagLst xmlns:p="http://schemas.openxmlformats.org/presentationml/2006/main">
  <p:tag name="KSO_WM_UNIT_INDEX" val="1"/>
  <p:tag name="KSO_WM_UNIT_TYPE" val="a"/>
  <p:tag name="KSO_WM_BEAUTIFY_FLAG" val="#wm#"/>
</p:tagLst>
</file>

<file path=ppt/tags/tag725.xml><?xml version="1.0" encoding="utf-8"?>
<p:tagLst xmlns:p="http://schemas.openxmlformats.org/presentationml/2006/main">
  <p:tag name="KSO_WM_UNIT_INDEX" val="24"/>
  <p:tag name="KSO_WM_UNIT_TYPE" val="f"/>
  <p:tag name="KSO_WM_UNIT_SUBTYPE" val="a"/>
  <p:tag name="KSO_WM_BEAUTIFY_FLAG" val="#wm#"/>
</p:tagLst>
</file>

<file path=ppt/tags/tag726.xml><?xml version="1.0" encoding="utf-8"?>
<p:tagLst xmlns:p="http://schemas.openxmlformats.org/presentationml/2006/main">
  <p:tag name="KSO_WM_UNIT_INDEX" val="3"/>
  <p:tag name="KSO_WM_UNIT_TYPE" val="f"/>
  <p:tag name="KSO_WM_UNIT_SUBTYPE" val="a"/>
  <p:tag name="KSO_WM_BEAUTIFY_FLAG" val="#wm#"/>
</p:tagLst>
</file>

<file path=ppt/tags/tag727.xml><?xml version="1.0" encoding="utf-8"?>
<p:tagLst xmlns:p="http://schemas.openxmlformats.org/presentationml/2006/main">
  <p:tag name="KSO_WM_UNIT_INDEX" val="4"/>
  <p:tag name="KSO_WM_UNIT_TYPE" val="f"/>
  <p:tag name="KSO_WM_UNIT_SUBTYPE" val="a"/>
  <p:tag name="KSO_WM_BEAUTIFY_FLAG" val="#wm#"/>
</p:tagLst>
</file>

<file path=ppt/tags/tag728.xml><?xml version="1.0" encoding="utf-8"?>
<p:tagLst xmlns:p="http://schemas.openxmlformats.org/presentationml/2006/main">
  <p:tag name="KSO_WM_UNIT_INDEX" val="6"/>
  <p:tag name="KSO_WM_UNIT_TYPE" val="f"/>
  <p:tag name="KSO_WM_UNIT_SUBTYPE" val="a"/>
  <p:tag name="KSO_WM_BEAUTIFY_FLAG" val="#wm#"/>
</p:tagLst>
</file>

<file path=ppt/tags/tag729.xml><?xml version="1.0" encoding="utf-8"?>
<p:tagLst xmlns:p="http://schemas.openxmlformats.org/presentationml/2006/main">
  <p:tag name="KSO_WM_UNIT_INDEX" val="7"/>
  <p:tag name="KSO_WM_UNIT_TYPE" val="f"/>
  <p:tag name="KSO_WM_UNIT_SUBTYPE" val="a"/>
  <p:tag name="KSO_WM_BEAUTIFY_FLAG" val="#wm#"/>
</p:tagLst>
</file>

<file path=ppt/tags/tag73.xml><?xml version="1.0" encoding="utf-8"?>
<p:tagLst xmlns:p="http://schemas.openxmlformats.org/presentationml/2006/main">
  <p:tag name="KSO_WM_UNIT_INDEX" val="1"/>
  <p:tag name="KSO_WM_UNIT_TYPE" val="a"/>
  <p:tag name="KSO_WM_BEAUTIFY_FLAG" val="#wm#"/>
  <p:tag name="KSO_WM_UNIT_TEXT" val="agent开发工程师如何工作"/>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730.xml><?xml version="1.0" encoding="utf-8"?>
<p:tagLst xmlns:p="http://schemas.openxmlformats.org/presentationml/2006/main">
  <p:tag name="KSO_WM_UNIT_INDEX" val="5"/>
  <p:tag name="KSO_WM_UNIT_TYPE" val="f"/>
  <p:tag name="KSO_WM_UNIT_SUBTYPE" val="a"/>
  <p:tag name="KSO_WM_BEAUTIFY_FLAG" val="#wm#"/>
</p:tagLst>
</file>

<file path=ppt/tags/tag731.xml><?xml version="1.0" encoding="utf-8"?>
<p:tagLst xmlns:p="http://schemas.openxmlformats.org/presentationml/2006/main">
  <p:tag name="KSO_WM_UNIT_INDEX" val="22"/>
  <p:tag name="KSO_WM_UNIT_TYPE" val="f"/>
  <p:tag name="KSO_WM_UNIT_SUBTYPE" val="a"/>
  <p:tag name="KSO_WM_BEAUTIFY_FLAG" val="#wm#"/>
</p:tagLst>
</file>

<file path=ppt/tags/tag732.xml><?xml version="1.0" encoding="utf-8"?>
<p:tagLst xmlns:p="http://schemas.openxmlformats.org/presentationml/2006/main">
  <p:tag name="KSO_WM_UNIT_INDEX" val="25"/>
  <p:tag name="KSO_WM_UNIT_TYPE" val="f"/>
  <p:tag name="KSO_WM_UNIT_SUBTYPE" val="a"/>
  <p:tag name="KSO_WM_BEAUTIFY_FLAG" val="#wm#"/>
</p:tagLst>
</file>

<file path=ppt/tags/tag733.xml><?xml version="1.0" encoding="utf-8"?>
<p:tagLst xmlns:p="http://schemas.openxmlformats.org/presentationml/2006/main">
  <p:tag name="KSO_WM_UNIT_INDEX" val="23"/>
  <p:tag name="KSO_WM_UNIT_TYPE" val="f"/>
  <p:tag name="KSO_WM_UNIT_SUBTYPE" val="a"/>
  <p:tag name="KSO_WM_BEAUTIFY_FLAG" val="#wm#"/>
</p:tagLst>
</file>

<file path=ppt/tags/tag734.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TYPE" val="text"/>
  <p:tag name="KSO_WM_SLIDE_SUBTYPE" val="pureTxt"/>
  <p:tag name="KSO_WM_SLIDE_ITEM_CNT" val="0"/>
  <p:tag name="KSO_WM_SLIDE_INDEX" val="8"/>
  <p:tag name="KSO_WM_TAG_VERSION" val="3.0"/>
  <p:tag name="KSO_WM_BEAUTIFY_FLAG" val="#wm#"/>
  <p:tag name="KSO_WM_TEMPLATE_CATEGORY" val="custom"/>
  <p:tag name="KSO_WM_TEMPLATE_INDEX" val="20233299"/>
  <p:tag name="KSO_WM_SLIDE_LAYOUT" val="a_f"/>
  <p:tag name="KSO_WM_SLIDE_LAYOUT_CNT" val="1_1"/>
  <p:tag name="KSO_WM_UNIT_SHOW_EDIT_AREA_INDICATION" val="1"/>
  <p:tag name="KSO_WM_TEMPLATE_THUMBS_INDEX" val="1、4、7、12、13、14、15、16、17、18、20、24、25、28、33、36、40、43、44"/>
  <p:tag name="KSO_WM_SLIDE_SIZE" val="850*457"/>
  <p:tag name="KSO_WM_SLIDE_POSITION" val="54*28"/>
  <p:tag name="KSO_WM_SPECIAL_SOURCE" val="bdnull"/>
  <p:tag name="KSO_WM_SLIDE_LAYOUT_NAME" val="标题和内容"/>
</p:tagLst>
</file>

<file path=ppt/tags/tag735.xml><?xml version="1.0" encoding="utf-8"?>
<p:tagLst xmlns:p="http://schemas.openxmlformats.org/presentationml/2006/main">
  <p:tag name="KSO_WM_UNIT_INDEX" val="1"/>
  <p:tag name="KSO_WM_UNIT_TYPE" val="f"/>
  <p:tag name="KSO_WM_UNIT_SUBTYPE" val="a"/>
  <p:tag name="KSO_WM_BEAUTIFY_FLAG" val="#wm#"/>
</p:tagLst>
</file>

<file path=ppt/tags/tag73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37.xml><?xml version="1.0" encoding="utf-8"?>
<p:tagLst xmlns:p="http://schemas.openxmlformats.org/presentationml/2006/main">
  <p:tag name="KSO_WM_UNIT_INDEX" val="1"/>
  <p:tag name="KSO_WM_UNIT_TYPE" val="f"/>
  <p:tag name="KSO_WM_UNIT_SUBTYPE" val="a"/>
  <p:tag name="KSO_WM_BEAUTIFY_FLAG" val="#wm#"/>
</p:tagLst>
</file>

<file path=ppt/tags/tag73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39.xml><?xml version="1.0" encoding="utf-8"?>
<p:tagLst xmlns:p="http://schemas.openxmlformats.org/presentationml/2006/main">
  <p:tag name="KSO_WM_UNIT_INDEX" val="2"/>
  <p:tag name="KSO_WM_UNIT_TYPE" val="f"/>
  <p:tag name="KSO_WM_UNIT_SUBTYPE" val="a"/>
  <p:tag name="KSO_WM_BEAUTIFY_FLAG" val="#wm#"/>
</p:tagLst>
</file>

<file path=ppt/tags/tag7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40.xml><?xml version="1.0" encoding="utf-8"?>
<p:tagLst xmlns:p="http://schemas.openxmlformats.org/presentationml/2006/main">
  <p:tag name="KSO_WM_UNIT_INDEX" val="24"/>
  <p:tag name="KSO_WM_UNIT_TYPE" val="f"/>
  <p:tag name="KSO_WM_UNIT_SUBTYPE" val="a"/>
  <p:tag name="KSO_WM_BEAUTIFY_FLAG" val="#wm#"/>
</p:tagLst>
</file>

<file path=ppt/tags/tag74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42.xml><?xml version="1.0" encoding="utf-8"?>
<p:tagLst xmlns:p="http://schemas.openxmlformats.org/presentationml/2006/main">
  <p:tag name="KSO_WM_UNIT_INDEX" val="2"/>
  <p:tag name="KSO_WM_UNIT_TYPE" val="f"/>
  <p:tag name="KSO_WM_UNIT_SUBTYPE" val="a"/>
  <p:tag name="KSO_WM_BEAUTIFY_FLAG" val="#wm#"/>
</p:tagLst>
</file>

<file path=ppt/tags/tag743.xml><?xml version="1.0" encoding="utf-8"?>
<p:tagLst xmlns:p="http://schemas.openxmlformats.org/presentationml/2006/main">
  <p:tag name="KSO_WM_UNIT_INDEX" val="24"/>
  <p:tag name="KSO_WM_UNIT_TYPE" val="f"/>
  <p:tag name="KSO_WM_UNIT_SUBTYPE" val="a"/>
  <p:tag name="KSO_WM_BEAUTIFY_FLAG" val="#wm#"/>
</p:tagLst>
</file>

<file path=ppt/tags/tag74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45.xml><?xml version="1.0" encoding="utf-8"?>
<p:tagLst xmlns:p="http://schemas.openxmlformats.org/presentationml/2006/main">
  <p:tag name="KSO_WM_UNIT_INDEX" val="2"/>
  <p:tag name="KSO_WM_UNIT_TYPE" val="f"/>
  <p:tag name="KSO_WM_UNIT_SUBTYPE" val="a"/>
  <p:tag name="KSO_WM_BEAUTIFY_FLAG" val="#wm#"/>
</p:tagLst>
</file>

<file path=ppt/tags/tag746.xml><?xml version="1.0" encoding="utf-8"?>
<p:tagLst xmlns:p="http://schemas.openxmlformats.org/presentationml/2006/main">
  <p:tag name="KSO_WM_UNIT_INDEX" val="24"/>
  <p:tag name="KSO_WM_UNIT_TYPE" val="f"/>
  <p:tag name="KSO_WM_UNIT_SUBTYPE" val="a"/>
  <p:tag name="KSO_WM_BEAUTIFY_FLAG" val="#wm#"/>
</p:tagLst>
</file>

<file path=ppt/tags/tag74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48.xml><?xml version="1.0" encoding="utf-8"?>
<p:tagLst xmlns:p="http://schemas.openxmlformats.org/presentationml/2006/main">
  <p:tag name="KSO_WM_UNIT_INDEX" val="2"/>
  <p:tag name="KSO_WM_UNIT_TYPE" val="f"/>
  <p:tag name="KSO_WM_UNIT_SUBTYPE" val="a"/>
  <p:tag name="KSO_WM_BEAUTIFY_FLAG" val="#wm#"/>
</p:tagLst>
</file>

<file path=ppt/tags/tag749.xml><?xml version="1.0" encoding="utf-8"?>
<p:tagLst xmlns:p="http://schemas.openxmlformats.org/presentationml/2006/main">
  <p:tag name="KSO_WM_UNIT_INDEX" val="24"/>
  <p:tag name="KSO_WM_UNIT_TYPE" val="f"/>
  <p:tag name="KSO_WM_UNIT_SUBTYPE" val="a"/>
  <p:tag name="KSO_WM_BEAUTIFY_FLAG" val="#wm#"/>
</p:tagLst>
</file>

<file path=ppt/tags/tag75.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75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51.xml><?xml version="1.0" encoding="utf-8"?>
<p:tagLst xmlns:p="http://schemas.openxmlformats.org/presentationml/2006/main">
  <p:tag name="KSO_WM_UNIT_INDEX" val="2"/>
  <p:tag name="KSO_WM_UNIT_TYPE" val="f"/>
  <p:tag name="KSO_WM_UNIT_SUBTYPE" val="a"/>
  <p:tag name="KSO_WM_BEAUTIFY_FLAG" val="#wm#"/>
</p:tagLst>
</file>

<file path=ppt/tags/tag752.xml><?xml version="1.0" encoding="utf-8"?>
<p:tagLst xmlns:p="http://schemas.openxmlformats.org/presentationml/2006/main">
  <p:tag name="KSO_WM_UNIT_INDEX" val="24"/>
  <p:tag name="KSO_WM_UNIT_TYPE" val="f"/>
  <p:tag name="KSO_WM_UNIT_SUBTYPE" val="a"/>
  <p:tag name="KSO_WM_BEAUTIFY_FLAG" val="#wm#"/>
</p:tagLst>
</file>

<file path=ppt/tags/tag7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54.xml><?xml version="1.0" encoding="utf-8"?>
<p:tagLst xmlns:p="http://schemas.openxmlformats.org/presentationml/2006/main">
  <p:tag name="KSO_WM_UNIT_INDEX" val="2"/>
  <p:tag name="KSO_WM_UNIT_TYPE" val="f"/>
  <p:tag name="KSO_WM_UNIT_SUBTYPE" val="a"/>
  <p:tag name="KSO_WM_BEAUTIFY_FLAG" val="#wm#"/>
</p:tagLst>
</file>

<file path=ppt/tags/tag755.xml><?xml version="1.0" encoding="utf-8"?>
<p:tagLst xmlns:p="http://schemas.openxmlformats.org/presentationml/2006/main">
  <p:tag name="KSO_WM_UNIT_INDEX" val="24"/>
  <p:tag name="KSO_WM_UNIT_TYPE" val="f"/>
  <p:tag name="KSO_WM_UNIT_SUBTYPE" val="a"/>
  <p:tag name="KSO_WM_BEAUTIFY_FLAG" val="#wm#"/>
</p:tagLst>
</file>

<file path=ppt/tags/tag75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57.xml><?xml version="1.0" encoding="utf-8"?>
<p:tagLst xmlns:p="http://schemas.openxmlformats.org/presentationml/2006/main">
  <p:tag name="KSO_WM_UNIT_INDEX" val="2"/>
  <p:tag name="KSO_WM_UNIT_TYPE" val="f"/>
  <p:tag name="KSO_WM_UNIT_SUBTYPE" val="a"/>
  <p:tag name="KSO_WM_BEAUTIFY_FLAG" val="#wm#"/>
</p:tagLst>
</file>

<file path=ppt/tags/tag758.xml><?xml version="1.0" encoding="utf-8"?>
<p:tagLst xmlns:p="http://schemas.openxmlformats.org/presentationml/2006/main">
  <p:tag name="KSO_WM_UNIT_INDEX" val="24"/>
  <p:tag name="KSO_WM_UNIT_TYPE" val="f"/>
  <p:tag name="KSO_WM_UNIT_SUBTYPE" val="a"/>
  <p:tag name="KSO_WM_BEAUTIFY_FLAG" val="#wm#"/>
</p:tagLst>
</file>

<file path=ppt/tags/tag75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6.xml><?xml version="1.0" encoding="utf-8"?>
<p:tagLst xmlns:p="http://schemas.openxmlformats.org/presentationml/2006/main">
  <p:tag name="KSO_WM_UNIT_INDEX" val="22"/>
  <p:tag name="KSO_WM_UNIT_TYPE" val="f"/>
  <p:tag name="KSO_WM_UNIT_SUBTYPE" val="a"/>
  <p:tag name="KSO_WM_BEAUTIFY_FLAG" val="#wm#"/>
</p:tagLst>
</file>

<file path=ppt/tags/tag760.xml><?xml version="1.0" encoding="utf-8"?>
<p:tagLst xmlns:p="http://schemas.openxmlformats.org/presentationml/2006/main">
  <p:tag name="KSO_WM_UNIT_INDEX" val="2"/>
  <p:tag name="KSO_WM_UNIT_TYPE" val="f"/>
  <p:tag name="KSO_WM_UNIT_SUBTYPE" val="a"/>
  <p:tag name="KSO_WM_BEAUTIFY_FLAG" val="#wm#"/>
</p:tagLst>
</file>

<file path=ppt/tags/tag761.xml><?xml version="1.0" encoding="utf-8"?>
<p:tagLst xmlns:p="http://schemas.openxmlformats.org/presentationml/2006/main">
  <p:tag name="KSO_WM_UNIT_INDEX" val="24"/>
  <p:tag name="KSO_WM_UNIT_TYPE" val="f"/>
  <p:tag name="KSO_WM_UNIT_SUBTYPE" val="a"/>
  <p:tag name="KSO_WM_BEAUTIFY_FLAG" val="#wm#"/>
</p:tagLst>
</file>

<file path=ppt/tags/tag76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63.xml><?xml version="1.0" encoding="utf-8"?>
<p:tagLst xmlns:p="http://schemas.openxmlformats.org/presentationml/2006/main">
  <p:tag name="KSO_WM_UNIT_INDEX" val="2"/>
  <p:tag name="KSO_WM_UNIT_TYPE" val="f"/>
  <p:tag name="KSO_WM_UNIT_SUBTYPE" val="a"/>
  <p:tag name="KSO_WM_BEAUTIFY_FLAG" val="#wm#"/>
</p:tagLst>
</file>

<file path=ppt/tags/tag764.xml><?xml version="1.0" encoding="utf-8"?>
<p:tagLst xmlns:p="http://schemas.openxmlformats.org/presentationml/2006/main">
  <p:tag name="KSO_WM_UNIT_INDEX" val="24"/>
  <p:tag name="KSO_WM_UNIT_TYPE" val="f"/>
  <p:tag name="KSO_WM_UNIT_SUBTYPE" val="a"/>
  <p:tag name="KSO_WM_BEAUTIFY_FLAG" val="#wm#"/>
</p:tagLst>
</file>

<file path=ppt/tags/tag76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66.xml><?xml version="1.0" encoding="utf-8"?>
<p:tagLst xmlns:p="http://schemas.openxmlformats.org/presentationml/2006/main">
  <p:tag name="KSO_WM_UNIT_INDEX" val="2"/>
  <p:tag name="KSO_WM_UNIT_TYPE" val="f"/>
  <p:tag name="KSO_WM_UNIT_SUBTYPE" val="a"/>
  <p:tag name="KSO_WM_BEAUTIFY_FLAG" val="#wm#"/>
</p:tagLst>
</file>

<file path=ppt/tags/tag767.xml><?xml version="1.0" encoding="utf-8"?>
<p:tagLst xmlns:p="http://schemas.openxmlformats.org/presentationml/2006/main">
  <p:tag name="KSO_WM_UNIT_INDEX" val="24"/>
  <p:tag name="KSO_WM_UNIT_TYPE" val="f"/>
  <p:tag name="KSO_WM_UNIT_SUBTYPE" val="a"/>
  <p:tag name="KSO_WM_BEAUTIFY_FLAG" val="#wm#"/>
</p:tagLst>
</file>

<file path=ppt/tags/tag76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69.xml><?xml version="1.0" encoding="utf-8"?>
<p:tagLst xmlns:p="http://schemas.openxmlformats.org/presentationml/2006/main">
  <p:tag name="KSO_WM_UNIT_INDEX" val="2"/>
  <p:tag name="KSO_WM_UNIT_TYPE" val="f"/>
  <p:tag name="KSO_WM_UNIT_SUBTYPE" val="a"/>
  <p:tag name="KSO_WM_BEAUTIFY_FLAG" val="#wm#"/>
</p:tagLst>
</file>

<file path=ppt/tags/tag7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70.xml><?xml version="1.0" encoding="utf-8"?>
<p:tagLst xmlns:p="http://schemas.openxmlformats.org/presentationml/2006/main">
  <p:tag name="KSO_WM_UNIT_INDEX" val="24"/>
  <p:tag name="KSO_WM_UNIT_TYPE" val="f"/>
  <p:tag name="KSO_WM_UNIT_SUBTYPE" val="a"/>
  <p:tag name="KSO_WM_BEAUTIFY_FLAG" val="#wm#"/>
</p:tagLst>
</file>

<file path=ppt/tags/tag77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72.xml><?xml version="1.0" encoding="utf-8"?>
<p:tagLst xmlns:p="http://schemas.openxmlformats.org/presentationml/2006/main">
  <p:tag name="KSO_WM_UNIT_INDEX" val="2"/>
  <p:tag name="KSO_WM_UNIT_TYPE" val="f"/>
  <p:tag name="KSO_WM_UNIT_SUBTYPE" val="a"/>
  <p:tag name="KSO_WM_BEAUTIFY_FLAG" val="#wm#"/>
</p:tagLst>
</file>

<file path=ppt/tags/tag773.xml><?xml version="1.0" encoding="utf-8"?>
<p:tagLst xmlns:p="http://schemas.openxmlformats.org/presentationml/2006/main">
  <p:tag name="KSO_WM_UNIT_INDEX" val="24"/>
  <p:tag name="KSO_WM_UNIT_TYPE" val="f"/>
  <p:tag name="KSO_WM_UNIT_SUBTYPE" val="a"/>
  <p:tag name="KSO_WM_BEAUTIFY_FLAG" val="#wm#"/>
</p:tagLst>
</file>

<file path=ppt/tags/tag77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75.xml><?xml version="1.0" encoding="utf-8"?>
<p:tagLst xmlns:p="http://schemas.openxmlformats.org/presentationml/2006/main">
  <p:tag name="KSO_WM_UNIT_INDEX" val="2"/>
  <p:tag name="KSO_WM_UNIT_TYPE" val="f"/>
  <p:tag name="KSO_WM_UNIT_SUBTYPE" val="a"/>
  <p:tag name="KSO_WM_BEAUTIFY_FLAG" val="#wm#"/>
</p:tagLst>
</file>

<file path=ppt/tags/tag776.xml><?xml version="1.0" encoding="utf-8"?>
<p:tagLst xmlns:p="http://schemas.openxmlformats.org/presentationml/2006/main">
  <p:tag name="KSO_WM_UNIT_INDEX" val="24"/>
  <p:tag name="KSO_WM_UNIT_TYPE" val="f"/>
  <p:tag name="KSO_WM_UNIT_SUBTYPE" val="a"/>
  <p:tag name="KSO_WM_BEAUTIFY_FLAG" val="#wm#"/>
</p:tagLst>
</file>

<file path=ppt/tags/tag77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78.xml><?xml version="1.0" encoding="utf-8"?>
<p:tagLst xmlns:p="http://schemas.openxmlformats.org/presentationml/2006/main">
  <p:tag name="KSO_WM_UNIT_INDEX" val="2"/>
  <p:tag name="KSO_WM_UNIT_TYPE" val="f"/>
  <p:tag name="KSO_WM_UNIT_SUBTYPE" val="a"/>
  <p:tag name="KSO_WM_BEAUTIFY_FLAG" val="#wm#"/>
</p:tagLst>
</file>

<file path=ppt/tags/tag779.xml><?xml version="1.0" encoding="utf-8"?>
<p:tagLst xmlns:p="http://schemas.openxmlformats.org/presentationml/2006/main">
  <p:tag name="KSO_WM_UNIT_INDEX" val="24"/>
  <p:tag name="KSO_WM_UNIT_TYPE" val="f"/>
  <p:tag name="KSO_WM_UNIT_SUBTYPE" val="a"/>
  <p:tag name="KSO_WM_BEAUTIFY_FLAG" val="#wm#"/>
</p:tagLst>
</file>

<file path=ppt/tags/tag78.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7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81.xml><?xml version="1.0" encoding="utf-8"?>
<p:tagLst xmlns:p="http://schemas.openxmlformats.org/presentationml/2006/main">
  <p:tag name="KSO_WM_UNIT_INDEX" val="2"/>
  <p:tag name="KSO_WM_UNIT_TYPE" val="f"/>
  <p:tag name="KSO_WM_UNIT_SUBTYPE" val="a"/>
  <p:tag name="KSO_WM_BEAUTIFY_FLAG" val="#wm#"/>
</p:tagLst>
</file>

<file path=ppt/tags/tag782.xml><?xml version="1.0" encoding="utf-8"?>
<p:tagLst xmlns:p="http://schemas.openxmlformats.org/presentationml/2006/main">
  <p:tag name="KSO_WM_UNIT_INDEX" val="24"/>
  <p:tag name="KSO_WM_UNIT_TYPE" val="f"/>
  <p:tag name="KSO_WM_UNIT_SUBTYPE" val="a"/>
  <p:tag name="KSO_WM_BEAUTIFY_FLAG" val="#wm#"/>
</p:tagLst>
</file>

<file path=ppt/tags/tag78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84.xml><?xml version="1.0" encoding="utf-8"?>
<p:tagLst xmlns:p="http://schemas.openxmlformats.org/presentationml/2006/main">
  <p:tag name="KSO_WM_UNIT_INDEX" val="2"/>
  <p:tag name="KSO_WM_UNIT_TYPE" val="f"/>
  <p:tag name="KSO_WM_UNIT_SUBTYPE" val="a"/>
  <p:tag name="KSO_WM_BEAUTIFY_FLAG" val="#wm#"/>
</p:tagLst>
</file>

<file path=ppt/tags/tag785.xml><?xml version="1.0" encoding="utf-8"?>
<p:tagLst xmlns:p="http://schemas.openxmlformats.org/presentationml/2006/main">
  <p:tag name="KSO_WM_UNIT_INDEX" val="24"/>
  <p:tag name="KSO_WM_UNIT_TYPE" val="f"/>
  <p:tag name="KSO_WM_UNIT_SUBTYPE" val="a"/>
  <p:tag name="KSO_WM_BEAUTIFY_FLAG" val="#wm#"/>
</p:tagLst>
</file>

<file path=ppt/tags/tag78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87.xml><?xml version="1.0" encoding="utf-8"?>
<p:tagLst xmlns:p="http://schemas.openxmlformats.org/presentationml/2006/main">
  <p:tag name="KSO_WM_UNIT_INDEX" val="2"/>
  <p:tag name="KSO_WM_UNIT_TYPE" val="f"/>
  <p:tag name="KSO_WM_UNIT_SUBTYPE" val="a"/>
  <p:tag name="KSO_WM_BEAUTIFY_FLAG" val="#wm#"/>
</p:tagLst>
</file>

<file path=ppt/tags/tag788.xml><?xml version="1.0" encoding="utf-8"?>
<p:tagLst xmlns:p="http://schemas.openxmlformats.org/presentationml/2006/main">
  <p:tag name="KSO_WM_UNIT_INDEX" val="24"/>
  <p:tag name="KSO_WM_UNIT_TYPE" val="f"/>
  <p:tag name="KSO_WM_UNIT_SUBTYPE" val="a"/>
  <p:tag name="KSO_WM_BEAUTIFY_FLAG" val="#wm#"/>
</p:tagLst>
</file>

<file path=ppt/tags/tag78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9.xml><?xml version="1.0" encoding="utf-8"?>
<p:tagLst xmlns:p="http://schemas.openxmlformats.org/presentationml/2006/main">
  <p:tag name="KSO_WM_UNIT_INDEX" val="13"/>
  <p:tag name="KSO_WM_UNIT_TYPE" val="f"/>
  <p:tag name="KSO_WM_UNIT_SUBTYPE" val="a"/>
  <p:tag name="KSO_WM_BEAUTIFY_FLAG" val="#wm#"/>
</p:tagLst>
</file>

<file path=ppt/tags/tag790.xml><?xml version="1.0" encoding="utf-8"?>
<p:tagLst xmlns:p="http://schemas.openxmlformats.org/presentationml/2006/main">
  <p:tag name="KSO_WM_UNIT_INDEX" val="2"/>
  <p:tag name="KSO_WM_UNIT_TYPE" val="f"/>
  <p:tag name="KSO_WM_UNIT_SUBTYPE" val="a"/>
  <p:tag name="KSO_WM_BEAUTIFY_FLAG" val="#wm#"/>
</p:tagLst>
</file>

<file path=ppt/tags/tag791.xml><?xml version="1.0" encoding="utf-8"?>
<p:tagLst xmlns:p="http://schemas.openxmlformats.org/presentationml/2006/main">
  <p:tag name="KSO_WM_UNIT_INDEX" val="24"/>
  <p:tag name="KSO_WM_UNIT_TYPE" val="f"/>
  <p:tag name="KSO_WM_UNIT_SUBTYPE" val="a"/>
  <p:tag name="KSO_WM_BEAUTIFY_FLAG" val="#wm#"/>
</p:tagLst>
</file>

<file path=ppt/tags/tag79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93.xml><?xml version="1.0" encoding="utf-8"?>
<p:tagLst xmlns:p="http://schemas.openxmlformats.org/presentationml/2006/main">
  <p:tag name="KSO_WM_UNIT_INDEX" val="2"/>
  <p:tag name="KSO_WM_UNIT_TYPE" val="f"/>
  <p:tag name="KSO_WM_UNIT_SUBTYPE" val="a"/>
  <p:tag name="KSO_WM_BEAUTIFY_FLAG" val="#wm#"/>
</p:tagLst>
</file>

<file path=ppt/tags/tag794.xml><?xml version="1.0" encoding="utf-8"?>
<p:tagLst xmlns:p="http://schemas.openxmlformats.org/presentationml/2006/main">
  <p:tag name="KSO_WM_UNIT_INDEX" val="24"/>
  <p:tag name="KSO_WM_UNIT_TYPE" val="f"/>
  <p:tag name="KSO_WM_UNIT_SUBTYPE" val="a"/>
  <p:tag name="KSO_WM_BEAUTIFY_FLAG" val="#wm#"/>
</p:tagLst>
</file>

<file path=ppt/tags/tag79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96.xml><?xml version="1.0" encoding="utf-8"?>
<p:tagLst xmlns:p="http://schemas.openxmlformats.org/presentationml/2006/main">
  <p:tag name="KSO_WM_UNIT_INDEX" val="2"/>
  <p:tag name="KSO_WM_UNIT_TYPE" val="f"/>
  <p:tag name="KSO_WM_UNIT_SUBTYPE" val="a"/>
  <p:tag name="KSO_WM_BEAUTIFY_FLAG" val="#wm#"/>
</p:tagLst>
</file>

<file path=ppt/tags/tag797.xml><?xml version="1.0" encoding="utf-8"?>
<p:tagLst xmlns:p="http://schemas.openxmlformats.org/presentationml/2006/main">
  <p:tag name="KSO_WM_UNIT_INDEX" val="24"/>
  <p:tag name="KSO_WM_UNIT_TYPE" val="f"/>
  <p:tag name="KSO_WM_UNIT_SUBTYPE" val="a"/>
  <p:tag name="KSO_WM_BEAUTIFY_FLAG" val="#wm#"/>
</p:tagLst>
</file>

<file path=ppt/tags/tag79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799.xml><?xml version="1.0" encoding="utf-8"?>
<p:tagLst xmlns:p="http://schemas.openxmlformats.org/presentationml/2006/main">
  <p:tag name="KSO_WM_UNIT_INDEX" val="2"/>
  <p:tag name="KSO_WM_UNIT_TYPE" val="f"/>
  <p:tag name="KSO_WM_UNIT_SUBTYPE" val="a"/>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00.xml><?xml version="1.0" encoding="utf-8"?>
<p:tagLst xmlns:p="http://schemas.openxmlformats.org/presentationml/2006/main">
  <p:tag name="KSO_WM_UNIT_INDEX" val="24"/>
  <p:tag name="KSO_WM_UNIT_TYPE" val="f"/>
  <p:tag name="KSO_WM_UNIT_SUBTYPE" val="a"/>
  <p:tag name="KSO_WM_BEAUTIFY_FLAG" val="#wm#"/>
</p:tagLst>
</file>

<file path=ppt/tags/tag80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02.xml><?xml version="1.0" encoding="utf-8"?>
<p:tagLst xmlns:p="http://schemas.openxmlformats.org/presentationml/2006/main">
  <p:tag name="KSO_WM_UNIT_INDEX" val="2"/>
  <p:tag name="KSO_WM_UNIT_TYPE" val="f"/>
  <p:tag name="KSO_WM_UNIT_SUBTYPE" val="a"/>
  <p:tag name="KSO_WM_BEAUTIFY_FLAG" val="#wm#"/>
</p:tagLst>
</file>

<file path=ppt/tags/tag803.xml><?xml version="1.0" encoding="utf-8"?>
<p:tagLst xmlns:p="http://schemas.openxmlformats.org/presentationml/2006/main">
  <p:tag name="KSO_WM_UNIT_INDEX" val="24"/>
  <p:tag name="KSO_WM_UNIT_TYPE" val="f"/>
  <p:tag name="KSO_WM_UNIT_SUBTYPE" val="a"/>
  <p:tag name="KSO_WM_BEAUTIFY_FLAG" val="#wm#"/>
</p:tagLst>
</file>

<file path=ppt/tags/tag80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05.xml><?xml version="1.0" encoding="utf-8"?>
<p:tagLst xmlns:p="http://schemas.openxmlformats.org/presentationml/2006/main">
  <p:tag name="KSO_WM_UNIT_INDEX" val="2"/>
  <p:tag name="KSO_WM_UNIT_TYPE" val="f"/>
  <p:tag name="KSO_WM_UNIT_SUBTYPE" val="a"/>
  <p:tag name="KSO_WM_BEAUTIFY_FLAG" val="#wm#"/>
</p:tagLst>
</file>

<file path=ppt/tags/tag806.xml><?xml version="1.0" encoding="utf-8"?>
<p:tagLst xmlns:p="http://schemas.openxmlformats.org/presentationml/2006/main">
  <p:tag name="KSO_WM_UNIT_INDEX" val="24"/>
  <p:tag name="KSO_WM_UNIT_TYPE" val="f"/>
  <p:tag name="KSO_WM_UNIT_SUBTYPE" val="a"/>
  <p:tag name="KSO_WM_BEAUTIFY_FLAG" val="#wm#"/>
</p:tagLst>
</file>

<file path=ppt/tags/tag80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08.xml><?xml version="1.0" encoding="utf-8"?>
<p:tagLst xmlns:p="http://schemas.openxmlformats.org/presentationml/2006/main">
  <p:tag name="KSO_WM_UNIT_INDEX" val="1"/>
  <p:tag name="KSO_WM_UNIT_TYPE" val="f"/>
  <p:tag name="KSO_WM_UNIT_SUBTYPE" val="a"/>
  <p:tag name="KSO_WM_BEAUTIFY_FLAG" val="#wm#"/>
</p:tagLst>
</file>

<file path=ppt/tags/tag809.xml><?xml version="1.0" encoding="utf-8"?>
<p:tagLst xmlns:p="http://schemas.openxmlformats.org/presentationml/2006/main">
  <p:tag name="KSO_WM_UNIT_INDEX" val="21"/>
  <p:tag name="KSO_WM_UNIT_TYPE" val="f"/>
  <p:tag name="KSO_WM_UNIT_SUBTYPE" val="a"/>
  <p:tag name="KSO_WM_BEAUTIFY_FLAG" val="#wm#"/>
</p:tagLst>
</file>

<file path=ppt/tags/tag81.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81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11.xml><?xml version="1.0" encoding="utf-8"?>
<p:tagLst xmlns:p="http://schemas.openxmlformats.org/presentationml/2006/main">
  <p:tag name="KSO_WM_UNIT_INDEX" val="1"/>
  <p:tag name="KSO_WM_UNIT_TYPE" val="f"/>
  <p:tag name="KSO_WM_UNIT_SUBTYPE" val="a"/>
  <p:tag name="KSO_WM_BEAUTIFY_FLAG" val="#wm#"/>
</p:tagLst>
</file>

<file path=ppt/tags/tag81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13.xml><?xml version="1.0" encoding="utf-8"?>
<p:tagLst xmlns:p="http://schemas.openxmlformats.org/presentationml/2006/main">
  <p:tag name="KSO_WM_UNIT_INDEX" val="1"/>
  <p:tag name="KSO_WM_UNIT_TYPE" val="f"/>
  <p:tag name="KSO_WM_UNIT_SUBTYPE" val="a"/>
  <p:tag name="KSO_WM_BEAUTIFY_FLAG" val="#wm#"/>
</p:tagLst>
</file>

<file path=ppt/tags/tag81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15.xml><?xml version="1.0" encoding="utf-8"?>
<p:tagLst xmlns:p="http://schemas.openxmlformats.org/presentationml/2006/main">
  <p:tag name="KSO_WM_UNIT_INDEX" val="1"/>
  <p:tag name="KSO_WM_UNIT_TYPE" val="f"/>
  <p:tag name="KSO_WM_UNIT_SUBTYPE" val="a"/>
  <p:tag name="KSO_WM_BEAUTIFY_FLAG" val="#wm#"/>
</p:tagLst>
</file>

<file path=ppt/tags/tag8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17.xml><?xml version="1.0" encoding="utf-8"?>
<p:tagLst xmlns:p="http://schemas.openxmlformats.org/presentationml/2006/main">
  <p:tag name="KSO_WM_UNIT_INDEX" val="1"/>
  <p:tag name="KSO_WM_UNIT_TYPE" val="f"/>
  <p:tag name="KSO_WM_UNIT_SUBTYPE" val="a"/>
  <p:tag name="KSO_WM_BEAUTIFY_FLAG" val="#wm#"/>
</p:tagLst>
</file>

<file path=ppt/tags/tag81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19.xml><?xml version="1.0" encoding="utf-8"?>
<p:tagLst xmlns:p="http://schemas.openxmlformats.org/presentationml/2006/main">
  <p:tag name="KSO_WM_UNIT_INDEX" val="1"/>
  <p:tag name="KSO_WM_UNIT_TYPE" val="f"/>
  <p:tag name="KSO_WM_UNIT_SUBTYPE" val="a"/>
  <p:tag name="KSO_WM_BEAUTIFY_FLAG" val="#wm#"/>
</p:tagLst>
</file>

<file path=ppt/tags/tag82.xml><?xml version="1.0" encoding="utf-8"?>
<p:tagLst xmlns:p="http://schemas.openxmlformats.org/presentationml/2006/main">
  <p:tag name="KSO_WM_UNIT_INDEX" val="17"/>
  <p:tag name="KSO_WM_UNIT_TYPE" val="f"/>
  <p:tag name="KSO_WM_UNIT_SUBTYPE" val="a"/>
  <p:tag name="KSO_WM_BEAUTIFY_FLAG" val="#wm#"/>
</p:tagLst>
</file>

<file path=ppt/tags/tag82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21.xml><?xml version="1.0" encoding="utf-8"?>
<p:tagLst xmlns:p="http://schemas.openxmlformats.org/presentationml/2006/main">
  <p:tag name="KSO_WM_UNIT_INDEX" val="1"/>
  <p:tag name="KSO_WM_UNIT_TYPE" val="f"/>
  <p:tag name="KSO_WM_UNIT_SUBTYPE" val="a"/>
  <p:tag name="KSO_WM_BEAUTIFY_FLAG" val="#wm#"/>
</p:tagLst>
</file>

<file path=ppt/tags/tag82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23.xml><?xml version="1.0" encoding="utf-8"?>
<p:tagLst xmlns:p="http://schemas.openxmlformats.org/presentationml/2006/main">
  <p:tag name="KSO_WM_UNIT_INDEX" val="1"/>
  <p:tag name="KSO_WM_UNIT_TYPE" val="f"/>
  <p:tag name="KSO_WM_UNIT_SUBTYPE" val="a"/>
  <p:tag name="KSO_WM_BEAUTIFY_FLAG" val="#wm#"/>
</p:tagLst>
</file>

<file path=ppt/tags/tag824.xml><?xml version="1.0" encoding="utf-8"?>
<p:tagLst xmlns:p="http://schemas.openxmlformats.org/presentationml/2006/main">
  <p:tag name="KSO_WM_BEAUTIFY_FLAG" val="#wm#"/>
  <p:tag name="KSO_WM_TEMPLATE_CATEGORY" val="custom"/>
  <p:tag name="KSO_WM_TEMPLATE_INDEX" val="20233299"/>
</p:tagLst>
</file>

<file path=ppt/tags/tag825.xml><?xml version="1.0" encoding="utf-8"?>
<p:tagLst xmlns:p="http://schemas.openxmlformats.org/presentationml/2006/main">
  <p:tag name="KSO_WM_UNIT_INDEX" val="1"/>
  <p:tag name="KSO_WM_UNIT_TYPE" val="f"/>
  <p:tag name="KSO_WM_UNIT_SUBTYPE" val="a"/>
  <p:tag name="KSO_WM_BEAUTIFY_FLAG" val="#wm#"/>
</p:tagLst>
</file>

<file path=ppt/tags/tag82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27.xml><?xml version="1.0" encoding="utf-8"?>
<p:tagLst xmlns:p="http://schemas.openxmlformats.org/presentationml/2006/main">
  <p:tag name="KSO_WM_UNIT_INDEX" val="1"/>
  <p:tag name="KSO_WM_UNIT_TYPE" val="f"/>
  <p:tag name="KSO_WM_UNIT_SUBTYPE" val="a"/>
  <p:tag name="KSO_WM_BEAUTIFY_FLAG" val="#wm#"/>
</p:tagLst>
</file>

<file path=ppt/tags/tag82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29.xml><?xml version="1.0" encoding="utf-8"?>
<p:tagLst xmlns:p="http://schemas.openxmlformats.org/presentationml/2006/main">
  <p:tag name="KSO_WM_UNIT_INDEX" val="1"/>
  <p:tag name="KSO_WM_UNIT_TYPE" val="f"/>
  <p:tag name="KSO_WM_UNIT_SUBTYPE" val="a"/>
  <p:tag name="KSO_WM_BEAUTIFY_FLAG" val="#wm#"/>
</p:tagLst>
</file>

<file path=ppt/tags/tag8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1.xml><?xml version="1.0" encoding="utf-8"?>
<p:tagLst xmlns:p="http://schemas.openxmlformats.org/presentationml/2006/main">
  <p:tag name="KSO_WM_UNIT_INDEX" val="1"/>
  <p:tag name="KSO_WM_UNIT_TYPE" val="f"/>
  <p:tag name="KSO_WM_UNIT_SUBTYPE" val="a"/>
  <p:tag name="KSO_WM_BEAUTIFY_FLAG" val="#wm#"/>
</p:tagLst>
</file>

<file path=ppt/tags/tag83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3.xml><?xml version="1.0" encoding="utf-8"?>
<p:tagLst xmlns:p="http://schemas.openxmlformats.org/presentationml/2006/main">
  <p:tag name="KSO_WM_UNIT_INDEX" val="1"/>
  <p:tag name="KSO_WM_UNIT_TYPE" val="f"/>
  <p:tag name="KSO_WM_UNIT_SUBTYPE" val="a"/>
  <p:tag name="KSO_WM_BEAUTIFY_FLAG" val="#wm#"/>
</p:tagLst>
</file>

<file path=ppt/tags/tag83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5.xml><?xml version="1.0" encoding="utf-8"?>
<p:tagLst xmlns:p="http://schemas.openxmlformats.org/presentationml/2006/main">
  <p:tag name="KSO_WM_UNIT_INDEX" val="1"/>
  <p:tag name="KSO_WM_UNIT_TYPE" val="f"/>
  <p:tag name="KSO_WM_UNIT_SUBTYPE" val="a"/>
  <p:tag name="KSO_WM_BEAUTIFY_FLAG" val="#wm#"/>
</p:tagLst>
</file>

<file path=ppt/tags/tag83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7.xml><?xml version="1.0" encoding="utf-8"?>
<p:tagLst xmlns:p="http://schemas.openxmlformats.org/presentationml/2006/main">
  <p:tag name="KSO_WM_UNIT_INDEX" val="1"/>
  <p:tag name="KSO_WM_UNIT_TYPE" val="f"/>
  <p:tag name="KSO_WM_UNIT_SUBTYPE" val="a"/>
  <p:tag name="KSO_WM_BEAUTIFY_FLAG" val="#wm#"/>
</p:tagLst>
</file>

<file path=ppt/tags/tag83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9.xml><?xml version="1.0" encoding="utf-8"?>
<p:tagLst xmlns:p="http://schemas.openxmlformats.org/presentationml/2006/main">
  <p:tag name="KSO_WM_UNIT_INDEX" val="1"/>
  <p:tag name="KSO_WM_UNIT_TYPE" val="f"/>
  <p:tag name="KSO_WM_UNIT_SUBTYPE" val="a"/>
  <p:tag name="KSO_WM_BEAUTIFY_FLAG" val="#wm#"/>
</p:tagLst>
</file>

<file path=ppt/tags/tag84.xml><?xml version="1.0" encoding="utf-8"?>
<p:tagLst xmlns:p="http://schemas.openxmlformats.org/presentationml/2006/main">
  <p:tag name="KSO_WM_UNIT_INDEX" val="1"/>
  <p:tag name="KSO_WM_UNIT_TYPE" val="f"/>
  <p:tag name="KSO_WM_UNIT_SUBTYPE" val="a"/>
  <p:tag name="KSO_WM_BEAUTIFY_FLAG" val="#wm#"/>
</p:tagLst>
</file>

<file path=ppt/tags/tag84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41.xml><?xml version="1.0" encoding="utf-8"?>
<p:tagLst xmlns:p="http://schemas.openxmlformats.org/presentationml/2006/main">
  <p:tag name="KSO_WM_UNIT_INDEX" val="1"/>
  <p:tag name="KSO_WM_UNIT_TYPE" val="f"/>
  <p:tag name="KSO_WM_UNIT_SUBTYPE" val="a"/>
  <p:tag name="KSO_WM_BEAUTIFY_FLAG" val="#wm#"/>
</p:tagLst>
</file>

<file path=ppt/tags/tag84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43.xml><?xml version="1.0" encoding="utf-8"?>
<p:tagLst xmlns:p="http://schemas.openxmlformats.org/presentationml/2006/main">
  <p:tag name="KSO_WM_UNIT_INDEX" val="1"/>
  <p:tag name="KSO_WM_UNIT_TYPE" val="f"/>
  <p:tag name="KSO_WM_UNIT_SUBTYPE" val="a"/>
  <p:tag name="KSO_WM_BEAUTIFY_FLAG" val="#wm#"/>
</p:tagLst>
</file>

<file path=ppt/tags/tag84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45.xml><?xml version="1.0" encoding="utf-8"?>
<p:tagLst xmlns:p="http://schemas.openxmlformats.org/presentationml/2006/main">
  <p:tag name="KSO_WM_UNIT_INDEX" val="1"/>
  <p:tag name="KSO_WM_UNIT_TYPE" val="f"/>
  <p:tag name="KSO_WM_UNIT_SUBTYPE" val="a"/>
  <p:tag name="KSO_WM_BEAUTIFY_FLAG" val="#wm#"/>
</p:tagLst>
</file>

<file path=ppt/tags/tag84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47.xml><?xml version="1.0" encoding="utf-8"?>
<p:tagLst xmlns:p="http://schemas.openxmlformats.org/presentationml/2006/main">
  <p:tag name="KSO_WM_UNIT_INDEX" val="1"/>
  <p:tag name="KSO_WM_UNIT_TYPE" val="f"/>
  <p:tag name="KSO_WM_UNIT_SUBTYPE" val="a"/>
  <p:tag name="KSO_WM_BEAUTIFY_FLAG" val="#wm#"/>
</p:tagLst>
</file>

<file path=ppt/tags/tag84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49.xml><?xml version="1.0" encoding="utf-8"?>
<p:tagLst xmlns:p="http://schemas.openxmlformats.org/presentationml/2006/main">
  <p:tag name="KSO_WM_UNIT_INDEX" val="1"/>
  <p:tag name="KSO_WM_UNIT_TYPE" val="f"/>
  <p:tag name="KSO_WM_UNIT_SUBTYPE" val="a"/>
  <p:tag name="KSO_WM_BEAUTIFY_FLAG" val="#wm#"/>
</p:tagLst>
</file>

<file path=ppt/tags/tag85.xml><?xml version="1.0" encoding="utf-8"?>
<p:tagLst xmlns:p="http://schemas.openxmlformats.org/presentationml/2006/main">
  <p:tag name="KSO_WM_UNIT_INDEX" val="2"/>
  <p:tag name="KSO_WM_UNIT_TYPE" val="j"/>
  <p:tag name="KSO_WM_BEAUTIFY_FLAG" val="#wm#"/>
</p:tagLst>
</file>

<file path=ppt/tags/tag85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51.xml><?xml version="1.0" encoding="utf-8"?>
<p:tagLst xmlns:p="http://schemas.openxmlformats.org/presentationml/2006/main">
  <p:tag name="KSO_WM_UNIT_INDEX" val="1"/>
  <p:tag name="KSO_WM_UNIT_TYPE" val="f"/>
  <p:tag name="KSO_WM_UNIT_SUBTYPE" val="a"/>
  <p:tag name="KSO_WM_BEAUTIFY_FLAG" val="#wm#"/>
</p:tagLst>
</file>

<file path=ppt/tags/tag85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53.xml><?xml version="1.0" encoding="utf-8"?>
<p:tagLst xmlns:p="http://schemas.openxmlformats.org/presentationml/2006/main">
  <p:tag name="KSO_WM_UNIT_INDEX" val="1"/>
  <p:tag name="KSO_WM_UNIT_TYPE" val="f"/>
  <p:tag name="KSO_WM_UNIT_SUBTYPE" val="a"/>
  <p:tag name="KSO_WM_BEAUTIFY_FLAG" val="#wm#"/>
</p:tagLst>
</file>

<file path=ppt/tags/tag85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55.xml><?xml version="1.0" encoding="utf-8"?>
<p:tagLst xmlns:p="http://schemas.openxmlformats.org/presentationml/2006/main">
  <p:tag name="KSO_WM_UNIT_INDEX" val="1"/>
  <p:tag name="KSO_WM_UNIT_TYPE" val="f"/>
  <p:tag name="KSO_WM_UNIT_SUBTYPE" val="a"/>
  <p:tag name="KSO_WM_BEAUTIFY_FLAG" val="#wm#"/>
</p:tagLst>
</file>

<file path=ppt/tags/tag85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57.xml><?xml version="1.0" encoding="utf-8"?>
<p:tagLst xmlns:p="http://schemas.openxmlformats.org/presentationml/2006/main">
  <p:tag name="KSO_WM_UNIT_INDEX" val="1"/>
  <p:tag name="KSO_WM_UNIT_TYPE" val="f"/>
  <p:tag name="KSO_WM_UNIT_SUBTYPE" val="a"/>
  <p:tag name="KSO_WM_BEAUTIFY_FLAG" val="#wm#"/>
</p:tagLst>
</file>

<file path=ppt/tags/tag85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59.xml><?xml version="1.0" encoding="utf-8"?>
<p:tagLst xmlns:p="http://schemas.openxmlformats.org/presentationml/2006/main">
  <p:tag name="KSO_WM_UNIT_INDEX" val="1"/>
  <p:tag name="KSO_WM_UNIT_TYPE" val="f"/>
  <p:tag name="KSO_WM_UNIT_SUBTYPE" val="a"/>
  <p:tag name="KSO_WM_BEAUTIFY_FLAG" val="#wm#"/>
</p:tagLst>
</file>

<file path=ppt/tags/tag8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1.xml><?xml version="1.0" encoding="utf-8"?>
<p:tagLst xmlns:p="http://schemas.openxmlformats.org/presentationml/2006/main">
  <p:tag name="KSO_WM_UNIT_INDEX" val="1"/>
  <p:tag name="KSO_WM_UNIT_TYPE" val="f"/>
  <p:tag name="KSO_WM_UNIT_SUBTYPE" val="a"/>
  <p:tag name="KSO_WM_BEAUTIFY_FLAG" val="#wm#"/>
</p:tagLst>
</file>

<file path=ppt/tags/tag86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3.xml><?xml version="1.0" encoding="utf-8"?>
<p:tagLst xmlns:p="http://schemas.openxmlformats.org/presentationml/2006/main">
  <p:tag name="KSO_WM_UNIT_INDEX" val="1"/>
  <p:tag name="KSO_WM_UNIT_TYPE" val="f"/>
  <p:tag name="KSO_WM_UNIT_SUBTYPE" val="a"/>
  <p:tag name="KSO_WM_BEAUTIFY_FLAG" val="#wm#"/>
</p:tagLst>
</file>

<file path=ppt/tags/tag86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5.xml><?xml version="1.0" encoding="utf-8"?>
<p:tagLst xmlns:p="http://schemas.openxmlformats.org/presentationml/2006/main">
  <p:tag name="KSO_WM_UNIT_INDEX" val="1"/>
  <p:tag name="KSO_WM_UNIT_TYPE" val="f"/>
  <p:tag name="KSO_WM_UNIT_SUBTYPE" val="a"/>
  <p:tag name="KSO_WM_BEAUTIFY_FLAG" val="#wm#"/>
</p:tagLst>
</file>

<file path=ppt/tags/tag86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7.xml><?xml version="1.0" encoding="utf-8"?>
<p:tagLst xmlns:p="http://schemas.openxmlformats.org/presentationml/2006/main">
  <p:tag name="KSO_WM_UNIT_INDEX" val="1"/>
  <p:tag name="KSO_WM_UNIT_TYPE" val="f"/>
  <p:tag name="KSO_WM_UNIT_SUBTYPE" val="a"/>
  <p:tag name="KSO_WM_BEAUTIFY_FLAG" val="#wm#"/>
</p:tagLst>
</file>

<file path=ppt/tags/tag86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69.xml><?xml version="1.0" encoding="utf-8"?>
<p:tagLst xmlns:p="http://schemas.openxmlformats.org/presentationml/2006/main">
  <p:tag name="KSO_WM_UNIT_INDEX" val="1"/>
  <p:tag name="KSO_WM_UNIT_TYPE" val="f"/>
  <p:tag name="KSO_WM_UNIT_SUBTYPE" val="a"/>
  <p:tag name="KSO_WM_BEAUTIFY_FLAG" val="#wm#"/>
</p:tagLst>
</file>

<file path=ppt/tags/tag87.xml><?xml version="1.0" encoding="utf-8"?>
<p:tagLst xmlns:p="http://schemas.openxmlformats.org/presentationml/2006/main">
  <p:tag name="KSO_WM_UNIT_INDEX" val="2"/>
  <p:tag name="KSO_WM_UNIT_TYPE" val="j"/>
  <p:tag name="KSO_WM_BEAUTIFY_FLAG" val="#wm#"/>
</p:tagLst>
</file>

<file path=ppt/tags/tag87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71.xml><?xml version="1.0" encoding="utf-8"?>
<p:tagLst xmlns:p="http://schemas.openxmlformats.org/presentationml/2006/main">
  <p:tag name="KSO_WM_UNIT_INDEX" val="1"/>
  <p:tag name="KSO_WM_UNIT_TYPE" val="f"/>
  <p:tag name="KSO_WM_UNIT_SUBTYPE" val="a"/>
  <p:tag name="KSO_WM_BEAUTIFY_FLAG" val="#wm#"/>
</p:tagLst>
</file>

<file path=ppt/tags/tag87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73.xml><?xml version="1.0" encoding="utf-8"?>
<p:tagLst xmlns:p="http://schemas.openxmlformats.org/presentationml/2006/main">
  <p:tag name="KSO_WM_UNIT_INDEX" val="1"/>
  <p:tag name="KSO_WM_UNIT_TYPE" val="f"/>
  <p:tag name="KSO_WM_UNIT_SUBTYPE" val="a"/>
  <p:tag name="KSO_WM_BEAUTIFY_FLAG" val="#wm#"/>
</p:tagLst>
</file>

<file path=ppt/tags/tag87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75.xml><?xml version="1.0" encoding="utf-8"?>
<p:tagLst xmlns:p="http://schemas.openxmlformats.org/presentationml/2006/main">
  <p:tag name="KSO_WM_UNIT_INDEX" val="1"/>
  <p:tag name="KSO_WM_UNIT_TYPE" val="f"/>
  <p:tag name="KSO_WM_UNIT_SUBTYPE" val="a"/>
  <p:tag name="KSO_WM_BEAUTIFY_FLAG" val="#wm#"/>
</p:tagLst>
</file>

<file path=ppt/tags/tag87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77.xml><?xml version="1.0" encoding="utf-8"?>
<p:tagLst xmlns:p="http://schemas.openxmlformats.org/presentationml/2006/main">
  <p:tag name="KSO_WM_UNIT_INDEX" val="1"/>
  <p:tag name="KSO_WM_UNIT_TYPE" val="f"/>
  <p:tag name="KSO_WM_UNIT_SUBTYPE" val="a"/>
  <p:tag name="KSO_WM_BEAUTIFY_FLAG" val="#wm#"/>
</p:tagLst>
</file>

<file path=ppt/tags/tag87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79.xml><?xml version="1.0" encoding="utf-8"?>
<p:tagLst xmlns:p="http://schemas.openxmlformats.org/presentationml/2006/main">
  <p:tag name="KSO_WM_UNIT_INDEX" val="1"/>
  <p:tag name="KSO_WM_UNIT_TYPE" val="f"/>
  <p:tag name="KSO_WM_UNIT_SUBTYPE" val="a"/>
  <p:tag name="KSO_WM_BEAUTIFY_FLAG" val="#wm#"/>
</p:tagLst>
</file>

<file path=ppt/tags/tag88.xml><?xml version="1.0" encoding="utf-8"?>
<p:tagLst xmlns:p="http://schemas.openxmlformats.org/presentationml/2006/main">
  <p:tag name="KSO_WM_UNIT_INDEX" val="1"/>
  <p:tag name="KSO_WM_UNIT_TYPE" val="a"/>
  <p:tag name="KSO_WM_BEAUTIFY_FLAG" val="#wm#"/>
  <p:tag name="KSO_WM_UNIT_TEXT" val="在线接口"/>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UNIT_CONTENT_GROUP_TYPE" val="titlestyle"/>
  <p:tag name="KSO_WM_UNIT_PRESET_TEXT" val="单击此处编辑母版标题样式"/>
</p:tagLst>
</file>

<file path=ppt/tags/tag8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1.xml><?xml version="1.0" encoding="utf-8"?>
<p:tagLst xmlns:p="http://schemas.openxmlformats.org/presentationml/2006/main">
  <p:tag name="KSO_WM_UNIT_INDEX" val="1"/>
  <p:tag name="KSO_WM_UNIT_TYPE" val="f"/>
  <p:tag name="KSO_WM_UNIT_SUBTYPE" val="a"/>
  <p:tag name="KSO_WM_BEAUTIFY_FLAG" val="#wm#"/>
</p:tagLst>
</file>

<file path=ppt/tags/tag88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3.xml><?xml version="1.0" encoding="utf-8"?>
<p:tagLst xmlns:p="http://schemas.openxmlformats.org/presentationml/2006/main">
  <p:tag name="KSO_WM_UNIT_INDEX" val="1"/>
  <p:tag name="KSO_WM_UNIT_TYPE" val="f"/>
  <p:tag name="KSO_WM_UNIT_SUBTYPE" val="a"/>
  <p:tag name="KSO_WM_BEAUTIFY_FLAG" val="#wm#"/>
</p:tagLst>
</file>

<file path=ppt/tags/tag88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5.xml><?xml version="1.0" encoding="utf-8"?>
<p:tagLst xmlns:p="http://schemas.openxmlformats.org/presentationml/2006/main">
  <p:tag name="KSO_WM_UNIT_INDEX" val="1"/>
  <p:tag name="KSO_WM_UNIT_TYPE" val="f"/>
  <p:tag name="KSO_WM_UNIT_SUBTYPE" val="a"/>
  <p:tag name="KSO_WM_BEAUTIFY_FLAG" val="#wm#"/>
</p:tagLst>
</file>

<file path=ppt/tags/tag88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7.xml><?xml version="1.0" encoding="utf-8"?>
<p:tagLst xmlns:p="http://schemas.openxmlformats.org/presentationml/2006/main">
  <p:tag name="KSO_WM_UNIT_INDEX" val="1"/>
  <p:tag name="KSO_WM_UNIT_TYPE" val="f"/>
  <p:tag name="KSO_WM_UNIT_SUBTYPE" val="a"/>
  <p:tag name="KSO_WM_BEAUTIFY_FLAG" val="#wm#"/>
</p:tagLst>
</file>

<file path=ppt/tags/tag88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9.xml><?xml version="1.0" encoding="utf-8"?>
<p:tagLst xmlns:p="http://schemas.openxmlformats.org/presentationml/2006/main">
  <p:tag name="KSO_WM_UNIT_INDEX" val="1"/>
  <p:tag name="KSO_WM_UNIT_TYPE" val="f"/>
  <p:tag name="KSO_WM_UNIT_SUBTYPE" val="a"/>
  <p:tag name="KSO_WM_BEAUTIFY_FLAG" val="#wm#"/>
</p:tagLst>
</file>

<file path=ppt/tags/tag8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1.xml><?xml version="1.0" encoding="utf-8"?>
<p:tagLst xmlns:p="http://schemas.openxmlformats.org/presentationml/2006/main">
  <p:tag name="KSO_WM_UNIT_INDEX" val="1"/>
  <p:tag name="KSO_WM_UNIT_TYPE" val="f"/>
  <p:tag name="KSO_WM_UNIT_SUBTYPE" val="a"/>
  <p:tag name="KSO_WM_BEAUTIFY_FLAG" val="#wm#"/>
</p:tagLst>
</file>

<file path=ppt/tags/tag89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3.xml><?xml version="1.0" encoding="utf-8"?>
<p:tagLst xmlns:p="http://schemas.openxmlformats.org/presentationml/2006/main">
  <p:tag name="KSO_WM_UNIT_INDEX" val="1"/>
  <p:tag name="KSO_WM_UNIT_TYPE" val="f"/>
  <p:tag name="KSO_WM_UNIT_SUBTYPE" val="a"/>
  <p:tag name="KSO_WM_BEAUTIFY_FLAG" val="#wm#"/>
</p:tagLst>
</file>

<file path=ppt/tags/tag89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5.xml><?xml version="1.0" encoding="utf-8"?>
<p:tagLst xmlns:p="http://schemas.openxmlformats.org/presentationml/2006/main">
  <p:tag name="KSO_WM_UNIT_INDEX" val="1"/>
  <p:tag name="KSO_WM_UNIT_TYPE" val="f"/>
  <p:tag name="KSO_WM_UNIT_SUBTYPE" val="a"/>
  <p:tag name="KSO_WM_BEAUTIFY_FLAG" val="#wm#"/>
</p:tagLst>
</file>

<file path=ppt/tags/tag89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7.xml><?xml version="1.0" encoding="utf-8"?>
<p:tagLst xmlns:p="http://schemas.openxmlformats.org/presentationml/2006/main">
  <p:tag name="KSO_WM_UNIT_INDEX" val="1"/>
  <p:tag name="KSO_WM_UNIT_TYPE" val="f"/>
  <p:tag name="KSO_WM_UNIT_SUBTYPE" val="a"/>
  <p:tag name="KSO_WM_BEAUTIFY_FLAG" val="#wm#"/>
</p:tagLst>
</file>

<file path=ppt/tags/tag89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99.xml><?xml version="1.0" encoding="utf-8"?>
<p:tagLst xmlns:p="http://schemas.openxmlformats.org/presentationml/2006/main">
  <p:tag name="KSO_WM_UNIT_INDEX" val="1"/>
  <p:tag name="KSO_WM_UNIT_TYPE" val="f"/>
  <p:tag name="KSO_WM_UNIT_SUBTYPE" val="a"/>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INDEX" val="2"/>
  <p:tag name="KSO_WM_UNIT_TYPE" val="j"/>
  <p:tag name="KSO_WM_BEAUTIFY_FLAG" val="#wm#"/>
</p:tagLst>
</file>

<file path=ppt/tags/tag90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01.xml><?xml version="1.0" encoding="utf-8"?>
<p:tagLst xmlns:p="http://schemas.openxmlformats.org/presentationml/2006/main">
  <p:tag name="KSO_WM_UNIT_INDEX" val="1"/>
  <p:tag name="KSO_WM_UNIT_TYPE" val="f"/>
  <p:tag name="KSO_WM_UNIT_SUBTYPE" val="a"/>
  <p:tag name="KSO_WM_BEAUTIFY_FLAG" val="#wm#"/>
</p:tagLst>
</file>

<file path=ppt/tags/tag90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0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05.xml><?xml version="1.0" encoding="utf-8"?>
<p:tagLst xmlns:p="http://schemas.openxmlformats.org/presentationml/2006/main">
  <p:tag name="KSO_WM_BEAUTIFY_FLAG" val="#wm#"/>
  <p:tag name="KSO_WM_TEMPLATE_CATEGORY" val="custom"/>
  <p:tag name="KSO_WM_TEMPLATE_INDEX" val="20233299"/>
</p:tagLst>
</file>

<file path=ppt/tags/tag906.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07.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51_5*l_h_f*1_1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5151_5*l_h_i*1_1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09.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151_5*l_h_f*1_3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1.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UNIT_CONTENT_GROUP_TYPE" val="titlestyle"/>
  <p:tag name="KSO_WM_UNIT_PRESET_TEXT" val="单击此处编辑母版标题样式"/>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5151_5*l_h_i*1_3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11.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5151_5*l_h_f*1_5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5151_5*l_h_i*1_5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13.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51_5*l_h_f*1_2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5151_5*l_h_i*1_2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15.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5151_5*l_h_f*1_4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5151_5*l_h_i*1_4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17.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5151_5*l_h_f*1_6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5151_5*l_h_i*1_6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19.xml><?xml version="1.0" encoding="utf-8"?>
<p:tagLst xmlns:p="http://schemas.openxmlformats.org/presentationml/2006/main">
  <p:tag name="KSO_WM_UNIT_INDEX" val="14"/>
  <p:tag name="KSO_WM_UNIT_TYPE" val="f"/>
  <p:tag name="KSO_WM_UNIT_SUBTYPE" val="a"/>
  <p:tag name="KSO_WM_BEAUTIFY_FLAG" val="#wm#"/>
</p:tagLst>
</file>

<file path=ppt/tags/tag9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2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21.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2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23.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2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25.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26.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51_5*l_h_f*1_1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5151_5*l_h_i*1_1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28.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151_5*l_h_f*1_3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5151_5*l_h_i*1_3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3.xml><?xml version="1.0" encoding="utf-8"?>
<p:tagLst xmlns:p="http://schemas.openxmlformats.org/presentationml/2006/main">
  <p:tag name="KSO_WM_UNIT_INDEX" val="2"/>
  <p:tag name="KSO_WM_UNIT_TYPE" val="f"/>
  <p:tag name="KSO_WM_UNIT_SUBTYPE" val="a"/>
  <p:tag name="KSO_WM_BEAUTIFY_FLAG" val="#wm#"/>
</p:tagLst>
</file>

<file path=ppt/tags/tag930.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5151_5*l_h_f*1_5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5151_5*l_h_i*1_5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32.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51_5*l_h_f*1_2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5151_5*l_h_i*1_2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34.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5151_5*l_h_f*1_4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5151_5*l_h_i*1_4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36.xml><?xml version="1.0" encoding="utf-8"?>
<p:tagLst xmlns:p="http://schemas.openxmlformats.org/presentationml/2006/main">
  <p:tag name="KSO_WM_DIAGRAM_VIRTUALLY_FRAME" val="{&quot;height&quot;:372.1499938964844,&quot;left&quot;:62.72499389648438,&quot;top&quot;:113.22500305175781,&quot;width&quot;:850.4500122070312}"/>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5151_5*l_h_f*1_6_1"/>
  <p:tag name="KSO_WM_TEMPLATE_CATEGORY" val="diagram"/>
  <p:tag name="KSO_WM_TEMPLATE_INDEX" val="20235151"/>
  <p:tag name="KSO_WM_UNIT_LAYERLEVEL" val="1_1_1"/>
  <p:tag name="KSO_WM_TAG_VERSION" val="3.0"/>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理解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5151_5*l_h_i*1_6_1"/>
  <p:tag name="KSO_WM_TEMPLATE_CATEGORY" val="diagram"/>
  <p:tag name="KSO_WM_TEMPLATE_INDEX" val="20235151"/>
  <p:tag name="KSO_WM_UNIT_LAYERLEVEL" val="1_1_1"/>
  <p:tag name="KSO_WM_TAG_VERSION" val="3.0"/>
  <p:tag name="KSO_WM_DIAGRAM_MAX_ITEMCNT" val="12"/>
  <p:tag name="KSO_WM_DIAGRAM_MIN_ITEMCNT" val="2"/>
  <p:tag name="KSO_WM_DIAGRAM_VIRTUALLY_FRAME" val="{&quot;height&quot;:372.1499938964844,&quot;left&quot;:62.72499389648438,&quot;top&quot;:113.22500305175781,&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DIAGRAM_USE_COLOR_VALUE" val="{&quot;color_scheme&quot;:1,&quot;color_type&quot;:1,&quot;theme_color_indexes&quot;:[5,6,5,6,5,6]}"/>
</p:tagLst>
</file>

<file path=ppt/tags/tag93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39.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4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41.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4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43.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4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45.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4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47.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4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49.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5.xml><?xml version="1.0" encoding="utf-8"?>
<p:tagLst xmlns:p="http://schemas.openxmlformats.org/presentationml/2006/main">
  <p:tag name="KSO_WM_UNIT_INDEX" val="3"/>
  <p:tag name="KSO_WM_UNIT_TYPE" val="j"/>
  <p:tag name="KSO_WM_BEAUTIFY_FLAG" val="#wm#"/>
</p:tagLst>
</file>

<file path=ppt/tags/tag95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51.xml><?xml version="1.0" encoding="utf-8"?>
<p:tagLst xmlns:p="http://schemas.openxmlformats.org/presentationml/2006/main">
  <p:tag name="KSO_WM_UNIT_INDEX" val="1"/>
  <p:tag name="KSO_WM_UNIT_TYPE" val="a"/>
  <p:tag name="KSO_WM_BEAUTIFY_FLAG" val="#wm#"/>
  <p:tag name="KSO_WM_UNIT_TEXT" val="Langchain rag 实现："/>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95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5]}"/>
</p:tagLst>
</file>

<file path=ppt/tags/tag953.xml><?xml version="1.0" encoding="utf-8"?>
<p:tagLst xmlns:p="http://schemas.openxmlformats.org/presentationml/2006/main">
  <p:tag name="resource_record_key" val="{&quot;65&quot;:[20233299],&quot;70&quot;:[3333435]}"/>
</p:tagLst>
</file>

<file path=ppt/tags/tag96.xml><?xml version="1.0" encoding="utf-8"?>
<p:tagLst xmlns:p="http://schemas.openxmlformats.org/presentationml/2006/main">
  <p:tag name="KSO_WM_UNIT_INDEX" val="1"/>
  <p:tag name="KSO_WM_UNIT_TYPE" val="a"/>
  <p:tag name="KSO_WM_BEAUTIFY_FLAG" val="#wm#"/>
  <p:tag name="KSO_WM_UNIT_TEXT" val="python规范编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9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98.xml><?xml version="1.0" encoding="utf-8"?>
<p:tagLst xmlns:p="http://schemas.openxmlformats.org/presentationml/2006/main">
  <p:tag name="KSO_WM_UNIT_INDEX" val="1"/>
  <p:tag name="KSO_WM_UNIT_TYPE" val="f"/>
  <p:tag name="KSO_WM_UNIT_SUBTYPE" val="a"/>
  <p:tag name="KSO_WM_BEAUTIFY_FLAG" val="#wm#"/>
</p:tagLst>
</file>

<file path=ppt/tags/tag99.xml><?xml version="1.0" encoding="utf-8"?>
<p:tagLst xmlns:p="http://schemas.openxmlformats.org/presentationml/2006/main">
  <p:tag name="KSO_WM_UNIT_INDEX" val="3"/>
  <p:tag name="KSO_WM_UNIT_TYPE" val="j"/>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91919</Words>
  <Application>WPS 演示</Application>
  <PresentationFormat>宽屏</PresentationFormat>
  <Paragraphs>4839</Paragraphs>
  <Slides>247</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4</vt:i4>
      </vt:variant>
      <vt:variant>
        <vt:lpstr>幻灯片标题</vt:lpstr>
      </vt:variant>
      <vt:variant>
        <vt:i4>247</vt:i4>
      </vt:variant>
    </vt:vector>
  </HeadingPairs>
  <TitlesOfParts>
    <vt:vector size="265" baseType="lpstr">
      <vt:lpstr>Arial</vt:lpstr>
      <vt:lpstr>宋体</vt:lpstr>
      <vt:lpstr>Wingdings</vt:lpstr>
      <vt:lpstr>微软雅黑</vt:lpstr>
      <vt:lpstr>Arial</vt:lpstr>
      <vt:lpstr>MiSans Demibold</vt:lpstr>
      <vt:lpstr>Arial Unicode MS</vt:lpstr>
      <vt:lpstr>Calibri</vt:lpstr>
      <vt:lpstr>Inter</vt:lpstr>
      <vt:lpstr>Segoe Print</vt:lpstr>
      <vt:lpstr>Wingdings</vt:lpstr>
      <vt:lpstr>Office 主题​​</vt:lpstr>
      <vt:lpstr>1_Office 主题​​</vt:lpstr>
      <vt:lpstr>2_Office 主题​​</vt:lpstr>
      <vt:lpstr>Excel.Sheet.8</vt:lpstr>
      <vt:lpstr>Package</vt:lpstr>
      <vt:lpstr>Package</vt:lpstr>
      <vt:lpstr>Package</vt:lpstr>
      <vt:lpstr>PowerPoint 演示文稿</vt:lpstr>
      <vt:lpstr>PowerPoint 演示文稿</vt:lpstr>
      <vt:lpstr>python规范编程</vt:lpstr>
      <vt:lpstr>python规范编程</vt:lpstr>
      <vt:lpstr>python规范编程</vt:lpstr>
      <vt:lpstr>python规范编程</vt:lpstr>
      <vt:lpstr>PowerPoint 演示文稿</vt:lpstr>
      <vt:lpstr>python规范编程</vt:lpstr>
      <vt:lpstr>python规范编程</vt:lpstr>
      <vt:lpstr>python主流框架</vt:lpstr>
      <vt:lpstr>PowerPoint 演示文稿</vt:lpstr>
      <vt:lpstr>PowerPoint 演示文稿</vt:lpstr>
      <vt:lpstr>PowerPoint 演示文稿</vt:lpstr>
      <vt:lpstr>PowerPoint 演示文稿</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ElasticSearch(es)</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redis介绍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Mongodb介绍</vt:lpstr>
      <vt:lpstr>nginx介绍</vt:lpstr>
      <vt:lpstr>nginx介绍</vt:lpstr>
      <vt:lpstr>nginx介绍</vt:lpstr>
      <vt:lpstr>nginx介绍</vt:lpstr>
      <vt:lpstr>nginx介绍</vt:lpstr>
      <vt:lpstr>nginx介绍</vt:lpstr>
      <vt:lpstr>nginx介绍</vt:lpstr>
      <vt:lpstr>nginx介绍</vt:lpstr>
      <vt:lpstr>nginx介绍</vt:lpstr>
      <vt:lpstr>nginx介绍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docker介绍</vt:lpstr>
      <vt:lpstr>召回</vt:lpstr>
      <vt:lpstr>召回</vt:lpstr>
      <vt:lpstr>召回</vt:lpstr>
      <vt:lpstr>召回</vt:lpstr>
      <vt:lpstr>召回</vt:lpstr>
      <vt:lpstr>召回</vt:lpstr>
      <vt:lpstr>召回</vt:lpstr>
      <vt:lpstr>召回</vt:lpstr>
      <vt:lpstr>召回</vt:lpstr>
      <vt:lpstr>PowerPoint 演示文稿</vt:lpstr>
      <vt:lpstr>项目分享</vt:lpstr>
      <vt:lpstr>PowerPoint 演示文稿</vt:lpstr>
      <vt:lpstr>PowerPoint 演示文稿</vt:lpstr>
      <vt:lpstr>三大中心业务架构</vt:lpstr>
      <vt:lpstr>PowerPoint 演示文稿</vt:lpstr>
      <vt:lpstr>PowerPoint 演示文稿</vt:lpstr>
      <vt:lpstr>PowerPoint 演示文稿</vt:lpstr>
      <vt:lpstr>PowerPoint 演示文稿</vt:lpstr>
      <vt:lpstr>五大应用场景+6个智能体+4个专用模型</vt:lpstr>
      <vt:lpstr>PowerPoint 演示文稿</vt:lpstr>
      <vt:lpstr>营养师智能体根据用户提问进行专业化回答问题，推荐食养食疗计划建议</vt:lpstr>
      <vt:lpstr>PowerPoint 演示文稿</vt:lpstr>
      <vt:lpstr>PowerPoint 演示文稿</vt:lpstr>
      <vt:lpstr>PowerPoint 演示文稿</vt:lpstr>
      <vt:lpstr>PowerPoint 演示文稿</vt:lpstr>
      <vt:lpstr>PowerPoint 演示文稿</vt:lpstr>
      <vt:lpstr>PowerPoint 演示文稿</vt:lpstr>
      <vt:lpstr>技术团队</vt:lpstr>
      <vt:lpstr>AI Agent团队</vt:lpstr>
      <vt:lpstr>AI Agent团队</vt:lpstr>
      <vt:lpstr>软件项目开发流程</vt:lpstr>
      <vt:lpstr>在线接口</vt:lpstr>
      <vt:lpstr>在线接口</vt:lpstr>
      <vt:lpstr>Langchain rag 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agent开发工程师如何工作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如何拿到offer</vt:lpstr>
      <vt:lpstr>测试用例作用</vt:lpstr>
      <vt:lpstr>测试用例作用</vt:lpstr>
      <vt:lpstr>测试用例作用</vt:lpstr>
      <vt:lpstr>如何提高agent开发的质量</vt:lpstr>
      <vt:lpstr>如何提高agent开发的质量</vt:lpstr>
      <vt:lpstr>如何提高agent开发的质量</vt:lpstr>
      <vt:lpstr>如何提高agent开发的质量</vt:lpstr>
      <vt:lpstr>如何提高agent开发的质量</vt:lpstr>
      <vt:lpstr>如何提高agent开发的质量</vt:lpstr>
      <vt:lpstr>如何提高agent开发的质量</vt:lpstr>
      <vt:lpstr>如何提高agent开发的质量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huamin li</dc:creator>
  <cp:lastModifiedBy>san</cp:lastModifiedBy>
  <cp:revision>196</cp:revision>
  <dcterms:created xsi:type="dcterms:W3CDTF">2025-09-06T09:41:00Z</dcterms:created>
  <dcterms:modified xsi:type="dcterms:W3CDTF">2025-12-20T07:49:32Z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0DBC9F129740479AB03CA195140F414A_13</vt:lpwstr>
  </property>
  <property fmtid="{D5CDD505-2E9C-101B-9397-08002B2CF9AE}" pid="3" name="KSOProductBuildVer">
    <vt:lpwstr>2052-12.1.0.24034</vt:lpwstr>
  </property>
</Properties>
</file>